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77" r:id="rId3"/>
    <p:sldId id="378" r:id="rId4"/>
    <p:sldId id="380" r:id="rId5"/>
    <p:sldId id="379" r:id="rId6"/>
    <p:sldId id="367" r:id="rId7"/>
    <p:sldId id="368" r:id="rId8"/>
    <p:sldId id="369" r:id="rId9"/>
    <p:sldId id="371" r:id="rId10"/>
    <p:sldId id="398" r:id="rId11"/>
    <p:sldId id="370" r:id="rId12"/>
    <p:sldId id="373" r:id="rId13"/>
    <p:sldId id="372" r:id="rId14"/>
    <p:sldId id="349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53" r:id="rId26"/>
    <p:sldId id="354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260" r:id="rId35"/>
  </p:sldIdLst>
  <p:sldSz cx="12187238" cy="6859588"/>
  <p:notesSz cx="6858000" cy="9144000"/>
  <p:defaultTextStyle>
    <a:defPPr>
      <a:defRPr lang="ru-RU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31">
          <p15:clr>
            <a:srgbClr val="A4A3A4"/>
          </p15:clr>
        </p15:guide>
        <p15:guide id="2" orient="horz" pos="1888">
          <p15:clr>
            <a:srgbClr val="A4A3A4"/>
          </p15:clr>
        </p15:guide>
        <p15:guide id="3" pos="164">
          <p15:clr>
            <a:srgbClr val="A4A3A4"/>
          </p15:clr>
        </p15:guide>
        <p15:guide id="4" pos="39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9" autoAdjust="0"/>
  </p:normalViewPr>
  <p:slideViewPr>
    <p:cSldViewPr>
      <p:cViewPr varScale="1">
        <p:scale>
          <a:sx n="66" d="100"/>
          <a:sy n="66" d="100"/>
        </p:scale>
        <p:origin x="-792" y="-96"/>
      </p:cViewPr>
      <p:guideLst>
        <p:guide orient="horz" pos="2931"/>
        <p:guide orient="horz" pos="1888"/>
        <p:guide pos="164"/>
        <p:guide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B4177-603B-4D1E-8677-6184BFE13CF1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E766C-9F1E-4031-BA34-D8E66E47D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4CEF-F567-4708-95E5-1CD489D8D8D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9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043" y="2130919"/>
            <a:ext cx="10359152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086" y="3887100"/>
            <a:ext cx="8531067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962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5425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6766" y="274702"/>
            <a:ext cx="3654056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483" y="274702"/>
            <a:ext cx="10761162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0791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45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7991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708" y="4407921"/>
            <a:ext cx="10359152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708" y="2907387"/>
            <a:ext cx="10359152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6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7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9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1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2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1305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483" y="1600571"/>
            <a:ext cx="720655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2155" y="1600571"/>
            <a:ext cx="7208667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5255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362" y="1535469"/>
            <a:ext cx="5384813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9" indent="0">
              <a:buNone/>
              <a:defRPr sz="2400" b="1"/>
            </a:lvl2pPr>
            <a:lvl3pPr marL="1088319" indent="0">
              <a:buNone/>
              <a:defRPr sz="2100" b="1"/>
            </a:lvl3pPr>
            <a:lvl4pPr marL="1632478" indent="0">
              <a:buNone/>
              <a:defRPr sz="1900" b="1"/>
            </a:lvl4pPr>
            <a:lvl5pPr marL="2176638" indent="0">
              <a:buNone/>
              <a:defRPr sz="1900" b="1"/>
            </a:lvl5pPr>
            <a:lvl6pPr marL="2720797" indent="0">
              <a:buNone/>
              <a:defRPr sz="1900" b="1"/>
            </a:lvl6pPr>
            <a:lvl7pPr marL="3264957" indent="0">
              <a:buNone/>
              <a:defRPr sz="1900" b="1"/>
            </a:lvl7pPr>
            <a:lvl8pPr marL="3809116" indent="0">
              <a:buNone/>
              <a:defRPr sz="1900" b="1"/>
            </a:lvl8pPr>
            <a:lvl9pPr marL="435327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362" y="2175379"/>
            <a:ext cx="5384813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949" y="1535469"/>
            <a:ext cx="5386928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9" indent="0">
              <a:buNone/>
              <a:defRPr sz="2400" b="1"/>
            </a:lvl2pPr>
            <a:lvl3pPr marL="1088319" indent="0">
              <a:buNone/>
              <a:defRPr sz="2100" b="1"/>
            </a:lvl3pPr>
            <a:lvl4pPr marL="1632478" indent="0">
              <a:buNone/>
              <a:defRPr sz="1900" b="1"/>
            </a:lvl4pPr>
            <a:lvl5pPr marL="2176638" indent="0">
              <a:buNone/>
              <a:defRPr sz="1900" b="1"/>
            </a:lvl5pPr>
            <a:lvl6pPr marL="2720797" indent="0">
              <a:buNone/>
              <a:defRPr sz="1900" b="1"/>
            </a:lvl6pPr>
            <a:lvl7pPr marL="3264957" indent="0">
              <a:buNone/>
              <a:defRPr sz="1900" b="1"/>
            </a:lvl7pPr>
            <a:lvl8pPr marL="3809116" indent="0">
              <a:buNone/>
              <a:defRPr sz="1900" b="1"/>
            </a:lvl8pPr>
            <a:lvl9pPr marL="435327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949" y="2175379"/>
            <a:ext cx="5386928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8944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7379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4741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363" y="273113"/>
            <a:ext cx="4009517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871" y="273114"/>
            <a:ext cx="6813005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363" y="1435433"/>
            <a:ext cx="4009517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59" indent="0">
              <a:buNone/>
              <a:defRPr sz="1400"/>
            </a:lvl2pPr>
            <a:lvl3pPr marL="1088319" indent="0">
              <a:buNone/>
              <a:defRPr sz="1200"/>
            </a:lvl3pPr>
            <a:lvl4pPr marL="1632478" indent="0">
              <a:buNone/>
              <a:defRPr sz="1100"/>
            </a:lvl4pPr>
            <a:lvl5pPr marL="2176638" indent="0">
              <a:buNone/>
              <a:defRPr sz="1100"/>
            </a:lvl5pPr>
            <a:lvl6pPr marL="2720797" indent="0">
              <a:buNone/>
              <a:defRPr sz="1100"/>
            </a:lvl6pPr>
            <a:lvl7pPr marL="3264957" indent="0">
              <a:buNone/>
              <a:defRPr sz="1100"/>
            </a:lvl7pPr>
            <a:lvl8pPr marL="3809116" indent="0">
              <a:buNone/>
              <a:defRPr sz="1100"/>
            </a:lvl8pPr>
            <a:lvl9pPr marL="435327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725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784" y="4801712"/>
            <a:ext cx="7312343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784" y="612917"/>
            <a:ext cx="7312343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59" indent="0">
              <a:buNone/>
              <a:defRPr sz="3300"/>
            </a:lvl2pPr>
            <a:lvl3pPr marL="1088319" indent="0">
              <a:buNone/>
              <a:defRPr sz="2900"/>
            </a:lvl3pPr>
            <a:lvl4pPr marL="1632478" indent="0">
              <a:buNone/>
              <a:defRPr sz="2400"/>
            </a:lvl4pPr>
            <a:lvl5pPr marL="2176638" indent="0">
              <a:buNone/>
              <a:defRPr sz="2400"/>
            </a:lvl5pPr>
            <a:lvl6pPr marL="2720797" indent="0">
              <a:buNone/>
              <a:defRPr sz="2400"/>
            </a:lvl6pPr>
            <a:lvl7pPr marL="3264957" indent="0">
              <a:buNone/>
              <a:defRPr sz="2400"/>
            </a:lvl7pPr>
            <a:lvl8pPr marL="3809116" indent="0">
              <a:buNone/>
              <a:defRPr sz="2400"/>
            </a:lvl8pPr>
            <a:lvl9pPr marL="4353276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784" y="5368581"/>
            <a:ext cx="7312343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59" indent="0">
              <a:buNone/>
              <a:defRPr sz="1400"/>
            </a:lvl2pPr>
            <a:lvl3pPr marL="1088319" indent="0">
              <a:buNone/>
              <a:defRPr sz="1200"/>
            </a:lvl3pPr>
            <a:lvl4pPr marL="1632478" indent="0">
              <a:buNone/>
              <a:defRPr sz="1100"/>
            </a:lvl4pPr>
            <a:lvl5pPr marL="2176638" indent="0">
              <a:buNone/>
              <a:defRPr sz="1100"/>
            </a:lvl5pPr>
            <a:lvl6pPr marL="2720797" indent="0">
              <a:buNone/>
              <a:defRPr sz="1100"/>
            </a:lvl6pPr>
            <a:lvl7pPr marL="3264957" indent="0">
              <a:buNone/>
              <a:defRPr sz="1100"/>
            </a:lvl7pPr>
            <a:lvl8pPr marL="3809116" indent="0">
              <a:buNone/>
              <a:defRPr sz="1100"/>
            </a:lvl8pPr>
            <a:lvl9pPr marL="435327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51267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362" y="1600571"/>
            <a:ext cx="10968514" cy="4527011"/>
          </a:xfrm>
          <a:prstGeom prst="rect">
            <a:avLst/>
          </a:prstGeom>
        </p:spPr>
        <p:txBody>
          <a:bodyPr vert="horz" lIns="108832" tIns="54416" rIns="108832" bIns="544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43AD-2F45-4771-BF45-1CA05E3CB30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ctr" defTabSz="108831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20" indent="-40812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59" indent="-340100" algn="l" defTabSz="1088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99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558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717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877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036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196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355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jpeg"/><Relationship Id="rId50" Type="http://schemas.openxmlformats.org/officeDocument/2006/relationships/image" Target="../media/image81.png"/><Relationship Id="rId55" Type="http://schemas.openxmlformats.org/officeDocument/2006/relationships/image" Target="../media/image86.png"/><Relationship Id="rId63" Type="http://schemas.openxmlformats.org/officeDocument/2006/relationships/image" Target="../media/image9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29" Type="http://schemas.openxmlformats.org/officeDocument/2006/relationships/image" Target="../media/image60.png"/><Relationship Id="rId11" Type="http://schemas.openxmlformats.org/officeDocument/2006/relationships/image" Target="../media/image42.png"/><Relationship Id="rId24" Type="http://schemas.openxmlformats.org/officeDocument/2006/relationships/image" Target="../media/image55.jpe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jpeg"/><Relationship Id="rId53" Type="http://schemas.openxmlformats.org/officeDocument/2006/relationships/image" Target="../media/image84.png"/><Relationship Id="rId58" Type="http://schemas.openxmlformats.org/officeDocument/2006/relationships/image" Target="../media/image89.png"/><Relationship Id="rId5" Type="http://schemas.openxmlformats.org/officeDocument/2006/relationships/image" Target="../media/image36.png"/><Relationship Id="rId61" Type="http://schemas.openxmlformats.org/officeDocument/2006/relationships/image" Target="../media/image92.png"/><Relationship Id="rId19" Type="http://schemas.openxmlformats.org/officeDocument/2006/relationships/image" Target="../media/image5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jpeg"/><Relationship Id="rId30" Type="http://schemas.openxmlformats.org/officeDocument/2006/relationships/image" Target="../media/image61.jpeg"/><Relationship Id="rId35" Type="http://schemas.openxmlformats.org/officeDocument/2006/relationships/image" Target="../media/image66.jpe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56" Type="http://schemas.openxmlformats.org/officeDocument/2006/relationships/image" Target="../media/image87.png"/><Relationship Id="rId64" Type="http://schemas.openxmlformats.org/officeDocument/2006/relationships/image" Target="../media/image95.png"/><Relationship Id="rId8" Type="http://schemas.openxmlformats.org/officeDocument/2006/relationships/image" Target="../media/image39.png"/><Relationship Id="rId51" Type="http://schemas.openxmlformats.org/officeDocument/2006/relationships/image" Target="../media/image82.png"/><Relationship Id="rId3" Type="http://schemas.openxmlformats.org/officeDocument/2006/relationships/image" Target="../media/image34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59" Type="http://schemas.openxmlformats.org/officeDocument/2006/relationships/image" Target="../media/image90.png"/><Relationship Id="rId20" Type="http://schemas.openxmlformats.org/officeDocument/2006/relationships/image" Target="../media/image51.png"/><Relationship Id="rId41" Type="http://schemas.openxmlformats.org/officeDocument/2006/relationships/image" Target="../media/image72.png"/><Relationship Id="rId54" Type="http://schemas.openxmlformats.org/officeDocument/2006/relationships/image" Target="../media/image85.png"/><Relationship Id="rId6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80.png"/><Relationship Id="rId57" Type="http://schemas.openxmlformats.org/officeDocument/2006/relationships/image" Target="../media/image88.gif"/><Relationship Id="rId10" Type="http://schemas.openxmlformats.org/officeDocument/2006/relationships/image" Target="../media/image41.png"/><Relationship Id="rId31" Type="http://schemas.openxmlformats.org/officeDocument/2006/relationships/image" Target="../media/image62.jpeg"/><Relationship Id="rId44" Type="http://schemas.openxmlformats.org/officeDocument/2006/relationships/image" Target="../media/image75.jpeg"/><Relationship Id="rId52" Type="http://schemas.openxmlformats.org/officeDocument/2006/relationships/image" Target="../media/image83.png"/><Relationship Id="rId60" Type="http://schemas.openxmlformats.org/officeDocument/2006/relationships/image" Target="../media/image91.png"/><Relationship Id="rId65" Type="http://schemas.openxmlformats.org/officeDocument/2006/relationships/image" Target="../media/image96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3" Type="http://schemas.openxmlformats.org/officeDocument/2006/relationships/image" Target="../media/image44.jpeg"/><Relationship Id="rId18" Type="http://schemas.openxmlformats.org/officeDocument/2006/relationships/image" Target="../media/image49.png"/><Relationship Id="rId3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9" Type="http://schemas.openxmlformats.org/officeDocument/2006/relationships/image" Target="../media/image133.png"/><Relationship Id="rId21" Type="http://schemas.openxmlformats.org/officeDocument/2006/relationships/image" Target="../media/image115.png"/><Relationship Id="rId34" Type="http://schemas.openxmlformats.org/officeDocument/2006/relationships/image" Target="../media/image128.png"/><Relationship Id="rId42" Type="http://schemas.openxmlformats.org/officeDocument/2006/relationships/image" Target="../media/image136.png"/><Relationship Id="rId47" Type="http://schemas.openxmlformats.org/officeDocument/2006/relationships/image" Target="../media/image141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0.jpeg"/><Relationship Id="rId29" Type="http://schemas.openxmlformats.org/officeDocument/2006/relationships/image" Target="../media/image123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37" Type="http://schemas.openxmlformats.org/officeDocument/2006/relationships/image" Target="../media/image131.png"/><Relationship Id="rId40" Type="http://schemas.openxmlformats.org/officeDocument/2006/relationships/image" Target="../media/image134.png"/><Relationship Id="rId45" Type="http://schemas.openxmlformats.org/officeDocument/2006/relationships/image" Target="../media/image139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36" Type="http://schemas.openxmlformats.org/officeDocument/2006/relationships/image" Target="../media/image130.png"/><Relationship Id="rId49" Type="http://schemas.openxmlformats.org/officeDocument/2006/relationships/image" Target="../media/image143.jpe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31" Type="http://schemas.openxmlformats.org/officeDocument/2006/relationships/image" Target="../media/image125.png"/><Relationship Id="rId44" Type="http://schemas.openxmlformats.org/officeDocument/2006/relationships/image" Target="../media/image138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Relationship Id="rId35" Type="http://schemas.openxmlformats.org/officeDocument/2006/relationships/image" Target="../media/image129.png"/><Relationship Id="rId43" Type="http://schemas.openxmlformats.org/officeDocument/2006/relationships/image" Target="../media/image137.png"/><Relationship Id="rId48" Type="http://schemas.openxmlformats.org/officeDocument/2006/relationships/image" Target="../media/image142.png"/><Relationship Id="rId8" Type="http://schemas.openxmlformats.org/officeDocument/2006/relationships/image" Target="../media/image102.gif"/><Relationship Id="rId3" Type="http://schemas.openxmlformats.org/officeDocument/2006/relationships/image" Target="../media/image97.png"/><Relationship Id="rId12" Type="http://schemas.openxmlformats.org/officeDocument/2006/relationships/image" Target="../media/image106.png"/><Relationship Id="rId17" Type="http://schemas.openxmlformats.org/officeDocument/2006/relationships/image" Target="../media/image111.jpeg"/><Relationship Id="rId25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image" Target="../media/image132.png"/><Relationship Id="rId46" Type="http://schemas.openxmlformats.org/officeDocument/2006/relationships/image" Target="../media/image140.png"/><Relationship Id="rId20" Type="http://schemas.openxmlformats.org/officeDocument/2006/relationships/image" Target="../media/image114.gif"/><Relationship Id="rId41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orbit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norbit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9363" y="4005858"/>
            <a:ext cx="7848872" cy="1656184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Стажерская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программа НОРБИТ–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условия, требования, перспективы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E:\Корпоративный стиль\logo\ЛОГОТИП\Утвержденный лого\2d_горизотн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5" y="4149874"/>
            <a:ext cx="2244220" cy="7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4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2"/>
          <a:stretch/>
        </p:blipFill>
        <p:spPr bwMode="auto">
          <a:xfrm>
            <a:off x="574203" y="1269554"/>
            <a:ext cx="11208048" cy="563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987" y="477466"/>
            <a:ext cx="6264696" cy="461665"/>
          </a:xfrm>
          <a:prstGeom prst="rect">
            <a:avLst/>
          </a:prstGeom>
        </p:spPr>
        <p:txBody>
          <a:bodyPr vert="horz" lIns="108832" tIns="54416" rIns="108832" bIns="54416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Management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Trainee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Program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Виды стажировок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0224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987" y="477466"/>
            <a:ext cx="6264696" cy="461665"/>
          </a:xfrm>
          <a:prstGeom prst="rect">
            <a:avLst/>
          </a:prstGeom>
        </p:spPr>
        <p:txBody>
          <a:bodyPr vert="horz" lIns="108832" tIns="54416" rIns="108832" bIns="54416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Management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Trainee Program 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Требования к кандидатам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120" y="1996301"/>
            <a:ext cx="9140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Мы приглашаем на стажировку по следующим </a:t>
            </a:r>
            <a:r>
              <a:rPr lang="ru-RU" sz="2000" b="1" dirty="0" smtClean="0"/>
              <a:t>направлениям: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Консультант</a:t>
            </a:r>
            <a:r>
              <a:rPr lang="ru-RU" sz="2000" dirty="0"/>
              <a:t>ы</a:t>
            </a:r>
            <a:r>
              <a:rPr lang="ru-RU" sz="2000" dirty="0" smtClean="0"/>
              <a:t> </a:t>
            </a:r>
            <a:r>
              <a:rPr lang="ru-RU" sz="2000" dirty="0"/>
              <a:t>по </a:t>
            </a:r>
            <a:r>
              <a:rPr lang="ru-RU" sz="2000" dirty="0" smtClean="0"/>
              <a:t>внедрению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Программисты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00581" y="3837355"/>
            <a:ext cx="99812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Условия приема на </a:t>
            </a:r>
            <a:r>
              <a:rPr lang="ru-RU" sz="2000" b="1" dirty="0" smtClean="0"/>
              <a:t>работу: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Высшее </a:t>
            </a:r>
            <a:r>
              <a:rPr lang="ru-RU" sz="2000" dirty="0"/>
              <a:t>или неоконченное </a:t>
            </a:r>
            <a:r>
              <a:rPr lang="ru-RU" sz="2000" dirty="0" smtClean="0"/>
              <a:t>высшее техническое</a:t>
            </a:r>
            <a:br>
              <a:rPr lang="ru-RU" sz="2000" dirty="0" smtClean="0"/>
            </a:br>
            <a:r>
              <a:rPr lang="ru-RU" sz="2000" dirty="0" smtClean="0"/>
              <a:t>образование </a:t>
            </a:r>
            <a:r>
              <a:rPr lang="ru-RU" sz="2000" dirty="0"/>
              <a:t>(4-5 курс</a:t>
            </a:r>
            <a:r>
              <a:rPr lang="ru-RU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Возможность </a:t>
            </a:r>
            <a:r>
              <a:rPr lang="ru-RU" sz="2000" dirty="0"/>
              <a:t>работать от </a:t>
            </a:r>
            <a:r>
              <a:rPr lang="ru-RU" sz="2000" dirty="0" smtClean="0"/>
              <a:t>20 </a:t>
            </a:r>
            <a:r>
              <a:rPr lang="ru-RU" sz="2000" dirty="0"/>
              <a:t>часов в </a:t>
            </a:r>
            <a:r>
              <a:rPr lang="ru-RU" sz="2000" dirty="0" smtClean="0"/>
              <a:t>неделю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Желание </a:t>
            </a:r>
            <a:r>
              <a:rPr lang="ru-RU" sz="2000" dirty="0"/>
              <a:t>работать в консалтинговом </a:t>
            </a:r>
            <a:r>
              <a:rPr lang="ru-RU" sz="2000" dirty="0" smtClean="0"/>
              <a:t>бизнесе</a:t>
            </a:r>
            <a:endParaRPr lang="ru-RU" sz="2000" dirty="0"/>
          </a:p>
        </p:txBody>
      </p:sp>
      <p:pic>
        <p:nvPicPr>
          <p:cNvPr id="3074" name="Picture 2" descr="http://www.diskmaster.ru/assets/drgalleries/92/thumb_mana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4133"/>
            <a:ext cx="3925196" cy="42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4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8253859" y="1474784"/>
            <a:ext cx="3933379" cy="2412253"/>
            <a:chOff x="8253859" y="1377581"/>
            <a:chExt cx="3933379" cy="2412253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8253859" y="1377581"/>
              <a:ext cx="3933379" cy="24122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7" descr="http://ui.aroundcampusgroup.com/images/the-jo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560" y="2855183"/>
              <a:ext cx="514131" cy="514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8996170" y="1485578"/>
              <a:ext cx="30470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/>
                <a:t>Разработка и внедрение </a:t>
              </a:r>
              <a:r>
                <a:rPr lang="en-US" sz="1800" dirty="0" smtClean="0"/>
                <a:t>CRM-</a:t>
              </a:r>
              <a:r>
                <a:rPr lang="ru-RU" sz="1800" dirty="0" smtClean="0"/>
                <a:t>систем на базе </a:t>
              </a:r>
              <a:r>
                <a:rPr lang="en-US" sz="1800" dirty="0" smtClean="0"/>
                <a:t>Microsoft Dynamics CRM</a:t>
              </a:r>
              <a:r>
                <a:rPr lang="ru-RU" sz="1800" dirty="0" smtClean="0"/>
                <a:t> и </a:t>
              </a:r>
              <a:r>
                <a:rPr lang="en-US" sz="1800" dirty="0" err="1" smtClean="0"/>
                <a:t>Terrasoft</a:t>
              </a:r>
              <a:endParaRPr lang="ru-RU" sz="1800" dirty="0" smtClean="0"/>
            </a:p>
            <a:p>
              <a:endParaRPr lang="en-US" sz="1800" dirty="0" smtClean="0"/>
            </a:p>
            <a:p>
              <a:endParaRPr lang="ru-RU" sz="1800" dirty="0" smtClean="0"/>
            </a:p>
            <a:p>
              <a:endParaRPr lang="ru-RU" sz="1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62584" y="3055238"/>
              <a:ext cx="29300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hr@norbit.ru</a:t>
              </a:r>
              <a:endParaRPr lang="ru-RU" sz="2000" b="1" dirty="0" smtClean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320483" y="4293890"/>
            <a:ext cx="3933379" cy="2412253"/>
            <a:chOff x="8240879" y="4415036"/>
            <a:chExt cx="3933379" cy="241225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8240879" y="4415036"/>
              <a:ext cx="3933379" cy="24122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7" descr="http://ui.aroundcampusgroup.com/images/the-jo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031" y="6049968"/>
              <a:ext cx="514131" cy="514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9049604" y="4480308"/>
              <a:ext cx="298063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/>
                <a:t>Разработка и внедрение </a:t>
              </a:r>
              <a:r>
                <a:rPr lang="ru-RU" sz="1800" dirty="0" smtClean="0"/>
                <a:t>автоматизированных торгово-закупочных систем</a:t>
              </a:r>
              <a:endParaRPr lang="en-US" sz="1800" dirty="0" smtClean="0"/>
            </a:p>
            <a:p>
              <a:endParaRPr lang="ru-RU" sz="1800" dirty="0" smtClean="0"/>
            </a:p>
            <a:p>
              <a:endParaRPr lang="ru-RU" sz="1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062584" y="6126028"/>
              <a:ext cx="29300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hr@norbit.ru</a:t>
              </a:r>
              <a:endParaRPr lang="ru-RU" sz="2000" b="1" dirty="0" smtClean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0980" y="1238209"/>
            <a:ext cx="7129413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Ассистент </a:t>
            </a:r>
            <a:r>
              <a:rPr lang="ru-RU" sz="2000" b="1" dirty="0" smtClean="0"/>
              <a:t>консультанта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ru-RU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Участие в проектах внедрения ИТ-систем на всех фазах внедрения</a:t>
            </a:r>
            <a:endParaRPr lang="ru-RU" sz="18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Сертификация по отраслевой специфике</a:t>
            </a:r>
            <a:endParaRPr lang="ru-RU" sz="18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Сбор, анализ требований и проектирование функциональности систем</a:t>
            </a:r>
            <a:endParaRPr lang="ru-RU" sz="18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Изучение бизнес-приложений и методологии внедрения информационных систем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Написание проектной документации</a:t>
            </a:r>
            <a:endParaRPr lang="ru-RU" sz="1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0980" y="405458"/>
            <a:ext cx="6264696" cy="461665"/>
          </a:xfrm>
          <a:prstGeom prst="rect">
            <a:avLst/>
          </a:prstGeom>
        </p:spPr>
        <p:txBody>
          <a:bodyPr vert="horz" lIns="108832" tIns="54416" rIns="108832" bIns="54416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Management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Trainee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Program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Стажерские позиции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980" y="4263098"/>
            <a:ext cx="7624599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Ассистент программиста .</a:t>
            </a:r>
            <a:r>
              <a:rPr lang="en-US" sz="2000" b="1" dirty="0" smtClean="0"/>
              <a:t>NET/WEB</a:t>
            </a:r>
            <a:br>
              <a:rPr lang="en-US" sz="2000" b="1" dirty="0" smtClean="0"/>
            </a:b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Разработка веб-сайтов на ASP.NET MVC, </a:t>
            </a:r>
            <a:r>
              <a:rPr lang="en-US" sz="1800" dirty="0" smtClean="0"/>
              <a:t>AngularJS, </a:t>
            </a:r>
            <a:r>
              <a:rPr lang="en-US" sz="1800" dirty="0" err="1" smtClean="0"/>
              <a:t>Jquery</a:t>
            </a:r>
            <a:endParaRPr lang="en-US" sz="18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Разработка </a:t>
            </a:r>
            <a:r>
              <a:rPr lang="en-US" sz="1800" dirty="0" smtClean="0"/>
              <a:t>w</a:t>
            </a:r>
            <a:r>
              <a:rPr lang="ru-RU" sz="1800" dirty="0" err="1" smtClean="0"/>
              <a:t>eb</a:t>
            </a:r>
            <a:r>
              <a:rPr lang="ru-RU" sz="1800" dirty="0" smtClean="0"/>
              <a:t>-сервисов </a:t>
            </a:r>
            <a:r>
              <a:rPr lang="ru-RU" sz="1800" dirty="0"/>
              <a:t>с применением технологий </a:t>
            </a:r>
            <a:r>
              <a:rPr lang="ru-RU" sz="1800" dirty="0" err="1" smtClean="0"/>
              <a:t>Web</a:t>
            </a:r>
            <a:r>
              <a:rPr lang="en-US" sz="1800" dirty="0" smtClean="0"/>
              <a:t>API, WCF, </a:t>
            </a:r>
            <a:r>
              <a:rPr lang="en-US" sz="1800" dirty="0" err="1" smtClean="0"/>
              <a:t>Odata</a:t>
            </a:r>
            <a:endParaRPr lang="en-US" sz="18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Разработка интеграций с различными системами</a:t>
            </a:r>
            <a:endParaRPr lang="en-US" sz="18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Разработка </a:t>
            </a:r>
            <a:r>
              <a:rPr lang="ru-RU" sz="1800" dirty="0"/>
              <a:t>клиентских приложений с использованием </a:t>
            </a:r>
            <a:r>
              <a:rPr lang="en-US" sz="1800" dirty="0" smtClean="0"/>
              <a:t>Angular/Azure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Разработка мобильных приложений</a:t>
            </a:r>
            <a:endParaRPr lang="ru-RU" sz="1800" dirty="0"/>
          </a:p>
        </p:txBody>
      </p:sp>
      <p:pic>
        <p:nvPicPr>
          <p:cNvPr id="1026" name="Picture 2" descr="E:\Корпоративный стиль\logo\Лого_департаменты\иконки-05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12" y="1704558"/>
            <a:ext cx="576751" cy="73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Корпоративный стиль\logo\Лого_департаменты\иконки-04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77" y="4599847"/>
            <a:ext cx="484188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38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evia.ru/zhenskie-sekrety/zdorovye/zdorovye-molodezhi/skachr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81" b="8303"/>
          <a:stretch/>
        </p:blipFill>
        <p:spPr bwMode="auto">
          <a:xfrm>
            <a:off x="740" y="1210963"/>
            <a:ext cx="12186498" cy="56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9278" y="1889750"/>
            <a:ext cx="609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Этапы конкурсного отбора: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4987" y="477466"/>
            <a:ext cx="6264696" cy="461665"/>
          </a:xfrm>
          <a:prstGeom prst="rect">
            <a:avLst/>
          </a:prstGeom>
        </p:spPr>
        <p:txBody>
          <a:bodyPr vert="horz" lIns="108832" tIns="54416" rIns="108832" bIns="54416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Management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Trainee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Program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Как подать заявку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>
            <a:stCxn id="8" idx="2"/>
            <a:endCxn id="11" idx="6"/>
          </p:cNvCxnSpPr>
          <p:nvPr/>
        </p:nvCxnSpPr>
        <p:spPr>
          <a:xfrm>
            <a:off x="1607046" y="3833966"/>
            <a:ext cx="7798941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607046" y="3761958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64805" y="377034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204299" y="377872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61971" y="3761958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5591" y="2824113"/>
            <a:ext cx="36155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Отправка резюме в </a:t>
            </a:r>
            <a:r>
              <a:rPr lang="ru-RU" b="1" dirty="0" smtClean="0">
                <a:solidFill>
                  <a:schemeClr val="bg1"/>
                </a:solidFill>
              </a:rPr>
              <a:t>компанию</a:t>
            </a:r>
            <a:r>
              <a:rPr lang="en-US" b="1" dirty="0" smtClean="0">
                <a:solidFill>
                  <a:schemeClr val="bg1"/>
                </a:solidFill>
              </a:rPr>
              <a:t> hr@norbit.ru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9363" y="4122048"/>
            <a:ext cx="3046413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Интервью со </a:t>
            </a:r>
            <a:r>
              <a:rPr lang="ru-RU" b="1" dirty="0" smtClean="0">
                <a:solidFill>
                  <a:schemeClr val="bg1"/>
                </a:solidFill>
              </a:rPr>
              <a:t>специалистом </a:t>
            </a:r>
            <a:r>
              <a:rPr lang="ru-RU" b="1" dirty="0">
                <a:solidFill>
                  <a:schemeClr val="bg1"/>
                </a:solidFill>
              </a:rPr>
              <a:t>отдела персонала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61675" y="2535858"/>
            <a:ext cx="3046412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Встреча с потенциальным руководителем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140825" y="4086397"/>
            <a:ext cx="3046413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Приглашение на </a:t>
            </a:r>
            <a:r>
              <a:rPr lang="ru-RU" b="1" dirty="0" smtClean="0">
                <a:solidFill>
                  <a:schemeClr val="bg1"/>
                </a:solidFill>
              </a:rPr>
              <a:t>работу в случае положительного решения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83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62" y="1269554"/>
            <a:ext cx="5562502" cy="559003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8963" y="1626101"/>
            <a:ext cx="621057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TOP-5 </a:t>
            </a:r>
            <a:r>
              <a:rPr lang="ru-RU" sz="1800" dirty="0" smtClean="0"/>
              <a:t>крупнейших </a:t>
            </a:r>
            <a:r>
              <a:rPr lang="ru-RU" sz="1800" dirty="0"/>
              <a:t>системных интеграторов на рынке CRM </a:t>
            </a:r>
            <a:r>
              <a:rPr lang="ru-RU" sz="1800" dirty="0" smtClean="0"/>
              <a:t>(</a:t>
            </a:r>
            <a:r>
              <a:rPr lang="en-US" sz="1800" dirty="0" smtClean="0"/>
              <a:t>4</a:t>
            </a:r>
            <a:r>
              <a:rPr lang="ru-RU" sz="1800" dirty="0" smtClean="0"/>
              <a:t> место,</a:t>
            </a:r>
            <a:r>
              <a:rPr lang="ru-RU" sz="1800" dirty="0"/>
              <a:t> </a:t>
            </a:r>
            <a:r>
              <a:rPr lang="ru-RU" sz="1800" dirty="0" err="1" smtClean="0"/>
              <a:t>TAdviser</a:t>
            </a:r>
            <a:r>
              <a:rPr lang="ru-RU" sz="1800" dirty="0" smtClean="0"/>
              <a:t>, </a:t>
            </a:r>
            <a:r>
              <a:rPr lang="en-US" sz="1800" dirty="0" smtClean="0"/>
              <a:t>2015</a:t>
            </a:r>
            <a:r>
              <a:rPr lang="ru-RU" sz="1800" dirty="0" smtClean="0"/>
              <a:t>)</a:t>
            </a:r>
          </a:p>
          <a:p>
            <a:pPr marL="342900" indent="-342900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 smtClean="0"/>
              <a:t>ТО</a:t>
            </a:r>
            <a:r>
              <a:rPr lang="en-US" sz="1800" b="1" dirty="0" smtClean="0"/>
              <a:t>P</a:t>
            </a:r>
            <a:r>
              <a:rPr lang="ru-RU" sz="1800" b="1" dirty="0" smtClean="0"/>
              <a:t>-10 </a:t>
            </a:r>
            <a:r>
              <a:rPr lang="ru-RU" sz="1800" b="1" dirty="0"/>
              <a:t>крупнейших российских интеграторов </a:t>
            </a:r>
            <a:r>
              <a:rPr lang="ru-RU" sz="1800" b="1" dirty="0" smtClean="0"/>
              <a:t>ERP-систем</a:t>
            </a:r>
            <a:r>
              <a:rPr lang="ru-RU" sz="1800" dirty="0"/>
              <a:t> </a:t>
            </a:r>
            <a:r>
              <a:rPr lang="ru-RU" sz="1800" dirty="0" smtClean="0"/>
              <a:t>(7 место,</a:t>
            </a:r>
            <a:r>
              <a:rPr lang="ru-RU" sz="1800" dirty="0"/>
              <a:t> </a:t>
            </a:r>
            <a:r>
              <a:rPr lang="ru-RU" sz="1800" dirty="0" err="1"/>
              <a:t>TAdviser</a:t>
            </a:r>
            <a:r>
              <a:rPr lang="ru-RU" sz="1800" dirty="0" smtClean="0"/>
              <a:t>)</a:t>
            </a:r>
          </a:p>
          <a:p>
            <a:pPr marL="342900" indent="-342900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 smtClean="0"/>
              <a:t>TOP-20</a:t>
            </a:r>
            <a:r>
              <a:rPr lang="ru-RU" sz="1800" b="1" dirty="0"/>
              <a:t> крупнейших поставщиков BI-решений</a:t>
            </a:r>
            <a:r>
              <a:rPr lang="ru-RU" sz="1800" dirty="0"/>
              <a:t> в рейтинге информационно-аналитического портала </a:t>
            </a:r>
            <a:r>
              <a:rPr lang="ru-RU" sz="1800" dirty="0" err="1"/>
              <a:t>CNews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342900" indent="-342900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 smtClean="0"/>
              <a:t>ТО</a:t>
            </a:r>
            <a:r>
              <a:rPr lang="en-US" sz="1800" b="1" dirty="0" smtClean="0"/>
              <a:t>P</a:t>
            </a:r>
            <a:r>
              <a:rPr lang="ru-RU" sz="1800" b="1" dirty="0" smtClean="0"/>
              <a:t>-10 </a:t>
            </a:r>
            <a:r>
              <a:rPr lang="ru-RU" sz="1800" b="1" dirty="0"/>
              <a:t>крупнейших </a:t>
            </a:r>
            <a:r>
              <a:rPr lang="ru-RU" sz="1800" b="1" dirty="0" smtClean="0"/>
              <a:t> </a:t>
            </a:r>
            <a:r>
              <a:rPr lang="ru-RU" sz="1800" dirty="0" smtClean="0"/>
              <a:t>интеграторов   </a:t>
            </a:r>
            <a:r>
              <a:rPr lang="ru-RU" sz="1800" dirty="0"/>
              <a:t>систем управления персоналом (HRM)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(7 </a:t>
            </a:r>
            <a:r>
              <a:rPr lang="ru-RU" sz="1800" dirty="0"/>
              <a:t>место </a:t>
            </a:r>
            <a:r>
              <a:rPr lang="ru-RU" sz="1800" dirty="0" smtClean="0"/>
              <a:t>T</a:t>
            </a:r>
            <a:r>
              <a:rPr lang="en-US" sz="1800" dirty="0" smtClean="0"/>
              <a:t>a</a:t>
            </a:r>
            <a:r>
              <a:rPr lang="ru-RU" sz="1800" dirty="0" err="1" smtClean="0"/>
              <a:t>dviser</a:t>
            </a:r>
            <a:r>
              <a:rPr lang="ru-RU" sz="1800" dirty="0" smtClean="0"/>
              <a:t>)</a:t>
            </a:r>
          </a:p>
          <a:p>
            <a:pPr marL="342900" indent="-342900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Крупнейшие </a:t>
            </a:r>
            <a:r>
              <a:rPr lang="ru-RU" sz="1800" dirty="0" err="1"/>
              <a:t>аутсорсеры</a:t>
            </a:r>
            <a:r>
              <a:rPr lang="ru-RU" sz="1800" dirty="0"/>
              <a:t> поддержки решений SAP: </a:t>
            </a:r>
            <a:r>
              <a:rPr lang="ru-RU" sz="1800" dirty="0" err="1"/>
              <a:t>ранкинг</a:t>
            </a:r>
            <a:r>
              <a:rPr lang="ru-RU" sz="1800" dirty="0"/>
              <a:t> </a:t>
            </a:r>
            <a:r>
              <a:rPr lang="ru-RU" sz="1800" dirty="0" smtClean="0"/>
              <a:t>T</a:t>
            </a:r>
            <a:r>
              <a:rPr lang="en-US" sz="1800" dirty="0" smtClean="0"/>
              <a:t>a</a:t>
            </a:r>
            <a:r>
              <a:rPr lang="ru-RU" sz="1800" dirty="0" err="1" smtClean="0"/>
              <a:t>dviser</a:t>
            </a:r>
            <a:r>
              <a:rPr lang="en-US" sz="1800" dirty="0" smtClean="0"/>
              <a:t> </a:t>
            </a:r>
            <a:r>
              <a:rPr lang="ru-RU" sz="1800" dirty="0" smtClean="0"/>
              <a:t>(16 </a:t>
            </a:r>
            <a:r>
              <a:rPr lang="ru-RU" sz="1800" dirty="0"/>
              <a:t>место</a:t>
            </a:r>
            <a:r>
              <a:rPr lang="ru-RU" sz="1800" dirty="0" smtClean="0"/>
              <a:t>)</a:t>
            </a:r>
          </a:p>
          <a:p>
            <a:pPr marL="342900" indent="-342900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TOP-100 </a:t>
            </a:r>
            <a:r>
              <a:rPr lang="ru-RU" sz="1800" dirty="0"/>
              <a:t>лучших </a:t>
            </a:r>
            <a:r>
              <a:rPr lang="ru-RU" sz="1800" dirty="0" smtClean="0"/>
              <a:t>работодателей </a:t>
            </a:r>
            <a:r>
              <a:rPr lang="ru-RU" sz="1800" dirty="0"/>
              <a:t>в </a:t>
            </a:r>
            <a:r>
              <a:rPr lang="ru-RU" sz="1800" dirty="0" smtClean="0"/>
              <a:t>России (версия по </a:t>
            </a:r>
            <a:r>
              <a:rPr lang="en-US" sz="1800" dirty="0" smtClean="0"/>
              <a:t>hh.ru)</a:t>
            </a:r>
          </a:p>
          <a:p>
            <a:pPr marL="342900" indent="-342900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Победитель отраслевых конкурсов </a:t>
            </a:r>
            <a:r>
              <a:rPr lang="en-US" sz="1800" dirty="0" smtClean="0"/>
              <a:t>Microsoft </a:t>
            </a:r>
            <a:r>
              <a:rPr lang="ru-RU" sz="1800" dirty="0" smtClean="0"/>
              <a:t>и </a:t>
            </a:r>
            <a:r>
              <a:rPr lang="en-US" sz="1800" dirty="0" smtClean="0"/>
              <a:t>SAP</a:t>
            </a:r>
            <a:endParaRPr lang="ru-RU" sz="1800" dirty="0" smtClean="0"/>
          </a:p>
          <a:p>
            <a:pPr fontAlgn="b">
              <a:spcBef>
                <a:spcPts val="600"/>
              </a:spcBef>
              <a:spcAft>
                <a:spcPts val="600"/>
              </a:spcAft>
            </a:pPr>
            <a:endParaRPr lang="ru-RU" sz="1800" b="1" dirty="0">
              <a:solidFill>
                <a:srgbClr val="000000"/>
              </a:solidFill>
            </a:endParaRPr>
          </a:p>
          <a:p>
            <a:pPr marL="342900" indent="-342900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0000"/>
              </a:solidFill>
            </a:endParaRPr>
          </a:p>
          <a:p>
            <a:pPr marL="342900" indent="-342900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800" b="1" dirty="0">
              <a:solidFill>
                <a:srgbClr val="000000"/>
              </a:solidFill>
            </a:endParaRPr>
          </a:p>
          <a:p>
            <a:pPr marL="342900" indent="-342900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309681" y="769378"/>
            <a:ext cx="10968514" cy="572184"/>
          </a:xfrm>
        </p:spPr>
        <p:txBody>
          <a:bodyPr vert="horz" lIns="108832" tIns="54416" rIns="108832" bIns="54416" rtlCol="0" anchor="ctr">
            <a:noAutofit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Ключевые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награды НОРБИТ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Мнение независимых экспертов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s://fbcdn-sphotos-g-a.akamaihd.net/hphotos-ak-xpa1/v/t1.0-9/10520105_673885532688873_7972024560981773157_n.jpg?oh=62bf7cb06ab678913db14dc01959897a&amp;oe=554B8333&amp;__gda__=1431110539_ddad53f7b790a017ca37c09c98410f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31" y="1269898"/>
            <a:ext cx="5553607" cy="55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20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5268178"/>
            <a:ext cx="12214299" cy="161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ru-RU" kern="0" dirty="0">
              <a:latin typeface="Calibri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057" y="1721101"/>
            <a:ext cx="12002181" cy="3312369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ru-RU" kern="0" dirty="0">
              <a:latin typeface="Calibri"/>
              <a:sym typeface="Arial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7513" y="310330"/>
            <a:ext cx="8513366" cy="849265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en-US" dirty="0" smtClean="0"/>
              <a:t>CRM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7656" y="5229994"/>
            <a:ext cx="2071829" cy="161800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</a:p>
          <a:p>
            <a:pPr algn="ctr"/>
            <a:r>
              <a:rPr lang="ru-RU" sz="1700" b="1" dirty="0"/>
              <a:t>л</a:t>
            </a:r>
            <a:r>
              <a:rPr lang="ru-RU" sz="1700" b="1" dirty="0" smtClean="0"/>
              <a:t>ет на рынке</a:t>
            </a:r>
            <a:endParaRPr lang="ru-RU" sz="1700" b="1" dirty="0"/>
          </a:p>
          <a:p>
            <a:pPr algn="ctr"/>
            <a:endParaRPr lang="ru-RU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57555" y="5268178"/>
            <a:ext cx="3224931" cy="161800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bg1">
                    <a:lumMod val="50000"/>
                  </a:schemeClr>
                </a:solidFill>
              </a:rPr>
              <a:t>100+</a:t>
            </a:r>
            <a:endParaRPr lang="ru-RU" sz="6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700" b="1" dirty="0"/>
              <a:t>р</a:t>
            </a:r>
            <a:r>
              <a:rPr lang="ru-RU" sz="1700" b="1" smtClean="0"/>
              <a:t>еализованных </a:t>
            </a:r>
            <a:r>
              <a:rPr lang="ru-RU" sz="1700" b="1" dirty="0"/>
              <a:t>проектов в разных отраслях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222" y="5268178"/>
            <a:ext cx="3224931" cy="161800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bg1">
                    <a:lumMod val="50000"/>
                  </a:schemeClr>
                </a:solidFill>
              </a:rPr>
              <a:t>70+</a:t>
            </a:r>
            <a:endParaRPr lang="ru-RU" sz="6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700" b="1" dirty="0"/>
              <a:t>с</a:t>
            </a:r>
            <a:r>
              <a:rPr lang="ru-RU" sz="1700" b="1" dirty="0" smtClean="0"/>
              <a:t>ертифицированных специалистов</a:t>
            </a:r>
            <a:endParaRPr lang="ru-RU" sz="1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48888" y="5241756"/>
            <a:ext cx="3224931" cy="135639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</a:rPr>
              <a:t>00+</a:t>
            </a:r>
            <a:r>
              <a:rPr lang="ru-RU" sz="6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700" b="1" dirty="0"/>
              <a:t>с</a:t>
            </a:r>
            <a:r>
              <a:rPr lang="ru-RU" sz="1700" b="1" dirty="0" smtClean="0"/>
              <a:t>отрудника</a:t>
            </a:r>
            <a:endParaRPr lang="ru-RU" sz="17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05387" y="1629594"/>
            <a:ext cx="7488832" cy="3263066"/>
          </a:xfrm>
          <a:prstGeom prst="rect">
            <a:avLst/>
          </a:prstGeom>
        </p:spPr>
        <p:txBody>
          <a:bodyPr wrap="square" lIns="108832" tIns="54416" rIns="108832" bIns="54416">
            <a:spAutoFit/>
          </a:bodyPr>
          <a:lstStyle/>
          <a:p>
            <a:pPr marL="88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 smtClean="0"/>
              <a:t>Самая крупная и опытная практика </a:t>
            </a:r>
            <a:r>
              <a:rPr lang="en-US" sz="1800" b="1" dirty="0" smtClean="0"/>
              <a:t>CRM</a:t>
            </a:r>
            <a:r>
              <a:rPr lang="ru-RU" sz="1800" b="1" dirty="0" smtClean="0"/>
              <a:t> в</a:t>
            </a:r>
            <a:r>
              <a:rPr lang="en-US" sz="1800" b="1" dirty="0" smtClean="0"/>
              <a:t> </a:t>
            </a:r>
            <a:r>
              <a:rPr lang="ru-RU" sz="1800" b="1" dirty="0" smtClean="0"/>
              <a:t>России и странах СНГ</a:t>
            </a:r>
          </a:p>
          <a:p>
            <a:pPr marL="88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 smtClean="0"/>
              <a:t>Техническая </a:t>
            </a:r>
            <a:r>
              <a:rPr lang="ru-RU" sz="1800" b="1" dirty="0"/>
              <a:t>поддержка </a:t>
            </a:r>
            <a:r>
              <a:rPr lang="ru-RU" sz="1800" b="1" dirty="0" smtClean="0"/>
              <a:t>24/7</a:t>
            </a:r>
          </a:p>
          <a:p>
            <a:pPr marL="88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/>
              <a:t>Профессиональные центры отраслевой экспертизы</a:t>
            </a:r>
          </a:p>
          <a:p>
            <a:pPr marL="88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 smtClean="0"/>
              <a:t>Большой опыт интеграции с другими системами</a:t>
            </a:r>
            <a:endParaRPr lang="en-US" sz="1800" b="1" dirty="0" smtClean="0"/>
          </a:p>
          <a:p>
            <a:pPr marL="88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 smtClean="0"/>
              <a:t>Более 15 зарегистрированных отраслевых решений</a:t>
            </a:r>
          </a:p>
          <a:p>
            <a:pPr marL="88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 smtClean="0"/>
              <a:t>Реализация проектов на базе 3</a:t>
            </a:r>
            <a:r>
              <a:rPr lang="en-US" sz="1800" b="1" dirty="0" smtClean="0"/>
              <a:t>-</a:t>
            </a:r>
            <a:r>
              <a:rPr lang="ru-RU" sz="1800" b="1" dirty="0" smtClean="0"/>
              <a:t>х </a:t>
            </a:r>
            <a:r>
              <a:rPr lang="en-US" sz="1800" b="1" dirty="0" smtClean="0"/>
              <a:t>CRM-</a:t>
            </a:r>
            <a:r>
              <a:rPr lang="ru-RU" sz="1800" b="1" dirty="0" smtClean="0"/>
              <a:t>платформ</a:t>
            </a:r>
          </a:p>
          <a:p>
            <a:pPr marL="88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endParaRPr lang="ru-RU" sz="1800" b="1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1" y="2133650"/>
            <a:ext cx="1929497" cy="148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9003" y="3546661"/>
            <a:ext cx="2917081" cy="612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Департамент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CRM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721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7513" y="310330"/>
            <a:ext cx="8513366" cy="849265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Департамент </a:t>
            </a:r>
            <a:r>
              <a:rPr lang="en-US" dirty="0" smtClean="0"/>
              <a:t>CRM</a:t>
            </a:r>
            <a:endParaRPr lang="ru-RU" dirty="0" smtClean="0"/>
          </a:p>
          <a:p>
            <a:r>
              <a:rPr lang="ru-RU" dirty="0" smtClean="0"/>
              <a:t>Карта отраслевых решений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1" y="1592143"/>
            <a:ext cx="2057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04"/>
          <a:stretch/>
        </p:blipFill>
        <p:spPr bwMode="auto">
          <a:xfrm>
            <a:off x="3861371" y="4157489"/>
            <a:ext cx="204834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3" y="4157489"/>
            <a:ext cx="29432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85" y="4235688"/>
            <a:ext cx="2219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44" y="1621994"/>
            <a:ext cx="2752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97" y="1629594"/>
            <a:ext cx="2152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2"/>
          <a:stretch/>
        </p:blipFill>
        <p:spPr bwMode="auto">
          <a:xfrm>
            <a:off x="6665680" y="1635784"/>
            <a:ext cx="218953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18" y="4221882"/>
            <a:ext cx="2447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811" y="2033990"/>
            <a:ext cx="2089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«НОРБИТ. Мультиканальный фронт для банков»</a:t>
            </a:r>
            <a:r>
              <a:rPr lang="ru-RU" sz="1000" dirty="0"/>
              <a:t> - специализированное решение для банков. Расширенный функционал, включающий мультиканальное взаимодействие, кросс- продажи и обработку обращений.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73782" y="4740226"/>
            <a:ext cx="2436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«НОРБИТ: Управление контакт-центром»</a:t>
            </a:r>
            <a:r>
              <a:rPr lang="ru-RU" sz="1000" dirty="0"/>
              <a:t> - кросс-отраслевое решение для контакт-центров, разработанное на платформе </a:t>
            </a:r>
            <a:r>
              <a:rPr lang="ru-RU" sz="1000" dirty="0" err="1"/>
              <a:t>Microsoft</a:t>
            </a:r>
            <a:r>
              <a:rPr lang="ru-RU" sz="1000" dirty="0"/>
              <a:t> </a:t>
            </a:r>
            <a:r>
              <a:rPr lang="ru-RU" sz="1000" dirty="0" err="1"/>
              <a:t>Dynamics</a:t>
            </a:r>
            <a:r>
              <a:rPr lang="ru-RU" sz="1000" dirty="0"/>
              <a:t> CRM, позволяет организовать работу контакт–центра и эффективно взаимодействовать с клиентами в условиях многоканальности.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99197" y="2191857"/>
            <a:ext cx="21526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«НОРБИТ: </a:t>
            </a:r>
            <a:r>
              <a:rPr lang="ru-RU" sz="1000" b="1" dirty="0" err="1"/>
              <a:t>Microsoft</a:t>
            </a:r>
            <a:r>
              <a:rPr lang="ru-RU" sz="1000" b="1" dirty="0"/>
              <a:t> </a:t>
            </a:r>
            <a:r>
              <a:rPr lang="ru-RU" sz="1000" b="1" dirty="0" err="1"/>
              <a:t>Dynamics</a:t>
            </a:r>
            <a:r>
              <a:rPr lang="ru-RU" sz="1000" b="1" dirty="0"/>
              <a:t> для спортивных организаций»</a:t>
            </a:r>
            <a:r>
              <a:rPr lang="ru-RU" sz="1000" dirty="0"/>
              <a:t> – специализированное решение позволяет повысить финансовую стабильность клуба, сократить операционные издержки, уменьшить цикл реализации клубной продукции и услуг, а также улучшить взаимоотношения с болельщиками и деловыми партнерами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65680" y="2329954"/>
            <a:ext cx="23255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«НОРБИТ. СRM-решение для автодилеров и центров технического обслуживания»</a:t>
            </a:r>
            <a:r>
              <a:rPr lang="ru-RU" sz="1000" dirty="0"/>
              <a:t> -охватывает все бизнес-процессы по продаже автотехники и позволяет оптимизировать клиентский сервис, повысить скорость обработки запросов и увеличить эффективность работы с номенклатурной линейкой продукции.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7675" y="4731162"/>
            <a:ext cx="2325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НОРБИТ: Система управления </a:t>
            </a:r>
            <a:r>
              <a:rPr lang="ru-RU" sz="1000" b="1" dirty="0" err="1" smtClean="0"/>
              <a:t>энергоэффективностью</a:t>
            </a:r>
            <a:endParaRPr lang="ru-RU" sz="1000" b="1" dirty="0" smtClean="0"/>
          </a:p>
          <a:p>
            <a:r>
              <a:rPr lang="ru-RU" sz="1000" dirty="0" smtClean="0"/>
              <a:t> </a:t>
            </a:r>
            <a:r>
              <a:rPr lang="ru-RU" sz="1000" dirty="0"/>
              <a:t>современный инструмент для ситуационного моделирования потребления энергоресурсов в общем технологическом процессе предприятия. Решение оптимизирует мониторинг и анализ потребления энергоресурсов, отслеживает показатели </a:t>
            </a:r>
            <a:r>
              <a:rPr lang="ru-RU" sz="1000" dirty="0" err="1"/>
              <a:t>энергоэффективности</a:t>
            </a:r>
            <a:r>
              <a:rPr lang="ru-RU" sz="1000" dirty="0"/>
              <a:t> и по результатам создает энергетический паспорт объекта.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1964" y="4884762"/>
            <a:ext cx="29432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НОРБИТ: CRM для Торговых домов и Дистрибуции»</a:t>
            </a:r>
            <a:r>
              <a:rPr lang="ru-RU" sz="1000" dirty="0"/>
              <a:t> - коробочное решение для эффективной организации работы менеджеров, повышения качества услуг и улучшения бизнес-показатели.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89363" y="4725938"/>
            <a:ext cx="2520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«NORBIT4MEDIA»</a:t>
            </a:r>
            <a:r>
              <a:rPr lang="ru-RU" sz="1000" dirty="0"/>
              <a:t> - решение предназначено для управления продажами эфирного времени и рекламных услуг, а также хранения общей и контактной информации о заказчиках, ведения договорной работы, контроля исполнения планов продаж и анализа общей эффективности коммерческой работы.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07036" y="2187877"/>
            <a:ext cx="2715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«НОРБИТ: CRM для страховых компаний»</a:t>
            </a:r>
            <a:r>
              <a:rPr lang="ru-RU" sz="1000" dirty="0"/>
              <a:t> предназначено для компаний страховой отрасли и охватывает информационное обеспечение всех этапов и составляющих процесса обслуживания и взаимодействия с клиентами.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"/>
          <a:stretch/>
        </p:blipFill>
        <p:spPr bwMode="auto">
          <a:xfrm>
            <a:off x="328210" y="5856061"/>
            <a:ext cx="245304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66429" y="6264047"/>
            <a:ext cx="2794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«НОРБИТ: CRM для производственных предприятий»</a:t>
            </a:r>
            <a:r>
              <a:rPr lang="ru-RU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1477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995" y="2421682"/>
            <a:ext cx="612068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14"/>
              </a:spcBef>
              <a:spcAft>
                <a:spcPts val="714"/>
              </a:spcAft>
            </a:pPr>
            <a:r>
              <a:rPr lang="ru-RU" sz="2400" b="1" dirty="0">
                <a:solidFill>
                  <a:srgbClr val="FFC000"/>
                </a:solidFill>
              </a:rPr>
              <a:t>Услуги Центра </a:t>
            </a:r>
            <a:r>
              <a:rPr lang="en-US" sz="2400" b="1" dirty="0">
                <a:solidFill>
                  <a:srgbClr val="FFC000"/>
                </a:solidFill>
              </a:rPr>
              <a:t>CRM</a:t>
            </a:r>
            <a:r>
              <a:rPr lang="ru-RU" sz="2400" b="1" dirty="0">
                <a:solidFill>
                  <a:srgbClr val="FFC000"/>
                </a:solidFill>
              </a:rPr>
              <a:t>-компетенций </a:t>
            </a:r>
            <a:r>
              <a:rPr lang="ru-RU" sz="2400" b="1" dirty="0" smtClean="0">
                <a:solidFill>
                  <a:srgbClr val="FFC000"/>
                </a:solidFill>
              </a:rPr>
              <a:t>НОРБИТ</a:t>
            </a:r>
          </a:p>
          <a:p>
            <a:pPr algn="just">
              <a:spcBef>
                <a:spcPts val="714"/>
              </a:spcBef>
              <a:spcAft>
                <a:spcPts val="714"/>
              </a:spcAft>
            </a:pPr>
            <a:endParaRPr lang="ru-RU" sz="2000" b="1" dirty="0">
              <a:solidFill>
                <a:srgbClr val="FFC000"/>
              </a:solidFill>
            </a:endParaRPr>
          </a:p>
          <a:p>
            <a:pPr marL="408120" indent="-408120" algn="just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Разработка и внедрение комплексных </a:t>
            </a:r>
            <a:r>
              <a:rPr lang="en-US" sz="2000" dirty="0" smtClean="0"/>
              <a:t>CRM-</a:t>
            </a:r>
            <a:r>
              <a:rPr lang="ru-RU" sz="2000" dirty="0" smtClean="0"/>
              <a:t>систем</a:t>
            </a:r>
            <a:endParaRPr lang="en-US" sz="2000" dirty="0" smtClean="0"/>
          </a:p>
          <a:p>
            <a:pPr marL="408120" indent="-408120" algn="just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Поддержка</a:t>
            </a:r>
            <a:r>
              <a:rPr lang="ru-RU" sz="2000" dirty="0"/>
              <a:t>, сопровождение и развитие решений</a:t>
            </a:r>
            <a:endParaRPr lang="en-US" sz="2000" dirty="0"/>
          </a:p>
        </p:txBody>
      </p:sp>
      <p:pic>
        <p:nvPicPr>
          <p:cNvPr id="5" name="Picture 2" descr="http://www.variag.ru.images.1c-bitrix-cdn.ru/upload/medialibrary/c62/c6242268ca712490f5c58f82f66bee7f.jpg?1406020716373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99" y="1269554"/>
            <a:ext cx="4191000" cy="341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richhaul.com/Content/img/services/au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99" y="4504928"/>
            <a:ext cx="4191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7513" y="310330"/>
            <a:ext cx="8513366" cy="849265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Департамент </a:t>
            </a:r>
            <a:r>
              <a:rPr lang="en-US" dirty="0"/>
              <a:t>CRM</a:t>
            </a:r>
            <a:r>
              <a:rPr lang="ru-RU" dirty="0"/>
              <a:t> </a:t>
            </a:r>
          </a:p>
          <a:p>
            <a:r>
              <a:rPr lang="ru-RU" dirty="0" smtClean="0"/>
              <a:t>Услуги</a:t>
            </a:r>
          </a:p>
        </p:txBody>
      </p:sp>
      <p:pic>
        <p:nvPicPr>
          <p:cNvPr id="1026" name="Picture 2" descr="https://www.inteltelecom.ru/images/About_logo/terrasoft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8" y="4465934"/>
            <a:ext cx="3873139" cy="24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png;base64,iVBORw0KGgoAAAANSUhEUgAAAdIAAABsCAMAAADpCcO1AAAAmVBMVEX///8AGI8AGI4AAIkAAIoAFY4AAIYAD40AFI78/f8AEY2ztdMACozf4vA7R6HAw93FyeHu8PjN0ObX2uuxttirsNRBTKNncLP19vt0fLnp6/UpN5vh4u2Ij8OYnsqEiLs0QJ6gps4jMplVXquTmMcTJpZJU6ZPWalsdLVbZK7S1eh9g7ueo8weL5gNIpS5vtxhabB4frdxe7xVbz+9AAAczklEQVR4nO1dh3qruBIOSIiy4F6wvXbsuMXdOe//cFczKkg0p51NuZ79djcGjIGf6UUPD3e6052Axr3VatZrf/Vl3OmzKNkyQihlo6++kI9T2gm/8uf3h0PnK39fUZ/GDhA9fPWVfJwSRi+feLrjYLPZDGbVB7ThgM1Qfuowzhi9T/z9d9KFeY4TE0LYL4D0wkj/E083Jb7vx3FaecCK8QPoXH7acN6I1p/4+++jNg0cj1wvndZ0+tXX8nFa0c+FlDqu61afMlwHXLz5Dflx4juOF3+p6Ac6UMchi6++is+ibfzZkDqOG02q9veIY0I64h/J7hN//33kB068NDfsfzK3Uu/TuZT/w1oV+598C9Jww9igWkr/R5Qw/mIZFsX0RH6w5dtlNVLyHTSlrnPmlsamfHeTOd7agJSrsW/gCDZBViTZ51Ps0J8L6YJ8NqRO0OCYkm7p7m3sRBvfhPQ7UI+4DjFerUn0kyHdxZ8Oqb/koNHnsr1d4ninA/lukPaBSw3x/6MhDc+B89mC11+uqOPRMoH6TPmzeuSH3CH9a9QhzqfrUn/Qhke0Ku4cE89h3ec7l/5N4vz0+YK3AeI88Is7ufvnzx+W8Q1Ix63Lon/ZFw3hdN9JDB+23bn0F5fWuOQU7VZv0Wv9m98cdpt8e7Obc4TBsyLGNoD0pe4KvzM1/Lq4wDtoilK1A15BIc6Xxh5s3RqQJpvlcpOYByWPJ0qQ6PIfccrtcgkBxO6S72DKiW0vGuq40zSHam8gd51Wpvi/7CKxmXhDFVgO+QUsGxE3wpdIW/gPN++Cpx1+/Mxn859Qm7l/hUv5qwL8mKMjweDfwLB49yyOmWEcj3eMRo4gL2Z72HYlMZ1w25zFEIcVkIZTSnxPHhhRdjB4LJkztStiWUjosmZxIL8REDYQL1LKLyDGX/RjTXgI/sVK1Mf3JlAin20eIV4oyvIplnXkkGMeUscxIG1RihAB73FYBKRDAq8HBNaDKBCQtudcK3Ng+IGUA81dkLlmxwRyKgGeIjLu7cAieEvkdv5u0CZsTonnCfy9jLLPZRbB96Zt/JcgfThFiqE0cZg9mtZB2meB60TkabTo96cbSjNIGykNYnKenBnE7cYuv26PnIezfn92jeC9jM9S9aaO7zh0fej3F38mhKl728FBlG5XfPvoiXBQAwaYpkRyqWdwqae59MdBOqZereA9JlV7KklBuuCPkNnmydwXdmQlpB1gPfqkYonjlYY0GnBBu+NWTdgFSfoUA5f1pbBNZ4QLVCpjtFP+w/RZ7uo0FtlWjx2Uzm2eKHAyfGy32+mCf6JJW1HKzSPynIq/3/wEvpb6xHVqIN0z9ub0tII0pF7OEWgxGXWrgjQFbiFD4ytjhIBD6j2dSBZHP3B84olh+HQpx1QyZBBY9rQAEcw1T0haSQOavQW/yYlBuVsteIf0/ZCCw4JiVhP3XYQoroL0BZ5ySVZmCBxm7Eg4MwdnK5LRIirtOmZlN8StNYdZmf6Uawapq38TpG3m1EHKxfIHIOXfdohR3QDZDvEIKyAdE8+NziWpUwFp5qeMILnZtI/5w7dh9iefVEECAZGPULZItu33QLoAuVsNKUfnPZCqaN+QWvUKf6hyayogndESMPBExJLHIbdeCqGKsQINIKX5XOcztTMtSFy1e1T8+XsghZICpzLUAI/uA1z60GWmsGsTTwUfKiDljzg6lZ0SIc2w7lSJVvFtfnDg5uLL58AtZvu4l+zKn/41kO6JUyd4Z2CzfoBLHwaxEW6YZjxbDmkb7KnHslMCpIbcPZISlsNqCjxoCdbwaW/uS+AEhQq3ffZq/BpIwRyphjR0g/dBqvFqwjOTzzb0Aq1ZyyHtlClBJA5psM507AvVAtMgjG3Aj4HedHwyNEAHtUkKZRb4DgkR/VsgTeMAa0oqID0S1/0YpPBk4qv4s08y+7ccUsSkNG8Ofuk8+7iMS2KNkFKSsE2hftMhbKMtqD6kmwp8De+stI9+C6SQyq82j/gNu677MUgBRyIkJncZdNFzOaQYmyhLqsiAoCYIHxfLYPaZwp0R9M1i1ujo67AQk/QUKavrt0A6R+OoKtQAmvSjXBr6gVSPF2bov3JIweB9FaTzW5A+JFsi6hCZiCL9v0DKH6ZbrUtTClL5Y+YR4utReKocxSziWw7pERyN10AKXx8UDupY+rJzZWgokAb8OiJWODUUdEjgfgmkQyqYtBxSVbv5MUjBAoHcCwKnT1UOab8sdyOu1Ib0GjuBVzgor4qTIYpfZMNL6alTMI9EVP53QArBnWpdCnvBZf2Y4MVAjz9BV9/YWGHxkipDLQcpuCukUNi0yscfH/YNeGlZgkVsJafuZib274B0hYKpCtKrZOGPQgoeIdsDPxg1DtV+aT4dJygHKfJcoWKirJJ0x/kU+DAtPbVhj/0OSDGt5rrl0SPuI7pA5ZD+W16iK2hql/9xj4MeuFAMnGxbRfRo4FeUFeYghVq1eJs7BsLVNJ/bHFMZJdzEJace+K6KVv0KSBciclTBpWgMg1wuU27piTWLWxXZXAqOv3fiYJkB/ApI4bmWPsgcpNjtlr8w6FNiheqxJ5mHx1PnugxR0Mur+g2QhqfIFXxYxqUYZXArnJhwTsk/1WfOcSkGxyNbzeUgVYFWcHlyGTBBeUghPhStbb1JvLK83FrmbMMgcHJtOuHEdz3VM5mHlF90QQ58d+qh1+mWR4+w1kEwcAmkG+rUQ2rrNNGpZrFIVb50UchTN5Hv8pA+LMFAmhsQJC68Nej37g3pi74qljX0GRQxmDez4yY9O8oPeUh3cd7W+v408QFN4ZcWuHRJBNilunQD7SNv4FKoIcuF2SsLVfjb4njkj/Igu1eGXytA2oZ6sDhQJlK4oL4uatizuXopxk9cQkjbGN6CgDwqfdqagJrVjJiHdEV1LvUbNGG9ii5M+i9luhR3uhVcuoMU61u4FMNQdu9mJaQpPGis+epd+tM5IRWQcj0I5WDkPOpfLotnB0qWVEP+nvlkPVrw7VcEemqfenfkp36cECg5y/g8Dyn4N3z/rH9s/JQ2U65HpP3jFMrJ2lAfJ63hPKThjmCP91u4FDwI+zTVFYJpA9CRlZm+cCrLIH3oxIBQIAqwAwj9rYwTiopPfh8euepTDxiemshTe2yTYViIGO4ov3ufEvpT6ngvyvwR9pEN6ZK6iksLgndA3JuQEp/a/uELyW1o0GxWA2cq3yzNXlGjMps4KPaGxvGK2ldGA30gm2jTp2tsp8zksRUl6tSOT6z8aR+uwhSx6RN/t+Dh/JSiT2BSqUfdvODtM1fddz7UkG5kAKIO0tl80LhaW8bzue30DBvZId3JYDAxFW17dZJNDnQrrd8DP75ozXb/ePkDkZIXR273/9gJtfbqSe4hk5ll/Fzmg8Hc2hIeUAKw+DOnzfw96qGydF3xX5tLE27tuso4srk0nVPB2LVc+gk0bvXLu5zylDTLDxTb871M4tS9Rb/Xeo3Nk3Yu/eb+yweDvI7QBnU0M1pcOokdkwxI2xOqg8J/F9I7vZUW2keRvGhA+kKy7bYuTZzYkWbT3+bSO72RUifQTOrmnJgec5QlLP7QkHZj32DrO6TfiqaKEZUTk0GaYNjIUbrUCDU0qQog3rn02xHUtGeAWoUq4ckX3Cv/zWqPesyTULu3LN47/eckixkEI9qhhi0VQKqdWpceEVHlrNYHBO/0XxOWY2tshBEkIR0RybYKbWXxrpja5N516fejhq/DCILxtC6dSW81izNIXTpiwjDOAk53SL8RYWxIAWSFGnpM20SutoQA0p0RmJBS+Q7p96E08DQTZuwIkLaYZ26SjimHFFp/Da/mHmr4ZjSiStrmAoIdEaV2nWyrdGLCyDMDE/9FQPDv0/5VIcG3UQr06We9RXumlKjraEZEXer6mU+jIwoYtg99z3Rsbobtk+kqo0WvlXzD4gBYmKCmfOrN1L4cBmsKqx2sB88LlStIZouM+s1cT05b7K05a+vI989uvHsT39ERBoPrOKTrwM3vkeYRh9TV26WSrYO0xSjh/0iCPMl8+i3WI8gICmKimlHtb6T9ld+vjyrNC3xK2Emgd2HEouDZ7JDs4t66olqRCqofgDIjUilqnemq6BFAaniqOhIhuNSwjm/q0hZzbPJ8ytaz78SrQ/C/K4bLvpmSHSMox/S8JBVyaxJDsDmQmGfD7DEk+JzKC5eRcCSVWw/pGPNmEhgZS1ApcJNLVVzJ1qUZC9/iUn5YLJk09kU6OiLxNxocv4JG8dKK4bfTjMKT92CkFonlYC051AMgddUwJcEY9KwREpBWNHYBiRb9ekgHceZvKmWqwvbIpTLy4KhKMxfC9iB4LSV7w4kBSOPdSNBu4BAiBkOx7bdh1PTEshFXH6MrwyFp8bDXHYdhO+ksllzyZpD62yvSbi5KKmJXPQUJaeWyNE1RaF0L6UJlWXRcXoWRENJM7roaUotLdaDwNpcSQ2mMe1eKDTb09G2K7cLe8XPE7gZHnvkL821tH2kmeDNE0v4aKgj0XJdEhOSCuOKpbGOEqg5S0bikhbublR5JLlUbXJNPtXnkqFzprRgvQmor/fYU6rccOvkhJQKvpisgykZ58RMKlBBS49UJd1jTKjFKYMj/JMDGvhLqMidq3IB0EJv+i67hdZQuNbSoNocM8yiTxc4NSMsa/xIsuSR/qr/2E2kGpeSs0kjIQyrUo6pPAy6NR7ETlK97xN8W8sevhXTGMkQzCeqqTAxwqeJTk6QuzZyY1wnegmkeDrAxsGqlkR9JCejRGp1chBS2qGE9CePPsWnNETJoDE08PVoHKcxok8ymeU4ZRK52YlxtAUkudaUu1aaUYNZbTkxJcxTmYuNi8/YPJuy2qlmhrVmYJwIjplWzHA5rSyZR+QBxGC++wcFRlZBOfEOPZiT+luaRU9hhhBqyr92CtKKZGyJXuZf2BoXjtFz5hpV7cG+7HdZvqPziOH9cmFb/Egz18SsXrXoo41LoiAt8cUIBaV+N9rEJxiqwZovUODEvxDF4z4w1ZBav1q5mfg25VItq9VLcgLS0hVEMpDo8pIs+p/zOHt8GLS78fwv88uW6Jtz/2S5ytkfafNxEhDHaeDSfFnwPnkx7NqB850bNdX0Yrxp8A5mMTDuFX8LCflTd1fYMwRp3OdM7xis4F4s309IXEUZq1mqSEkjnvhOcxZ8IaTd0AocOC18V48UvpJpLm0yJXC1utW4UzYhrTytKI2ivnBjt3LwqIFgBKYgRkDpzVgxztSH0BaNXqPj/fsKgLQIL7s2n1rnGOE0bY1LkqhkohO+tYBFSnI7Ov7YWr/6UiA0RZdlUyBCuwHyrOg1GxYz0ICZq6c0X/CWXsxUtQw60Xcn4JYOKkMLAD8XYAlIIe3jFySAOzv3qVUM6jgNb3jqmiWQFBA3cVagh80tVlOJGqMEthxSkDnSwYfturi0BGpixlzAIYGBYj/lOJCMukWE+PDNsmfHlLjpRLAyihM4eHlkQ8H1w7T5cQ7hkHhyNaBHdahXacwYeRgxi3+q0onuxPYGfkhdRFuOfVY6WUFSENDHmW0pIU+K5hSmWPYa9kDWQDmLJc5nodLXvqSxeRwWWMn50cmH714YaKgajHMQkT2h7ip7sXdCii5ZgAENOOsSj5LTcNajoZdLOeMOHQGncELtch6o2DIR0sWAROauvRfyZ7IhDSWO3XQNmDlNdMDak6QDnqLN4sIMYTywghc4Cnz0td4OI0bKud5C75TN9FDWJm4MUB4fI10BCCpNJgnwKAcaLHx5qIJ2qKWROgVeltWNBqg5ToYYoa2R7Xdi+ikt7cjgjJG1zb6+ebcK5NB6tIzkBsD3F6IzWNYOYnFfim200D9SI5JC/CvHVj9dN+TUYqD7lLzt5xqe+Bx9KNwGH1JzfgbvIVVxy2lyiowkuJ2mIn+oeSiANY69mRU+kApd2YTS0gk9B2gXbw/ZtueGFwrgSUhgMpjEyAHO1lFVheytMaHCpjuOr8PC7dCkOR4CXr1uYmAtL78X4FzTgR1Em0BbWdOUGOWb258EY7QCQOrGvQ47wMLz12ctaCWH6hC5uNbn0gDF8wzdswh4/4Hpf/1a3aB/9WzVYwjhRDtLkHBmiQkGKq+bY78YydrCJsgrSsSg0cUzBa4YbzOSaTpTq0F+uqkH+8T7BqzVJYfAuv1eJMUBqxciupsoaWoKO2xoq9IKQmmYGDtr2DFsSKiPViEoTUjH0Pg9Zt3Tkb+E2y2N5iuwYb3ikvuNmbZkaUrgCy/7S48UrIA0ncYahLXmVnNUBQeXiaJ+lLLn2fi5tq3bwRc51bWUDdgFSa/DF3hhXniM9gVfoUovzsbbV8+31K5X/YEIK6aniEKXWzVHEPXvscxmBLqXTPhYvrK4RKgNt0GH0SPDwxLdXe9VzvyogvVLDxNW8qrwR/I/HlODN3BjHMo/e5sRU6VINKQ7CNZY0G1J9T8Bt9rfB7p9XPDJ9xwLSsf0110pcGasnGJAmkAq0pg6Im4CBFLWAYYygvtgF02NqDTHIMPpsl+kNzaU4cdUQ0LgmwEXsKIN0xVRMwfZP8H/YQM8o3XY1l2b8K0Sw4lIzHHgzIFgHKco+WCUkG5Kc6ntASHNx7GtcNlBZPxTxSwCpDTwapGZYxhgNaUA6LZhq+tQlSBu0eB2k2dN2fdIwj88gxfGUmSCC8eJCLZVCiqZRJjaVaHXRpeYG/6HfTFA4qVCDVpeSH01dmplN74M00RaFrT56BsBg8dq1G/jQS84WdvGOBWroxFjiGUZrE3MDuhRi1pUBKUzEL7NbwQAhdZM3XsulWNUAye+oYYOTQYrhBu2pwfQnqaTLIO1SM3Sr2DDggmB9XWDzdJrsL4vVYRM7BvZGSDdLrmVcelPwVphHrWzCPAxc1qYL/3GtBiHUYEfCZ3lI293LcbQ981cy82LCwMuFLx5pjt3xNcpDCnH00roC9J7IpBozXGq6vjJCVDXsOJ2gooFuLO8zyWZ4oZhSV7/Ixov3ijFeXH1MsaaEy6fMee6NYe3P45/NmhIoVaS+adBq0zdXIZhtf5/FuzDnWjt6MtjYnL4sokcm2ZCOV3Mo8KFqiUOTS631CDikdjyjFNKEVli24RPYID6ZV6GG72f9AB1D17dOsTlmCX/aGCXD9bxe7XWdjRcvcmk4t5v0OZ6ENGb/PoT749XnWGKlYpZuy1g5M3HNTIzSpDchrRC811hG/aQJIO3MFTUMvsCrgzR9ZirCC2sivhHSEsGLayyXht5TXHqRP7HoWJqKScpmU9pk+qUppMKsbLkJaZJ5aheW+eFFSJfUhNMNKJsfxw/d1SZm3ADzohjLbJlFUOjmR55jc6nyUpWKfRekoWcEAvViXWjDZ15ELaT/uhRD8ozFjeGq18wSU++FtHxpCkFTgqU9AXkqvRuYqkRrk3ZWqAFeYivwZ0IKA+7UskgyzABUgHRENJ4u2Fvn1ThsPlMOJ06Kiibb0Wxx6XSTZIxLAI6Tbrfzz2L1vJnEYvnQLLmmNaxMsL4nuXYxRVWLKY3BGUWlEB/KBa8rIU3PYMXSXV+OUGmzt0FaInjBWalMkLUPlMAz8EtrUTa3cmu56BFUmppDlDK/9EEE1vBke72K2UMR0qlRIu1RtmmmlyvlwpYwZ3Po79uQYu40+6vD6HrdbDbb6/DlccUhxoaHcad/GMSM88NeBQQNRn1f2H5uVdJA+gifKjdNDQOljksxArjLnE9YIfmdutTRgtctCTRkv7CiMOrAK6slgTr3+FrcnpFd1cBtIDeIy/xSoIHvotSylknPQdpnBqB0lHRfIJ1LB6tmG6b/HEcN4QVD/XTs+2Bri34HQuL18rEPA38SaGhR+VIj/vAuSPv2KMEVlctIwDi67LJrzCOwC62VJ7J1+V4JqVvgUqhWrzVy0kecVhgX94D+K8l0GpSL8R64uDFCiDakF1GTAmZwFuLAGIR+Nj1mADrt9uZcTTZW/P6T3guwHzdyPc9wVjIRDfliLpkZO+1mHc6xKZpHhiq9HRAsgxRDzYbvn8hoHncXzeUkaiDF1Z5Mr6JF3ghpUfBiTrq+IGqPo3wrsms1/Q8FSMecrYNs4UdL8GK0iwurFTFXHrQgbRHVyELo437KBe61137Yzza+UJKZl2LCmW2DP4OY693NDlYAygcg3h4QbEM1GTEzF/yJwDvLDQNT8tUI3sLKIDBh9YOQohVe3cOAdClJ2asT1rqm+UwMv1VjxJTNpeDhBWfw141Emyl4O0wi6tPnywsju2aaLJZUegBQFqCMXWL0mMEngn0sukmYH6l52ahXejOXJmv+6PyTaSBeYIFvYN4gMOxAr5pLcS1M01tfRx+HtFmysGmOwlxEWtOSM5FXZS8/FCGFK4jO6lMO0hRWSZpS17SKTUjXvpS5g/6QTfrjzuEErSnozXHc/PnueXrsX1p7MHclJUm3dektVqPr4EwwAOEHhjeq1KjzCsFb4FLIKzkRtQMhoETH/OW0HpdXzaWznP2H0/mJET26ASkpMY8wMVrpxkiKK1ZsRF1ipVptKlQ1wDRObWnlIMXAZ2z3yJiQnjC2Eq+nI/Lc6bxQQtEt8cCb2yevqIAcdy+z58EZnR3Dt1X0Ji4dL06gBuI4Fx3n90D63MKzPK8awXsh1g3v0Wt8pxOTQdrHDLh5aSG/no5xTUll7hQj6B475MpM2o9GT4x55p5ZgZaHtC10pala8pB6dPl8Xl2mJyiHY0/DWfM1WFoUcst4OOHyWCyhmEX1b0FKL5zpgfa96UC0bJFTPqXQ5ZJ36Xp2ZXKNeTTGSdZK715o5L8xelQmeGHEMAiQTIF1nhZgXWYn28act8p7kWao4Kg3NXBojSirgFQsmqDWhctBKrpeLXvLgjTihtN187gYcDxO18WHRpCG+8WVy22ZAXiVE+NSoZgZkyWacVlVOgzP9nJuYZ1fil1CbNgZt8eXLfNI//3mkZH2Tr3YdT2ynu35ebsL7hr0sYGbPrbG7XbSf+JPurKZZ4GvK3f7Ty/Hfy7/HA8bbrB4RjOinbhbcT9GsWkB0i4GOPNcnXFpNNlchxFb/+nVN4a/lpL+85pzq/e6gKDtGgWULcuKm/ui8sASW3Vh+wTnaUOClxsGDpd3hl/6Cl1awaUPyVkUFPLzcs/ARyHLhXyA6QGGOZSnytbYlivkZSSdfKz8reJSsbSHDDkVIIV4lO1Q2Vz6tJnTZf9z4FQERrNg1npIvYwin9/q+rH8OnD8Tq4kqwRSwllT/LmnImoNBbbsgAFBzaVBEVL/dZA+pFcWq/NC9WcPBC+ahp4oJB7UNDuHU0pUvks4CYScxc80C6DhtD8Z7C9CypnBDlOZkJ7j03PzbzRdp80/Z0YjVhvjpZqc02C0qG6DeSyWFMACAbZ1ueLcozIx4x0XiHHMjzldQLlSpbZC4DDLdzwwSs7mhg4cLSGFP02Dp7XFvnx07bYQVUinZ/wlvoWtb/SLt2dz9P3gurjCcYfKfr7Az9i3t0dRgNfcLe59YoH1uQ+HSEhXzb/XnBt2DutpjXMephnduIoXWigrgvyB/S6msEl/ShYv1+VQjmiBPWHF9+yvPWCzk3W0fW3jfx6HS+7aXdSdhZ3jy267ezkWe5CKNL6sXq673fCwuhg2aFj8GfxlcaEle9PcrZed4HsTJvM/Z2TCnb4HHY3Shjv9Cnr6gcsP3qmOWma2906/gbZxeU/7nX4qoZ/4mbMZ7/TFNF5Hv2wax/8xtbnzHF7OsLToJ01mvNMX056dTxFMYqgeAnWnn0V7FmA3KPspi73e6RYBpIFPaHWt5Z1+GCWTs3MefKuZy3f6KIXhj4pFfwP6H2Wx4h4BnuE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metisc.com/images/frontpage/microsoftdynamicscrm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95" y="5229994"/>
            <a:ext cx="3158354" cy="7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14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56840"/>
              </p:ext>
            </p:extLst>
          </p:nvPr>
        </p:nvGraphicFramePr>
        <p:xfrm>
          <a:off x="6381652" y="1269554"/>
          <a:ext cx="5768885" cy="5590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5195"/>
                <a:gridCol w="4903690"/>
              </a:tblGrid>
              <a:tr h="1898056">
                <a:tc>
                  <a:txBody>
                    <a:bodyPr/>
                    <a:lstStyle/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Производство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7229">
                <a:tc>
                  <a:txBody>
                    <a:bodyPr/>
                    <a:lstStyle/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err="1" smtClean="0">
                          <a:solidFill>
                            <a:schemeClr val="bg1"/>
                          </a:solidFill>
                        </a:rPr>
                        <a:t>Проф.услуги</a:t>
                      </a: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474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Медиа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9" name="Picture 5" descr="E:\CRM\клиенты\проектный опыт норбит по срм\Новаг-Серви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595" y="3207029"/>
            <a:ext cx="763736" cy="76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08563"/>
              </p:ext>
            </p:extLst>
          </p:nvPr>
        </p:nvGraphicFramePr>
        <p:xfrm>
          <a:off x="918" y="1269554"/>
          <a:ext cx="6380733" cy="5590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1320"/>
                <a:gridCol w="5389413"/>
              </a:tblGrid>
              <a:tr h="1891570">
                <a:tc>
                  <a:txBody>
                    <a:bodyPr/>
                    <a:lstStyle/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Финансы</a:t>
                      </a:r>
                      <a:endParaRPr lang="ru-RU" sz="1800" b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6893"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Страхование</a:t>
                      </a:r>
                      <a:endParaRPr lang="ru-RU" sz="1800" b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1570">
                <a:tc>
                  <a:txBody>
                    <a:bodyPr/>
                    <a:lstStyle/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Ритейл</a:t>
                      </a:r>
                      <a:endParaRPr lang="ru-RU" sz="1800" b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AutoShape 34" descr="Картинки по запросу Тольяттиазот 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36" descr="Картинки по запросу Тольяттиазот лог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Picture 49" descr="E:\CRM\клиенты\проектный опыт норбит по срм\БКС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9" t="27648" r="16575" b="25708"/>
          <a:stretch/>
        </p:blipFill>
        <p:spPr bwMode="auto">
          <a:xfrm>
            <a:off x="3429323" y="1360849"/>
            <a:ext cx="1153786" cy="4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1" descr="E:\CRM\клиенты\проектный опыт норбит по срм\Банк Ренессанс Креди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3" y="1446644"/>
            <a:ext cx="902733" cy="2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2" descr="E:\CRM\клиенты\проектный опыт норбит по срм\Банк Открытие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0" y="1216004"/>
            <a:ext cx="1949047" cy="7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CRM\клиенты\проектный опыт норбит по срм\Балтика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9" b="33045"/>
          <a:stretch/>
        </p:blipFill>
        <p:spPr bwMode="auto">
          <a:xfrm>
            <a:off x="1033109" y="1890964"/>
            <a:ext cx="1388102" cy="4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E:\CRM\клиенты\проектный опыт норбит по срм\Банк 24.ру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0" y="2349674"/>
            <a:ext cx="1107508" cy="2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9" descr="E:\CRM\клиенты\проектный опыт норбит по срм\Русфинанс банк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97" y="1381102"/>
            <a:ext cx="1024693" cy="4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9" descr="E:\CRM\клиенты\проектный опыт норбит по срм\Тойота банк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8" b="32461"/>
          <a:stretch/>
        </p:blipFill>
        <p:spPr bwMode="auto">
          <a:xfrm>
            <a:off x="3717355" y="1845618"/>
            <a:ext cx="1268499" cy="4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5" descr="E:\CRM\клиенты\проектный опыт норбит по срм\КИТ Финанс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62" y="2126369"/>
            <a:ext cx="1005844" cy="7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6" descr="Картинки по запросу Нордеа банк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35" y="1951120"/>
            <a:ext cx="1002367" cy="2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8" descr="Картинки по запросу Вермут эссет менеджмент logo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7" b="33461"/>
          <a:stretch/>
        </p:blipFill>
        <p:spPr bwMode="auto">
          <a:xfrm>
            <a:off x="2487489" y="2299094"/>
            <a:ext cx="1517898" cy="3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1" descr="Картинки по запросу альфа капитал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68" y="1845618"/>
            <a:ext cx="890953" cy="43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CRM\клиенты\проектный опыт норбит по срм\УК РФПИ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79" y="2240547"/>
            <a:ext cx="990603" cy="4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7" descr="E:\CRM\клиенты\проектный опыт норбит по срм\Страховой дом ВСК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5" y="3588897"/>
            <a:ext cx="976049" cy="2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2" descr="E:\CRM\клиенты\проектный опыт норбит по срм\Русский Стандарт Страхования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65" y="3627130"/>
            <a:ext cx="1052190" cy="35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1" descr="E:\CRM\клиенты\проектный опыт норбит по срм\ЖАСО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3" b="14856"/>
          <a:stretch/>
        </p:blipFill>
        <p:spPr bwMode="auto">
          <a:xfrm>
            <a:off x="3769335" y="3614458"/>
            <a:ext cx="742619" cy="5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8" descr="E:\CRM\клиенты\проектный опыт норбит по срм\Либерти Страхование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18" y="4078587"/>
            <a:ext cx="987330" cy="43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4" descr="E:\CRM\клиенты\проектный опыт норбит по срм\Кардиф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71" y="4181290"/>
            <a:ext cx="926852" cy="2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9" descr="E:\CRM\клиенты\проектный опыт норбит по срм\Макслевел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90" y="5453830"/>
            <a:ext cx="477038" cy="4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92" descr="E:\CRM\клиенты\проектный опыт норбит по срм\Золото 585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67" y="6149396"/>
            <a:ext cx="794474" cy="2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4" descr="Картинки по запросу Instamart (Инстамарт) log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36" y="5414856"/>
            <a:ext cx="648072" cy="5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35" descr="Картинки по запросу АВС Электро log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89" y="5964058"/>
            <a:ext cx="431091" cy="4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E:\CRM\клиенты\проектный опыт норбит по срм\Avon (Эйвон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32" y="5539940"/>
            <a:ext cx="820422" cy="29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9" descr="E:\CRM\клиенты\проектный опыт норбит по срм\Skincare (Скинкеа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54" y="5519952"/>
            <a:ext cx="1056575" cy="2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31" descr="Картинки по запросу family office logo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963" y="3344151"/>
            <a:ext cx="800004" cy="4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1" descr="E:\CRM\клиенты\проектный опыт норбит по срм\Ward Howell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30" y="3979934"/>
            <a:ext cx="1116369" cy="29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E:\CRM\клиенты\проектный опыт норбит по срм\Интеркомп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40" y="3932558"/>
            <a:ext cx="615729" cy="6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37" descr="Картинки по запросу ISG logo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17" y="4037739"/>
            <a:ext cx="449447" cy="4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0" descr="Картинки по запросу такси asap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742" y="3433217"/>
            <a:ext cx="440714" cy="3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1" descr="E:\CRM\клиенты\проектный опыт норбит по срм\Домели.png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9"/>
          <a:stretch/>
        </p:blipFill>
        <p:spPr bwMode="auto">
          <a:xfrm>
            <a:off x="9423695" y="4240423"/>
            <a:ext cx="874068" cy="3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E:\CRM\клиенты\проектный опыт норбит по срм\Abbyy-ls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98" y="4192982"/>
            <a:ext cx="646344" cy="30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E:\CRM\клиенты\проектный опыт норбит по срм\Благотворительный фонд святого праведного Иоанна Кронштадтского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044" y="3355295"/>
            <a:ext cx="476281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4" descr="Картинки по запросу третьяковская галерея logo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900" y="3436440"/>
            <a:ext cx="615913" cy="3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2" descr="E:\CRM\клиенты\проектный опыт норбит по срм\Авиарепс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193" y="4084706"/>
            <a:ext cx="1059602" cy="3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4" descr="E:\CRM\клиенты\проектный опыт норбит по срм\Сбербанк АСТ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34" y="3397340"/>
            <a:ext cx="602418" cy="4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4" descr="E:\CRM\клиенты\проектный опыт норбит по срм\Газпром бурение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11" y="1399915"/>
            <a:ext cx="634705" cy="62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3" descr="E:\CRM\клиенты\проектный опыт норбит по срм\Опора-пром-ойл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57" y="2143882"/>
            <a:ext cx="502595" cy="4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E:\CRM\клиенты\проектный опыт норбит по срм\Нефтесервисный холдинг Таргин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61" y="2763262"/>
            <a:ext cx="874857" cy="23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7" descr="E:\CRM\клиенты\проектный опыт норбит по срм\Паллет Трейд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283" y="1555109"/>
            <a:ext cx="1092511" cy="2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 descr="E:\CRM\клиенты\проектный опыт норбит по срм\Bondioli &amp; Pavesi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118" y="1845618"/>
            <a:ext cx="1038086" cy="10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5" descr="E:\CRM\клиенты\проектный опыт норбит по срм\Газпром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064" y="-429567"/>
            <a:ext cx="828315" cy="3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3" descr="Картинки по запросу группа стан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382" y="2009538"/>
            <a:ext cx="1088341" cy="3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5" descr="E:\CRM\клиенты\проектный опыт норбит по срм\Газпром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81" y="1467862"/>
            <a:ext cx="828315" cy="3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3" descr="Картинки по запросу группа стан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181" y="1555109"/>
            <a:ext cx="825446" cy="2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8" descr="E:\CRM\клиенты\проектный опыт норбит по срм\ТД Строймонтаж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279" y="1446644"/>
            <a:ext cx="546382" cy="4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1" descr="Картинки по запросу lafargeholcim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560" y="2089892"/>
            <a:ext cx="693977" cy="5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4" descr="E:\CRM\клиенты\проектный опыт норбит по срм\ОктоПринт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523" y="2241958"/>
            <a:ext cx="1007437" cy="2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2" descr="E:\CRM\клиенты\проектный опыт норбит по срм\Дюккерхофф Коркино Цемент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862" y="2291771"/>
            <a:ext cx="971901" cy="2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6" descr="E:\CRM\клиенты\проектный опыт норбит по срм\Отис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42" y="2739703"/>
            <a:ext cx="697788" cy="28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2" descr="E:\CRM\клиенты\проектный опыт норбит по срм\Ivi.ru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81" y="5140413"/>
            <a:ext cx="828046" cy="4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8" descr="E:\CRM\клиенты\проектный опыт норбит по срм\Rambler.png"/>
          <p:cNvPicPr>
            <a:picLocks noChangeAspect="1" noChangeArrowheads="1"/>
          </p:cNvPicPr>
          <p:nvPr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9" b="26537"/>
          <a:stretch/>
        </p:blipFill>
        <p:spPr bwMode="auto">
          <a:xfrm>
            <a:off x="9404067" y="5155268"/>
            <a:ext cx="1003126" cy="48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5" descr="E:\CRM\клиенты\проектный опыт норбит по срм\Альпина Паблишер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14" y="5745554"/>
            <a:ext cx="943828" cy="3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 descr="E:\CRM\клиенты\проектный опыт норбит по срм\Profmedia.png"/>
          <p:cNvPicPr>
            <a:picLocks noChangeAspect="1" noChangeArrowheads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t="-1" r="12296" b="-19777"/>
          <a:stretch/>
        </p:blipFill>
        <p:spPr bwMode="auto">
          <a:xfrm>
            <a:off x="11335849" y="5598935"/>
            <a:ext cx="763242" cy="51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E:\CRM\клиенты\проектный опыт норбит по срм\Издательский дом Актион.png"/>
          <p:cNvPicPr>
            <a:picLocks noChangeAspect="1" noChangeArrowheads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0" b="37947"/>
          <a:stretch/>
        </p:blipFill>
        <p:spPr bwMode="auto">
          <a:xfrm>
            <a:off x="10655825" y="5257432"/>
            <a:ext cx="1125498" cy="2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E:\CRM\клиенты\проектный опыт норбит по срм\Gallery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21" y="6374289"/>
            <a:ext cx="969127" cy="36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Картинки по запросу газпроммедиа лого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04" y="5130472"/>
            <a:ext cx="809238" cy="4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8" descr="E:\CRM\клиенты\проектный опыт норбит по срм\РИА Новости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22" y="5751435"/>
            <a:ext cx="848349" cy="3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radioportal.ru/sites/default/files/styles/315x225/public/uploads/main_photo/russkaya_mediagruppa_41.png?itok=ywuDBwsf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14" y="5678357"/>
            <a:ext cx="803899" cy="57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6" descr="Картинки по запросу Мультимедиа Холдинг logo"/>
          <p:cNvPicPr>
            <a:picLocks noChangeAspect="1" noChangeArrowheads="1"/>
          </p:cNvPicPr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1" b="25229"/>
          <a:stretch/>
        </p:blipFill>
        <p:spPr bwMode="auto">
          <a:xfrm>
            <a:off x="10265138" y="5757628"/>
            <a:ext cx="1122720" cy="3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 descr="E:\CRM\клиенты\проектный опыт норбит по срм\Интермедиагруп.png"/>
          <p:cNvPicPr>
            <a:picLocks noChangeAspect="1" noChangeArrowheads="1"/>
          </p:cNvPicPr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3" b="40453"/>
          <a:stretch/>
        </p:blipFill>
        <p:spPr bwMode="auto">
          <a:xfrm>
            <a:off x="9529916" y="6457943"/>
            <a:ext cx="1530856" cy="2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0" descr="E:\CRM\клиенты\проектный опыт норбит по срм\Афиша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80" y="6297220"/>
            <a:ext cx="610897" cy="4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5" descr="E:\CRM\клиенты\проектный опыт норбит по срм\Омск Карбон Групп.png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879" y="2773665"/>
            <a:ext cx="135096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20" descr="Картинки по запросу Europart logo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852" y="2707007"/>
            <a:ext cx="933977" cy="3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339281" y="405458"/>
            <a:ext cx="4622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Компании,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выбрали нас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3" name="Picture 2" descr="Картинки по запросу АО диакон"/>
          <p:cNvPicPr>
            <a:picLocks noChangeAspect="1" noChangeArrowheads="1"/>
          </p:cNvPicPr>
          <p:nvPr/>
        </p:nvPicPr>
        <p:blipFill rotWithShape="1"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27191" r="26572" b="26252"/>
          <a:stretch/>
        </p:blipFill>
        <p:spPr bwMode="auto">
          <a:xfrm>
            <a:off x="11345592" y="2702808"/>
            <a:ext cx="804945" cy="3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17595"/>
              </p:ext>
            </p:extLst>
          </p:nvPr>
        </p:nvGraphicFramePr>
        <p:xfrm>
          <a:off x="918" y="1269553"/>
          <a:ext cx="6380733" cy="5590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1320"/>
                <a:gridCol w="5389413"/>
              </a:tblGrid>
              <a:tr h="1466174">
                <a:tc>
                  <a:txBody>
                    <a:bodyPr/>
                    <a:lstStyle/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Авто</a:t>
                      </a:r>
                      <a:endParaRPr lang="ru-RU" sz="1800" b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0539">
                <a:tc>
                  <a:txBody>
                    <a:bodyPr/>
                    <a:lstStyle/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ИТ</a:t>
                      </a:r>
                    </a:p>
                    <a:p>
                      <a:pPr algn="ctr"/>
                      <a:endParaRPr lang="ru-RU" sz="1800" b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6174">
                <a:tc>
                  <a:txBody>
                    <a:bodyPr/>
                    <a:lstStyle/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Медицина/ </a:t>
                      </a:r>
                      <a:r>
                        <a:rPr lang="ru-RU" sz="1800" b="0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фарма</a:t>
                      </a:r>
                      <a:endParaRPr lang="ru-RU" sz="1800" b="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800" b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7149">
                <a:tc>
                  <a:txBody>
                    <a:bodyPr/>
                    <a:lstStyle/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Недвижимость</a:t>
                      </a:r>
                      <a:endParaRPr lang="ru-RU" sz="1800" b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AutoShape 34" descr="Картинки по запросу Тольяттиазот 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36" descr="Картинки по запросу Тольяттиазот лог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Picture 10" descr="E:\CRM\клиенты\проектный опыт норбит по срм\Urban Grou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0" b="24445"/>
          <a:stretch/>
        </p:blipFill>
        <p:spPr bwMode="auto">
          <a:xfrm>
            <a:off x="1084654" y="5977160"/>
            <a:ext cx="921899" cy="4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7" descr="E:\CRM\клиенты\проектный опыт норбит по срм\ГК П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30" y="5940769"/>
            <a:ext cx="439086" cy="4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4" descr="E:\CRM\клиенты\проектный опыт норбит по срм\МИГ Недвижимост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96" y="5995097"/>
            <a:ext cx="797047" cy="3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E:\CRM\клиенты\проектный опыт норбит по срм\Kalinka Real Estate Consulting Grou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73" y="5976137"/>
            <a:ext cx="497870" cy="5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79258"/>
              </p:ext>
            </p:extLst>
          </p:nvPr>
        </p:nvGraphicFramePr>
        <p:xfrm>
          <a:off x="6237635" y="1269554"/>
          <a:ext cx="5851297" cy="5584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556"/>
                <a:gridCol w="4973741"/>
              </a:tblGrid>
              <a:tr h="1469520">
                <a:tc>
                  <a:txBody>
                    <a:bodyPr/>
                    <a:lstStyle/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Спорт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0264">
                <a:tc>
                  <a:txBody>
                    <a:bodyPr/>
                    <a:lstStyle/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ВУЗ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0696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Дистрибуция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3766">
                <a:tc>
                  <a:txBody>
                    <a:bodyPr/>
                    <a:lstStyle/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Телекоммуникации</a:t>
                      </a:r>
                    </a:p>
                    <a:p>
                      <a:pPr marL="0" marR="0" lvl="0" indent="0" algn="ctr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3" name="Picture 3" descr="E:\CRM\клиенты\проектный опыт норбит по срм\Новая телефонная компан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61" y="5812798"/>
            <a:ext cx="1047130" cy="7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E:\CRM\клиенты\ЦТО\служба 516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953" y="5861131"/>
            <a:ext cx="847050" cy="48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E:\CRM\клиенты\проектный опыт норбит по срм\НИС-ГЛОНАС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19" y="5931532"/>
            <a:ext cx="594680" cy="4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0" descr="E:\CRM\клиенты\проектный опыт норбит по срм\Колл-центр Администрации Воронежской области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115" y="5807248"/>
            <a:ext cx="476274" cy="4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E:\CRM\клиенты\проектный опыт норбит по срм\СОЦИ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13" y="5823358"/>
            <a:ext cx="407050" cy="4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0" descr="E:\CRM\клиенты\проектный опыт норбит по срм\Трак-Центр, федеральная сеть автоцентров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25" y="1931475"/>
            <a:ext cx="983788" cy="4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0" descr="E:\CRM\клиенты\проектный опыт норбит по срм\Рольф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96" y="1432726"/>
            <a:ext cx="1032805" cy="3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9" descr="E:\CRM\клиенты\проектный опыт норбит по срм\Ферронордик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66" y="1408670"/>
            <a:ext cx="720080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6" descr="E:\CRM\клиенты\проектный опыт норбит по срм\Универсал-Спецтехника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54" y="2129601"/>
            <a:ext cx="688170" cy="6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0" descr="Картинки по запросу zeppelin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01" y="1979396"/>
            <a:ext cx="1014884" cy="2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8" descr="Картинки по запросу Тойота Мотор 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23" y="1341438"/>
            <a:ext cx="497255" cy="4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E:\CRM\клиенты\проектный опыт норбит по срм\CNH Industria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97" y="1979396"/>
            <a:ext cx="517082" cy="3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CRM\клиенты\проектный опыт норбит по срм\Актио Рус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52" y="2041883"/>
            <a:ext cx="625466" cy="2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Проминтел лого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88" y="1365724"/>
            <a:ext cx="569910" cy="4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2" descr="Картинки по запросу Матрикс Агритех 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33" y="1888723"/>
            <a:ext cx="1247363" cy="12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5" descr="E:\CRM\клиенты\проектный опыт норбит по срм\Крайслер РУС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72" y="2129601"/>
            <a:ext cx="939422" cy="90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3" descr="E:\CRM\клиенты\проектный опыт норбит по срм\ИРИТО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85" y="2001641"/>
            <a:ext cx="1274754" cy="6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8" descr="E:\CRM\клиенты\проектный опыт норбит по срм\Группа Компаний СИМ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27" y="1473977"/>
            <a:ext cx="744425" cy="3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9" descr="E:\CRM\клиенты\проектный опыт норбит по срм\МИИТ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18" y="3248317"/>
            <a:ext cx="825205" cy="4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1" descr="E:\CRM\клиенты\проектный опыт норбит по срм\РУДН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50" y="3120519"/>
            <a:ext cx="720080" cy="59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9" descr="Картинки по запросу финансовый университет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47" y="3177427"/>
            <a:ext cx="1731433" cy="4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CRM\клиенты\проектный опыт норбит по срм\Братский государственный университет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647" y="3177427"/>
            <a:ext cx="654494" cy="5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1" descr="E:\CRM\клиенты\проектный опыт норбит по срм\Футбольный клуб «Локомотив»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49" y="1478388"/>
            <a:ext cx="422754" cy="52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2" descr="E:\CRM\клиенты\проектный опыт норбит по срм\Футбольный клуб «Рубин»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64" y="1517916"/>
            <a:ext cx="435932" cy="5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3" descr="E:\CRM\клиенты\проектный опыт норбит по срм\Хоккейный клуб «Ак-Барс»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003" y="2195392"/>
            <a:ext cx="747016" cy="4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4" descr="E:\CRM\клиенты\проектный опыт норбит по срм\Хоккейный клуб «Донбасс» (Украина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465" y="1488880"/>
            <a:ext cx="731295" cy="50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5" descr="E:\CRM\клиенты\проектный опыт норбит по срм\Хоккейный клуб «СКА»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79" y="2163287"/>
            <a:ext cx="400703" cy="5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6" descr="E:\CRM\клиенты\проектный опыт норбит по срм\Хоккейный клуб «Спартак»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36" y="2218474"/>
            <a:ext cx="693840" cy="4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4" descr="E:\CRM\клиенты\проектный опыт норбит по срм\Волейбольный клуб «Зенит»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88" y="1408670"/>
            <a:ext cx="589767" cy="5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Баскетбольный клуб Химки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577" y="2111942"/>
            <a:ext cx="540909" cy="55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6" descr="E:\CRM\клиенты\проектный опыт норбит по срм\Системный интегратор ЛАНИТ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17" y="3115244"/>
            <a:ext cx="433152" cy="5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5" descr="E:\CRM\клиенты\проектный опыт норбит по срм\Системный интегратор Астерос.png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8"/>
          <a:stretch/>
        </p:blipFill>
        <p:spPr bwMode="auto">
          <a:xfrm>
            <a:off x="3593852" y="3385684"/>
            <a:ext cx="989686" cy="4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97" descr="E:\CRM\клиенты\проектный опыт норбит по срм\Лантер (дистрибуция банкоматов)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89" y="4613177"/>
            <a:ext cx="567494" cy="5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98" descr="E:\CRM\клиенты\проектный опыт норбит по срм\ЛАНИТ ДВ.png"/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43" b="83731"/>
          <a:stretch/>
        </p:blipFill>
        <p:spPr bwMode="auto">
          <a:xfrm>
            <a:off x="2925267" y="3022231"/>
            <a:ext cx="564578" cy="6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3" descr="E:\CRM\клиенты\проектный опыт норбит по срм\Самсон Фарма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36" y="4794506"/>
            <a:ext cx="1063860" cy="2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3" descr="E:\CRM\клиенты\проектный опыт норбит по срм\Бонум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35" y="4749431"/>
            <a:ext cx="759365" cy="28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5" descr="E:\CRM\клиенты\проектный опыт норбит по срм\Microsoft.png"/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0" b="26223"/>
          <a:stretch/>
        </p:blipFill>
        <p:spPr bwMode="auto">
          <a:xfrm>
            <a:off x="1779949" y="3288721"/>
            <a:ext cx="987713" cy="26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0" descr="E:\CRM\клиенты\проектный опыт норбит по срм\Диасофт.png"/>
          <p:cNvPicPr>
            <a:picLocks noChangeAspect="1" noChangeArrowheads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38" b="12448"/>
          <a:stretch/>
        </p:blipFill>
        <p:spPr bwMode="auto">
          <a:xfrm>
            <a:off x="3618853" y="3059502"/>
            <a:ext cx="1094742" cy="3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:\CRM\клиенты\проектный опыт норбит по срм\Системный интегратор Совтест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64" y="3359000"/>
            <a:ext cx="620861" cy="6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4" descr="E:\CRM\клиенты\проектный опыт норбит по срм\Алладин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27" y="3014359"/>
            <a:ext cx="758736" cy="4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9" descr="E:\CRM\клиенты\проектный опыт норбит по срм\Треолан (дистрибуция электроники и ПО)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71" y="4552394"/>
            <a:ext cx="879009" cy="4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9" descr="E:\CRM\клиенты\проектный опыт норбит по срм\Астон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84" y="4748368"/>
            <a:ext cx="654034" cy="30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339281" y="405458"/>
            <a:ext cx="4622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Компании,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выбрали нас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6" name="Picture 4" descr="Картинки по запросу Ниармедик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63" y="4287009"/>
            <a:ext cx="1011610" cy="101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24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3"/>
          <p:cNvSpPr txBox="1">
            <a:spLocks/>
          </p:cNvSpPr>
          <p:nvPr/>
        </p:nvSpPr>
        <p:spPr>
          <a:xfrm>
            <a:off x="-404520" y="1789064"/>
            <a:ext cx="10968514" cy="994853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lvl1pPr algn="ctr" defTabSz="1088319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188963" y="3775157"/>
            <a:ext cx="2305584" cy="1209459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ERP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Microsoft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</a:rPr>
              <a:t>SAP, 1C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2827068" y="3789834"/>
            <a:ext cx="2574309" cy="1224136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CRM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tx1"/>
                </a:solidFill>
              </a:rPr>
              <a:t>Bpm’online</a:t>
            </a:r>
            <a:r>
              <a:rPr lang="en-US" sz="1600" b="1" dirty="0" smtClean="0">
                <a:solidFill>
                  <a:schemeClr val="tx1"/>
                </a:solidFill>
              </a:rPr>
              <a:t>, Microsoft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</a:rPr>
              <a:t>SAP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5735226" y="3775157"/>
            <a:ext cx="2744918" cy="1224136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BI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Microsoft</a:t>
            </a:r>
            <a:r>
              <a:rPr lang="ru-RU" sz="1600" b="1" dirty="0" smtClean="0">
                <a:solidFill>
                  <a:schemeClr val="tx1"/>
                </a:solidFill>
              </a:rPr>
              <a:t>,</a:t>
            </a:r>
            <a:r>
              <a:rPr lang="en-US" sz="1600" b="1" dirty="0" smtClean="0">
                <a:solidFill>
                  <a:schemeClr val="tx1"/>
                </a:solidFill>
              </a:rPr>
              <a:t> SAP, </a:t>
            </a:r>
            <a:r>
              <a:rPr lang="en-US" sz="1600" b="1" dirty="0" err="1" smtClean="0">
                <a:solidFill>
                  <a:schemeClr val="tx1"/>
                </a:solidFill>
              </a:rPr>
              <a:t>QlikView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8813992" y="3775157"/>
            <a:ext cx="3230099" cy="1224136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</a:rPr>
              <a:t>Документооборот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Microsoft SharePoint</a:t>
            </a:r>
          </a:p>
        </p:txBody>
      </p:sp>
      <p:sp>
        <p:nvSpPr>
          <p:cNvPr id="17" name="Rectangle 18"/>
          <p:cNvSpPr/>
          <p:nvPr/>
        </p:nvSpPr>
        <p:spPr>
          <a:xfrm>
            <a:off x="8079886" y="1532056"/>
            <a:ext cx="2694253" cy="12259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marL="457200" lvl="1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200" b="1" dirty="0" smtClean="0">
                <a:solidFill>
                  <a:prstClr val="white"/>
                </a:solidFill>
              </a:rPr>
              <a:t>15</a:t>
            </a:r>
          </a:p>
          <a:p>
            <a:pPr marL="457200" lvl="1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</a:rPr>
              <a:t>На рынке</a:t>
            </a:r>
            <a:endParaRPr lang="ru-RU" sz="900" b="1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20" y="-26590"/>
            <a:ext cx="12652935" cy="283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051" y="2853730"/>
            <a:ext cx="13772438" cy="424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4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14777" y="1413570"/>
            <a:ext cx="3717354" cy="5798632"/>
          </a:xfrm>
          <a:prstGeom prst="rect">
            <a:avLst/>
          </a:prstGeom>
        </p:spPr>
        <p:txBody>
          <a:bodyPr wrap="square" lIns="108832" tIns="54416" rIns="108832" bIns="54416">
            <a:spAutoFit/>
          </a:bodyPr>
          <a:lstStyle/>
          <a:p>
            <a:pPr marL="285750" lvl="0" indent="-28575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Первый партнер </a:t>
            </a:r>
            <a:r>
              <a:rPr lang="en-US" sz="1600" dirty="0">
                <a:solidFill>
                  <a:prstClr val="black"/>
                </a:solidFill>
                <a:cs typeface="Calibri" pitchFamily="34" charset="0"/>
              </a:rPr>
              <a:t>Premium  Partner Microsoft CRM</a:t>
            </a: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 в России</a:t>
            </a:r>
            <a:endParaRPr lang="en-US" sz="1600" dirty="0">
              <a:solidFill>
                <a:prstClr val="black"/>
              </a:solidFill>
              <a:cs typeface="Calibri" pitchFamily="34" charset="0"/>
            </a:endParaRPr>
          </a:p>
          <a:p>
            <a:pPr marL="285750" indent="-28575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/>
              <a:t>Победитель </a:t>
            </a:r>
            <a:r>
              <a:rPr lang="ru-RU" sz="1600" b="1" dirty="0"/>
              <a:t>в отрасли «Финансовая деятельность: банки»</a:t>
            </a:r>
            <a:r>
              <a:rPr lang="ru-RU" sz="1600" dirty="0"/>
              <a:t> конкурса </a:t>
            </a:r>
            <a:r>
              <a:rPr lang="en-US" sz="1600" dirty="0"/>
              <a:t>Microsoft Dynamics CRM Awards</a:t>
            </a:r>
            <a:r>
              <a:rPr lang="ru-RU" sz="1600" dirty="0"/>
              <a:t> </a:t>
            </a:r>
            <a:r>
              <a:rPr lang="ru-RU" sz="1600" dirty="0" smtClean="0"/>
              <a:t>2013</a:t>
            </a:r>
          </a:p>
          <a:p>
            <a:pPr marL="285750" indent="-28575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Calibri" pitchFamily="34" charset="0"/>
              </a:rPr>
              <a:t>Лучший </a:t>
            </a:r>
            <a:r>
              <a:rPr lang="ru-RU" sz="1600" dirty="0">
                <a:cs typeface="Calibri" pitchFamily="34" charset="0"/>
              </a:rPr>
              <a:t>партнер </a:t>
            </a:r>
            <a:r>
              <a:rPr lang="ru-RU" sz="1600" dirty="0" err="1">
                <a:cs typeface="Calibri" pitchFamily="34" charset="0"/>
              </a:rPr>
              <a:t>Microsoft</a:t>
            </a:r>
            <a:r>
              <a:rPr lang="ru-RU" sz="1600" dirty="0">
                <a:cs typeface="Calibri" pitchFamily="34" charset="0"/>
              </a:rPr>
              <a:t> в отрасли «Страхование» конкурса </a:t>
            </a:r>
            <a:r>
              <a:rPr lang="ru-RU" sz="1600" dirty="0" err="1">
                <a:cs typeface="Calibri" pitchFamily="34" charset="0"/>
              </a:rPr>
              <a:t>Microsoft</a:t>
            </a:r>
            <a:r>
              <a:rPr lang="ru-RU" sz="1600" dirty="0">
                <a:cs typeface="Calibri" pitchFamily="34" charset="0"/>
              </a:rPr>
              <a:t> </a:t>
            </a:r>
            <a:r>
              <a:rPr lang="ru-RU" sz="1600" dirty="0" err="1">
                <a:cs typeface="Calibri" pitchFamily="34" charset="0"/>
              </a:rPr>
              <a:t>Dynamics</a:t>
            </a:r>
            <a:r>
              <a:rPr lang="ru-RU" sz="1600" dirty="0">
                <a:cs typeface="Calibri" pitchFamily="34" charset="0"/>
              </a:rPr>
              <a:t> CRM </a:t>
            </a:r>
            <a:r>
              <a:rPr lang="ru-RU" sz="1600" dirty="0" err="1">
                <a:cs typeface="Calibri" pitchFamily="34" charset="0"/>
              </a:rPr>
              <a:t>Awards</a:t>
            </a:r>
            <a:r>
              <a:rPr lang="ru-RU" sz="1600" dirty="0">
                <a:cs typeface="Calibri" pitchFamily="34" charset="0"/>
              </a:rPr>
              <a:t> 2009-2013</a:t>
            </a:r>
          </a:p>
          <a:p>
            <a:pPr marL="285750" indent="-28575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cs typeface="Calibri" pitchFamily="34" charset="0"/>
              </a:rPr>
              <a:t>Лучший проект в отрасли «Страхование» в сегменте </a:t>
            </a:r>
            <a:r>
              <a:rPr lang="en-US" sz="1600" dirty="0" smtClean="0">
                <a:cs typeface="Calibri" pitchFamily="34" charset="0"/>
              </a:rPr>
              <a:t>EMEA</a:t>
            </a:r>
            <a:endParaRPr lang="ru-RU" sz="1600" dirty="0" smtClean="0">
              <a:cs typeface="Calibri" pitchFamily="34" charset="0"/>
            </a:endParaRPr>
          </a:p>
          <a:p>
            <a:pPr marL="285750" lvl="0" indent="-28575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Первое место в номинации «Сделка года» </a:t>
            </a:r>
            <a:r>
              <a:rPr lang="ru-RU" sz="1600" dirty="0" err="1">
                <a:solidFill>
                  <a:prstClr val="black"/>
                </a:solidFill>
                <a:cs typeface="Calibri" pitchFamily="34" charset="0"/>
              </a:rPr>
              <a:t>Microsoft</a:t>
            </a: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Calibri" pitchFamily="34" charset="0"/>
              </a:rPr>
              <a:t>Dynamics</a:t>
            </a: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 CRM </a:t>
            </a:r>
            <a:r>
              <a:rPr lang="ru-RU" sz="1600" dirty="0" err="1">
                <a:solidFill>
                  <a:prstClr val="black"/>
                </a:solidFill>
                <a:cs typeface="Calibri" pitchFamily="34" charset="0"/>
              </a:rPr>
              <a:t>Awards</a:t>
            </a: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cs typeface="Calibri" pitchFamily="34" charset="0"/>
              </a:rPr>
              <a:t>2012</a:t>
            </a:r>
          </a:p>
          <a:p>
            <a:pPr marL="285750" indent="-28575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Многократный победитель конкурса 5 звезд </a:t>
            </a:r>
            <a:r>
              <a:rPr lang="en-US" sz="1600" dirty="0">
                <a:solidFill>
                  <a:prstClr val="black"/>
                </a:solidFill>
              </a:rPr>
              <a:t>Microsoft Dynamics CRM </a:t>
            </a:r>
            <a:r>
              <a:rPr lang="ru-RU" sz="1600" dirty="0">
                <a:solidFill>
                  <a:prstClr val="black"/>
                </a:solidFill>
              </a:rPr>
              <a:t>и </a:t>
            </a:r>
            <a:r>
              <a:rPr lang="en-US" sz="1600" dirty="0">
                <a:solidFill>
                  <a:prstClr val="black"/>
                </a:solidFill>
              </a:rPr>
              <a:t>ERP Awards </a:t>
            </a:r>
            <a:r>
              <a:rPr lang="en-US" sz="1600" dirty="0">
                <a:solidFill>
                  <a:prstClr val="black"/>
                </a:solidFill>
                <a:cs typeface="Calibri" pitchFamily="34" charset="0"/>
              </a:rPr>
              <a:t>2007-2012</a:t>
            </a:r>
          </a:p>
          <a:p>
            <a:pPr marL="285750" lvl="0" indent="-28575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cs typeface="Calibri" pitchFamily="34" charset="0"/>
            </a:endParaRPr>
          </a:p>
          <a:p>
            <a:pPr>
              <a:spcBef>
                <a:spcPts val="714"/>
              </a:spcBef>
              <a:spcAft>
                <a:spcPts val="714"/>
              </a:spcAft>
            </a:pPr>
            <a:endParaRPr lang="ru-RU" sz="1600" dirty="0">
              <a:cs typeface="Calibri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8963" y="450404"/>
            <a:ext cx="10968514" cy="506529"/>
          </a:xfrm>
          <a:prstGeom prst="rect">
            <a:avLst/>
          </a:prstGeom>
        </p:spPr>
        <p:txBody>
          <a:bodyPr vert="horz" lIns="108832" tIns="54416" rIns="108832" bIns="54416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Департамент </a:t>
            </a:r>
            <a:r>
              <a:rPr lang="en-US" dirty="0"/>
              <a:t>CRM</a:t>
            </a:r>
            <a:endParaRPr lang="ru-RU" dirty="0"/>
          </a:p>
          <a:p>
            <a:r>
              <a:rPr lang="ru-RU" dirty="0" smtClean="0"/>
              <a:t>Достижения </a:t>
            </a:r>
            <a:r>
              <a:rPr lang="ru-RU" dirty="0"/>
              <a:t>и награды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84166" y="1089506"/>
            <a:ext cx="4104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100" lvl="0" indent="-34010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340100" indent="-34010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cs typeface="Calibri" pitchFamily="34" charset="0"/>
              </a:rPr>
              <a:t>Microsoft Gold Certified Partner – Microsoft Business Solutions</a:t>
            </a:r>
          </a:p>
          <a:p>
            <a:pPr marL="340100" lvl="0" indent="-34010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/>
              <a:t>Партнер года </a:t>
            </a:r>
            <a:r>
              <a:rPr lang="en-US" sz="1600" b="1" dirty="0" smtClean="0"/>
              <a:t>Microsoft </a:t>
            </a:r>
            <a:r>
              <a:rPr lang="ru-RU" sz="1600" b="1" dirty="0" smtClean="0"/>
              <a:t>«</a:t>
            </a:r>
            <a:r>
              <a:rPr lang="en-US" sz="1600" b="1" dirty="0"/>
              <a:t>Customer Relationship </a:t>
            </a:r>
            <a:r>
              <a:rPr lang="en-US" sz="1600" b="1" dirty="0" smtClean="0"/>
              <a:t>Management»</a:t>
            </a:r>
            <a:r>
              <a:rPr lang="ru-RU" sz="1600" b="1" dirty="0" smtClean="0"/>
              <a:t>, </a:t>
            </a:r>
            <a:r>
              <a:rPr lang="en-US" sz="1600" b="1" dirty="0" smtClean="0"/>
              <a:t>2015</a:t>
            </a:r>
            <a:r>
              <a:rPr lang="ru-RU" sz="1600" b="1" dirty="0" smtClean="0"/>
              <a:t>-2017</a:t>
            </a:r>
          </a:p>
          <a:p>
            <a:pPr marL="340100" lvl="0" indent="-34010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Лучший </a:t>
            </a:r>
            <a:r>
              <a:rPr lang="ru-RU" sz="1600" dirty="0">
                <a:solidFill>
                  <a:prstClr val="black"/>
                </a:solidFill>
              </a:rPr>
              <a:t>партнер в номинации </a:t>
            </a:r>
            <a:r>
              <a:rPr lang="en-US" sz="1600" dirty="0">
                <a:solidFill>
                  <a:prstClr val="black"/>
                </a:solidFill>
              </a:rPr>
              <a:t>Microsoft Dynamics Industry: Financial Services Industry (FSI)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2014-2017</a:t>
            </a:r>
          </a:p>
          <a:p>
            <a:pPr marL="340100" lvl="0" indent="-34010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Победитель отраслевого конкурса </a:t>
            </a:r>
            <a:r>
              <a:rPr lang="en-US" sz="1600" dirty="0" smtClean="0">
                <a:solidFill>
                  <a:prstClr val="black"/>
                </a:solidFill>
              </a:rPr>
              <a:t>Microsoft </a:t>
            </a:r>
            <a:r>
              <a:rPr lang="ru-RU" sz="1600" dirty="0" smtClean="0">
                <a:solidFill>
                  <a:prstClr val="black"/>
                </a:solidFill>
              </a:rPr>
              <a:t>в номинации «Профессиональные услуги»</a:t>
            </a:r>
            <a:endParaRPr lang="ru-RU" sz="1600" dirty="0">
              <a:solidFill>
                <a:prstClr val="black"/>
              </a:solidFill>
            </a:endParaRPr>
          </a:p>
          <a:p>
            <a:pPr marL="340100" lvl="0" indent="-34010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cs typeface="Calibri" pitchFamily="34" charset="0"/>
              </a:rPr>
              <a:t>Один </a:t>
            </a: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из лучших партнеров </a:t>
            </a:r>
            <a:r>
              <a:rPr lang="en-US" sz="1600" dirty="0">
                <a:solidFill>
                  <a:prstClr val="black"/>
                </a:solidFill>
                <a:cs typeface="Calibri" pitchFamily="34" charset="0"/>
              </a:rPr>
              <a:t>MBS </a:t>
            </a: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в мире</a:t>
            </a:r>
            <a:br>
              <a:rPr lang="ru-RU" sz="1600" dirty="0">
                <a:solidFill>
                  <a:prstClr val="black"/>
                </a:solidFill>
                <a:cs typeface="Calibri" pitchFamily="34" charset="0"/>
              </a:rPr>
            </a:b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 (Член </a:t>
            </a:r>
            <a:r>
              <a:rPr lang="en-US" sz="1600" dirty="0">
                <a:solidFill>
                  <a:prstClr val="black"/>
                </a:solidFill>
                <a:cs typeface="Calibri" pitchFamily="34" charset="0"/>
              </a:rPr>
              <a:t>Microsoft Dynamics President's Club 2007-2012</a:t>
            </a: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)</a:t>
            </a:r>
          </a:p>
          <a:p>
            <a:pPr marL="340100" indent="-340100">
              <a:spcBef>
                <a:spcPts val="714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cs typeface="Calibri" pitchFamily="34" charset="0"/>
              </a:rPr>
              <a:t>Финалист конкурса </a:t>
            </a:r>
            <a:r>
              <a:rPr lang="ru-RU" sz="1600" dirty="0" err="1">
                <a:cs typeface="Calibri" pitchFamily="34" charset="0"/>
              </a:rPr>
              <a:t>Microsoft</a:t>
            </a:r>
            <a:r>
              <a:rPr lang="ru-RU" sz="1600" dirty="0">
                <a:cs typeface="Calibri" pitchFamily="34" charset="0"/>
              </a:rPr>
              <a:t> </a:t>
            </a:r>
            <a:r>
              <a:rPr lang="ru-RU" sz="1600" dirty="0" err="1">
                <a:cs typeface="Calibri" pitchFamily="34" charset="0"/>
              </a:rPr>
              <a:t>Dynamics</a:t>
            </a:r>
            <a:r>
              <a:rPr lang="ru-RU" sz="1600" dirty="0">
                <a:cs typeface="Calibri" pitchFamily="34" charset="0"/>
              </a:rPr>
              <a:t> CRM </a:t>
            </a:r>
            <a:r>
              <a:rPr lang="ru-RU" sz="1600" dirty="0" err="1">
                <a:cs typeface="Calibri" pitchFamily="34" charset="0"/>
              </a:rPr>
              <a:t>Awards</a:t>
            </a:r>
            <a:r>
              <a:rPr lang="ru-RU" sz="1600" dirty="0">
                <a:cs typeface="Calibri" pitchFamily="34" charset="0"/>
              </a:rPr>
              <a:t> 2012-2015 в отрасли </a:t>
            </a:r>
            <a:r>
              <a:rPr lang="ru-RU" sz="1600" b="1" dirty="0">
                <a:cs typeface="Calibri" pitchFamily="34" charset="0"/>
              </a:rPr>
              <a:t>«Финансовая деятельность: банки» </a:t>
            </a:r>
          </a:p>
        </p:txBody>
      </p:sp>
      <p:pic>
        <p:nvPicPr>
          <p:cNvPr id="3074" name="Picture 2" descr="C:\Users\Elena.Tol\AppData\Local\Microsoft\Windows\Temporary Internet Files\Content.Outlook\GXEU0QN0\norbit_partnerawards2015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" y="1197546"/>
            <a:ext cx="3940942" cy="55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11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5268178"/>
            <a:ext cx="12214299" cy="161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ru-RU" kern="0" dirty="0">
              <a:latin typeface="Calibri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1557586"/>
            <a:ext cx="12187238" cy="3312369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ru-RU" kern="0" dirty="0">
              <a:latin typeface="Calibri"/>
              <a:sym typeface="Arial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7513" y="204265"/>
            <a:ext cx="9260482" cy="849265"/>
          </a:xfrm>
          <a:prstGeom prst="rect">
            <a:avLst/>
          </a:prstGeom>
        </p:spPr>
        <p:txBody>
          <a:bodyPr vert="horz" lIns="108832" tIns="54416" rIns="108832" bIns="54416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Департамент собственных решений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5347" y="1341562"/>
            <a:ext cx="8952522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/>
              <a:t>Идеолог  направления, занимающий лидирующие позиции в </a:t>
            </a:r>
            <a:r>
              <a:rPr lang="ru-RU" sz="1800" b="1" dirty="0" smtClean="0"/>
              <a:t>области</a:t>
            </a:r>
            <a:br>
              <a:rPr lang="ru-RU" sz="1800" b="1" dirty="0" smtClean="0"/>
            </a:br>
            <a:r>
              <a:rPr lang="ru-RU" sz="1800" b="1" dirty="0" smtClean="0"/>
              <a:t>торгово-закупочной систем</a:t>
            </a:r>
            <a:endParaRPr lang="ru-RU" sz="18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/>
              <a:t>Разработчик собственной платформы </a:t>
            </a:r>
            <a:r>
              <a:rPr lang="en-US" sz="1800" b="1" dirty="0"/>
              <a:t>NBT</a:t>
            </a:r>
            <a:r>
              <a:rPr lang="ru-RU" sz="1800" b="1" dirty="0"/>
              <a:t> для реализации систем по автоматизации закупочной деятельности </a:t>
            </a:r>
            <a:endParaRPr lang="ru-RU" sz="18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/>
              <a:t>Более  20 </a:t>
            </a:r>
            <a:r>
              <a:rPr lang="ru-RU" sz="1800" b="1" dirty="0" smtClean="0"/>
              <a:t> зарегистрированных</a:t>
            </a:r>
            <a:r>
              <a:rPr lang="ru-RU" sz="1800" b="1" dirty="0"/>
              <a:t>  системных решений на базе собственной платформы </a:t>
            </a:r>
            <a:r>
              <a:rPr lang="en-US" sz="1800" b="1" dirty="0"/>
              <a:t>NBT</a:t>
            </a:r>
            <a:endParaRPr lang="ru-RU" sz="18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/>
              <a:t>С 2000 года успешная работа  с предприятиями государственного сектора и органами исполнительной власти Российской Федерации</a:t>
            </a:r>
            <a:endParaRPr lang="ru-RU" sz="18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/>
              <a:t>Разработчик «Официального сайта Российской Федерации для размещения информации о размещении заказов» (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zakupki.gov.ru, </a:t>
            </a:r>
            <a:r>
              <a:rPr lang="ru-RU" sz="1800" b="1" dirty="0"/>
              <a:t>версия 2008-2010гг) </a:t>
            </a:r>
            <a:r>
              <a:rPr lang="ru-RU" sz="1800" b="1" dirty="0" smtClean="0"/>
              <a:t>и торговых площадок для </a:t>
            </a:r>
            <a:r>
              <a:rPr lang="ru-RU" sz="1800" b="1" dirty="0"/>
              <a:t>крупнейшего российского </a:t>
            </a:r>
            <a:r>
              <a:rPr lang="ru-RU" sz="1800" b="1" dirty="0" smtClean="0"/>
              <a:t>оператора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b="1" dirty="0" smtClean="0"/>
              <a:t>электронных </a:t>
            </a:r>
            <a:r>
              <a:rPr lang="ru-RU" sz="1800" b="1" dirty="0"/>
              <a:t>торгов </a:t>
            </a:r>
            <a:r>
              <a:rPr lang="ru-RU" sz="1800" b="1" dirty="0" smtClean="0"/>
              <a:t>ЗАО «Сбербанк-АСТ»</a:t>
            </a:r>
            <a:endParaRPr lang="ru-RU" sz="1800" dirty="0"/>
          </a:p>
          <a:p>
            <a:r>
              <a:rPr lang="ru-RU" sz="1800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955" y="3981008"/>
            <a:ext cx="3211340" cy="5587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Департамент собственных решений </a:t>
            </a:r>
            <a:endParaRPr lang="ru-RU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51" y="2655382"/>
            <a:ext cx="1512168" cy="130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263930"/>
            <a:ext cx="12214299" cy="1636349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ru-RU" kern="0" dirty="0">
              <a:latin typeface="Calibri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019" y="5302002"/>
            <a:ext cx="2071829" cy="161800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ru-RU" sz="6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700" b="1" dirty="0"/>
              <a:t>лет на  рынке</a:t>
            </a:r>
            <a:br>
              <a:rPr lang="ru-RU" sz="1700" b="1" dirty="0"/>
            </a:br>
            <a:r>
              <a:rPr lang="ru-RU" sz="1700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7555" y="5268178"/>
            <a:ext cx="3224931" cy="161800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</a:rPr>
              <a:t>20+</a:t>
            </a:r>
            <a:endParaRPr lang="ru-RU" sz="1700" b="1" dirty="0" smtClean="0"/>
          </a:p>
          <a:p>
            <a:pPr algn="ctr"/>
            <a:r>
              <a:rPr lang="ru-RU" sz="1700" b="1" dirty="0" smtClean="0"/>
              <a:t>Реализованных </a:t>
            </a:r>
            <a:r>
              <a:rPr lang="ru-RU" sz="1700" b="1" dirty="0"/>
              <a:t>проектов в разных отраслях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3222" y="5268178"/>
            <a:ext cx="3224931" cy="161800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</a:rPr>
              <a:t>53</a:t>
            </a:r>
          </a:p>
          <a:p>
            <a:pPr algn="ctr"/>
            <a:r>
              <a:rPr lang="ru-RU" sz="1700" b="1" dirty="0" smtClean="0"/>
              <a:t>Сертифицированных специалиста</a:t>
            </a:r>
            <a:endParaRPr lang="ru-RU" sz="17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34106" y="5263931"/>
            <a:ext cx="3224931" cy="135639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</a:rPr>
              <a:t>80</a:t>
            </a:r>
            <a:r>
              <a:rPr lang="ru-RU" sz="6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700" b="1" dirty="0" smtClean="0"/>
              <a:t>Сотрудников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880869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460" y="26635"/>
            <a:ext cx="7921705" cy="1143265"/>
          </a:xfrm>
        </p:spPr>
        <p:txBody>
          <a:bodyPr vert="horz" lIns="108832" tIns="54416" rIns="108832" bIns="54416" rtlCol="0" anchor="ctr">
            <a:normAutofit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Департамент собственных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решений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Решения на базе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NBT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02" y="1494044"/>
            <a:ext cx="11029450" cy="1079391"/>
          </a:xfrm>
          <a:prstGeom prst="rect">
            <a:avLst/>
          </a:prstGeom>
        </p:spPr>
        <p:txBody>
          <a:bodyPr wrap="square" lIns="108832" tIns="54416" rIns="108832" bIns="54416">
            <a:spAutoFit/>
          </a:bodyPr>
          <a:lstStyle/>
          <a:p>
            <a:r>
              <a:rPr lang="ru-RU" dirty="0">
                <a:latin typeface="+mn-lt"/>
              </a:rPr>
              <a:t>С предприятиями государственного сектора и органами исполнительной власти </a:t>
            </a:r>
            <a:r>
              <a:rPr lang="ru-RU" dirty="0" smtClean="0">
                <a:latin typeface="+mn-lt"/>
              </a:rPr>
              <a:t>РФ </a:t>
            </a:r>
            <a:r>
              <a:rPr lang="ru-RU" dirty="0">
                <a:latin typeface="+mn-lt"/>
              </a:rPr>
              <a:t>компания НОРБИТ работает с 2000 года, и за это время накоплен уникальный опыт разработки и внедрения информационных систем различного масштаба и функционального назначения.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67" y="2767852"/>
            <a:ext cx="9505056" cy="38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94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760" y="159835"/>
            <a:ext cx="10968514" cy="1143265"/>
          </a:xfrm>
        </p:spPr>
        <p:txBody>
          <a:bodyPr vert="horz" lIns="108832" tIns="54416" rIns="108832" bIns="54416" rtlCol="0" anchor="ctr">
            <a:noAutofit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Решения для автоматизации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торгово-закупочной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16921" r="-16" b="-2878"/>
          <a:stretch/>
        </p:blipFill>
        <p:spPr bwMode="auto">
          <a:xfrm>
            <a:off x="1265793" y="1285498"/>
            <a:ext cx="9309475" cy="557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31" y="1341562"/>
            <a:ext cx="886509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8963" y="450404"/>
            <a:ext cx="10968514" cy="506529"/>
          </a:xfrm>
          <a:prstGeom prst="rect">
            <a:avLst/>
          </a:prstGeom>
        </p:spPr>
        <p:txBody>
          <a:bodyPr vert="horz" lIns="108832" tIns="54416" rIns="108832" bIns="54416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Департамент собственных решений </a:t>
            </a:r>
            <a:endParaRPr lang="ru-RU" dirty="0" smtClean="0"/>
          </a:p>
          <a:p>
            <a:r>
              <a:rPr lang="ru-RU" dirty="0" smtClean="0"/>
              <a:t>Достижения </a:t>
            </a:r>
            <a:r>
              <a:rPr lang="ru-RU" dirty="0"/>
              <a:t>и награды</a:t>
            </a:r>
          </a:p>
        </p:txBody>
      </p:sp>
    </p:spTree>
    <p:extLst>
      <p:ext uri="{BB962C8B-B14F-4D97-AF65-F5344CB8AC3E}">
        <p14:creationId xmlns:p14="http://schemas.microsoft.com/office/powerpoint/2010/main" val="2090796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5268178"/>
            <a:ext cx="12214299" cy="161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ru-RU" kern="0" dirty="0">
              <a:latin typeface="Calibri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157986"/>
            <a:ext cx="12214299" cy="17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1557586"/>
            <a:ext cx="12187238" cy="3312369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ru-RU" kern="0" dirty="0">
              <a:latin typeface="Calibri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3486" y="1851760"/>
            <a:ext cx="4920773" cy="443063"/>
          </a:xfrm>
          <a:prstGeom prst="rect">
            <a:avLst/>
          </a:prstGeom>
        </p:spPr>
        <p:txBody>
          <a:bodyPr wrap="square" lIns="108832" tIns="54416" rIns="108832" bIns="54416">
            <a:spAutoFit/>
          </a:bodyPr>
          <a:lstStyle/>
          <a:p>
            <a:pPr marL="882900" lvl="1" indent="-342900">
              <a:lnSpc>
                <a:spcPct val="115000"/>
              </a:lnSpc>
              <a:spcBef>
                <a:spcPts val="714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endParaRPr lang="ru-RU" sz="2000" b="1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7513" y="310330"/>
            <a:ext cx="8513366" cy="849265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en-US" dirty="0"/>
              <a:t>Microsoft Dynamics AX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97275" y="1851760"/>
            <a:ext cx="8707661" cy="4400813"/>
          </a:xfrm>
          <a:prstGeom prst="rect">
            <a:avLst/>
          </a:prstGeom>
        </p:spPr>
        <p:txBody>
          <a:bodyPr wrap="square" lIns="108832" tIns="54416" rIns="108832" bIns="54416">
            <a:spAutoFit/>
          </a:bodyPr>
          <a:lstStyle/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/>
              <a:t>Разработка и внедрение эксклюзивных </a:t>
            </a:r>
            <a:r>
              <a:rPr lang="en-US" sz="1800" b="1" dirty="0" smtClean="0"/>
              <a:t>ERP-</a:t>
            </a:r>
            <a:r>
              <a:rPr lang="ru-RU" sz="1800" b="1" dirty="0" smtClean="0"/>
              <a:t>решений с учетом специфики бизнес-задач компании</a:t>
            </a:r>
            <a:endParaRPr lang="ru-RU" sz="1800" b="1" dirty="0"/>
          </a:p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/>
              <a:t>Один из крупнейших интеграторов  </a:t>
            </a:r>
            <a:r>
              <a:rPr lang="ru-RU" sz="1800" b="1" dirty="0" smtClean="0"/>
              <a:t>по внедрению </a:t>
            </a:r>
            <a:r>
              <a:rPr lang="en-US" sz="1800" b="1" dirty="0"/>
              <a:t>HRM-</a:t>
            </a:r>
            <a:r>
              <a:rPr lang="ru-RU" sz="1800" b="1" dirty="0" smtClean="0"/>
              <a:t>систем и собственная </a:t>
            </a:r>
            <a:r>
              <a:rPr lang="ru-RU" sz="1800" b="1" dirty="0"/>
              <a:t>модульная методика внедрения </a:t>
            </a:r>
          </a:p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 smtClean="0"/>
              <a:t>Уникальный </a:t>
            </a:r>
            <a:r>
              <a:rPr lang="ru-RU" sz="1800" b="1" dirty="0"/>
              <a:t>опыт реанимации неудачных проектов, начатых сторонними подрядчиками</a:t>
            </a:r>
          </a:p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 smtClean="0"/>
              <a:t>Собственная разработка мобильных </a:t>
            </a:r>
            <a:r>
              <a:rPr lang="ru-RU" sz="1800" b="1" dirty="0"/>
              <a:t>и облачных </a:t>
            </a:r>
            <a:r>
              <a:rPr lang="ru-RU" sz="1800" b="1" dirty="0" smtClean="0"/>
              <a:t>приложений</a:t>
            </a:r>
            <a:endParaRPr lang="ru-RU" sz="1800" b="1" dirty="0"/>
          </a:p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endParaRPr lang="ru-RU" sz="1800" b="1" dirty="0" smtClean="0"/>
          </a:p>
          <a:p>
            <a:pPr marL="540000" lvl="0">
              <a:spcAft>
                <a:spcPts val="1200"/>
              </a:spcAft>
              <a:buSzPct val="100000"/>
              <a:tabLst>
                <a:tab pos="540000" algn="l"/>
              </a:tabLst>
              <a:defRPr/>
            </a:pPr>
            <a:endParaRPr lang="ru-RU" sz="1800" b="1" dirty="0" smtClean="0"/>
          </a:p>
          <a:p>
            <a:pPr marL="540000" lvl="0">
              <a:spcAft>
                <a:spcPts val="1200"/>
              </a:spcAft>
              <a:buSzPct val="100000"/>
              <a:tabLst>
                <a:tab pos="540000" algn="l"/>
              </a:tabLst>
              <a:defRPr/>
            </a:pPr>
            <a:endParaRPr lang="ru-RU" sz="1800" dirty="0" smtClean="0">
              <a:latin typeface="Calibri" pitchFamily="34" charset="0"/>
            </a:endParaRPr>
          </a:p>
          <a:p>
            <a:pPr marL="952279" lvl="1" indent="-408120">
              <a:lnSpc>
                <a:spcPct val="115000"/>
              </a:lnSpc>
              <a:spcBef>
                <a:spcPts val="714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ru-RU" sz="2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656" y="5229994"/>
            <a:ext cx="2071829" cy="161800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sz="6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700" b="1" dirty="0"/>
              <a:t>лет </a:t>
            </a:r>
            <a:r>
              <a:rPr lang="ru-RU" sz="1700" b="1" dirty="0" smtClean="0"/>
              <a:t>партнер </a:t>
            </a:r>
            <a:r>
              <a:rPr lang="en-US" sz="1700" b="1" dirty="0" err="1" smtClean="0"/>
              <a:t>Micr</a:t>
            </a:r>
            <a:r>
              <a:rPr lang="ru-RU" sz="1700" b="1" dirty="0" smtClean="0"/>
              <a:t>о</a:t>
            </a:r>
            <a:r>
              <a:rPr lang="en-US" sz="1700" b="1" dirty="0" smtClean="0"/>
              <a:t>soft</a:t>
            </a:r>
            <a:endParaRPr lang="ru-RU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57555" y="5268178"/>
            <a:ext cx="3224931" cy="161800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bg1">
                    <a:lumMod val="50000"/>
                  </a:schemeClr>
                </a:solidFill>
              </a:rPr>
              <a:t>50</a:t>
            </a:r>
            <a:endParaRPr lang="ru-RU" sz="6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700" b="1" dirty="0"/>
              <a:t>Реализованных проектов в разных отраслях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222" y="5268178"/>
            <a:ext cx="3224931" cy="161800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ru-RU" sz="6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700" b="1" dirty="0" smtClean="0"/>
              <a:t>Сертифицированных специалиста</a:t>
            </a:r>
            <a:endParaRPr lang="ru-RU" sz="1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48888" y="5313764"/>
            <a:ext cx="3224931" cy="135639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  <a:endParaRPr lang="ru-RU" sz="6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700" b="1" dirty="0" smtClean="0"/>
              <a:t>Сотрудников</a:t>
            </a:r>
            <a:endParaRPr lang="ru-RU" sz="17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3537" y="3645818"/>
            <a:ext cx="2995786" cy="558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Департамент </a:t>
            </a:r>
          </a:p>
          <a:p>
            <a:pPr algn="ctr">
              <a:lnSpc>
                <a:spcPts val="28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Microsoft Dynamics AX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44" y="2205658"/>
            <a:ext cx="1738139" cy="13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41491" y="1704499"/>
            <a:ext cx="724574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Победитель </a:t>
            </a:r>
            <a:r>
              <a:rPr lang="ru-RU" sz="1800" dirty="0"/>
              <a:t>в отрасли </a:t>
            </a:r>
            <a:r>
              <a:rPr lang="ru-RU" sz="1800" dirty="0" smtClean="0"/>
              <a:t>«Профессиональные услуги» </a:t>
            </a:r>
            <a:r>
              <a:rPr lang="ru-RU" sz="1800" dirty="0"/>
              <a:t>конкурс ведущих поставщиков решений </a:t>
            </a:r>
            <a:r>
              <a:rPr lang="en-US" sz="1800" dirty="0"/>
              <a:t>Microsoft Dynamics ERP</a:t>
            </a:r>
            <a:r>
              <a:rPr lang="ru-RU" sz="1800" dirty="0"/>
              <a:t> </a:t>
            </a:r>
            <a:r>
              <a:rPr lang="ru-RU" sz="1800" dirty="0" smtClean="0"/>
              <a:t>2015</a:t>
            </a:r>
            <a:endParaRPr lang="ru-RU" sz="18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Победитель </a:t>
            </a:r>
            <a:r>
              <a:rPr lang="ru-RU" sz="1800" dirty="0"/>
              <a:t>в отрасли «СМИ и индустрия развлечений» конкурс ведущих поставщиков решений </a:t>
            </a:r>
            <a:r>
              <a:rPr lang="en-US" sz="1800" dirty="0"/>
              <a:t>Microsoft Dynamics ERP</a:t>
            </a:r>
            <a:r>
              <a:rPr lang="ru-RU" sz="1800" dirty="0"/>
              <a:t> 2012-2013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Финалист в отрасли «СМИ и индустрия развлечений» конкурс ведущих поставщиков решений </a:t>
            </a:r>
            <a:r>
              <a:rPr lang="en-US" sz="1800" dirty="0"/>
              <a:t>Microsoft Dynamics ERP</a:t>
            </a:r>
            <a:r>
              <a:rPr lang="ru-RU" sz="1800" dirty="0"/>
              <a:t> 2012-2013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Финалист  в отрасли «Государственные учреждения» конкурса ведущих поставщиков решений </a:t>
            </a:r>
            <a:r>
              <a:rPr lang="ru-RU" sz="1800" dirty="0" err="1"/>
              <a:t>Microsoft</a:t>
            </a:r>
            <a:r>
              <a:rPr lang="ru-RU" sz="1800" dirty="0"/>
              <a:t> </a:t>
            </a:r>
            <a:r>
              <a:rPr lang="ru-RU" sz="1800" dirty="0" err="1"/>
              <a:t>Dynamics</a:t>
            </a:r>
            <a:r>
              <a:rPr lang="ru-RU" sz="1800" dirty="0"/>
              <a:t> ERP в 2012-2013 году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Лучший партнер в отрасли «Продажа и обслуживание автотранспорта»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Призер в отрасли «Промышленность: машиностроение, приборостроение и электроника»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8963" y="450404"/>
            <a:ext cx="10968514" cy="506529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Достижения </a:t>
            </a:r>
            <a:r>
              <a:rPr lang="ru-RU" dirty="0"/>
              <a:t>и награды</a:t>
            </a:r>
          </a:p>
        </p:txBody>
      </p:sp>
      <p:pic>
        <p:nvPicPr>
          <p:cNvPr id="5" name="Picture 2" descr="http://www.ducenit.com/assets/ducenimages/service_system_integ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5" y="3283675"/>
            <a:ext cx="4140932" cy="297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x2012.ru/images/Logo_Assessment_AX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5" y="1991502"/>
            <a:ext cx="2138674" cy="9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icrosoft высылает первым 5000 MCSA специальную карточку Charter Member MCSA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92" y="2053229"/>
            <a:ext cx="1740100" cy="8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58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5268178"/>
            <a:ext cx="12214299" cy="161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ru-RU" kern="0" dirty="0">
              <a:latin typeface="Calibri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42187" y="1557586"/>
            <a:ext cx="12329425" cy="3312369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ru-RU" sz="1800" kern="0" dirty="0">
              <a:latin typeface="Calibri"/>
              <a:sym typeface="Arial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7513" y="310330"/>
            <a:ext cx="8513366" cy="849265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en-US" dirty="0" smtClean="0"/>
              <a:t>SAP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13299" y="1773610"/>
            <a:ext cx="8959346" cy="4687045"/>
          </a:xfrm>
          <a:prstGeom prst="rect">
            <a:avLst/>
          </a:prstGeom>
        </p:spPr>
        <p:txBody>
          <a:bodyPr wrap="square" lIns="108832" tIns="54416" rIns="108832" bIns="54416">
            <a:spAutoFit/>
          </a:bodyPr>
          <a:lstStyle/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 smtClean="0"/>
              <a:t>Крупнейшая проектная экспертиза в  розничной  и оптовой торговле – собственная методика проектов, успешно отработанная на практике</a:t>
            </a:r>
          </a:p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 smtClean="0"/>
              <a:t>Большой </a:t>
            </a:r>
            <a:r>
              <a:rPr lang="ru-RU" sz="1800" b="1" dirty="0"/>
              <a:t>опыт </a:t>
            </a:r>
            <a:r>
              <a:rPr lang="ru-RU" sz="1800" b="1" dirty="0" smtClean="0"/>
              <a:t>аудита и оптимизации бизнес-процессов компании для </a:t>
            </a:r>
            <a:r>
              <a:rPr lang="ru-RU" sz="1800" b="1" dirty="0"/>
              <a:t>максимального повышения эффективности </a:t>
            </a:r>
            <a:r>
              <a:rPr lang="ru-RU" sz="1800" b="1" dirty="0" smtClean="0"/>
              <a:t>деятельности</a:t>
            </a:r>
          </a:p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 smtClean="0"/>
              <a:t>Опытная </a:t>
            </a:r>
            <a:r>
              <a:rPr lang="ru-RU" sz="1800" b="1" dirty="0"/>
              <a:t>команда </a:t>
            </a:r>
            <a:r>
              <a:rPr lang="ru-RU" sz="1800" b="1" dirty="0" smtClean="0"/>
              <a:t>- ключевой состав практики не меняется в течение 10 лет</a:t>
            </a:r>
          </a:p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r>
              <a:rPr lang="ru-RU" sz="1800" b="1" dirty="0" smtClean="0"/>
              <a:t>Успешный опыт комплексной реализации интеграционных  проектов </a:t>
            </a:r>
            <a:endParaRPr lang="ru-RU" sz="1800" b="1" dirty="0"/>
          </a:p>
          <a:p>
            <a:pPr marL="882900" lvl="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endParaRPr lang="ru-RU" sz="1800" b="1" dirty="0" smtClean="0"/>
          </a:p>
          <a:p>
            <a:pPr marL="882900" lvl="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  <a:defRPr/>
            </a:pPr>
            <a:endParaRPr lang="ru-RU" sz="1800" b="1" dirty="0"/>
          </a:p>
          <a:p>
            <a:pPr marL="540000" lvl="0">
              <a:spcAft>
                <a:spcPts val="1200"/>
              </a:spcAft>
              <a:buSzPct val="100000"/>
              <a:tabLst>
                <a:tab pos="540000" algn="l"/>
              </a:tabLst>
              <a:defRPr/>
            </a:pPr>
            <a:endParaRPr lang="ru-RU" sz="2000" b="1" dirty="0" smtClean="0"/>
          </a:p>
          <a:p>
            <a:pPr marL="540000" lvl="0">
              <a:spcAft>
                <a:spcPts val="1200"/>
              </a:spcAft>
              <a:buSzPct val="100000"/>
              <a:tabLst>
                <a:tab pos="540000" algn="l"/>
              </a:tabLst>
              <a:defRPr/>
            </a:pPr>
            <a:endParaRPr lang="ru-RU" sz="2000" dirty="0" smtClean="0">
              <a:latin typeface="Calibri" pitchFamily="34" charset="0"/>
            </a:endParaRPr>
          </a:p>
          <a:p>
            <a:pPr marL="952279" lvl="1" indent="-408120">
              <a:lnSpc>
                <a:spcPct val="115000"/>
              </a:lnSpc>
              <a:spcBef>
                <a:spcPts val="714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ru-RU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656" y="5302002"/>
            <a:ext cx="2071829" cy="161800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sz="6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700" b="1" dirty="0"/>
              <a:t>лет на  рынке</a:t>
            </a:r>
            <a:br>
              <a:rPr lang="ru-RU" sz="1700" b="1" dirty="0"/>
            </a:br>
            <a:r>
              <a:rPr lang="ru-RU" sz="17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7555" y="5268178"/>
            <a:ext cx="3224931" cy="161800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ru-RU" sz="6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700" b="1" dirty="0" smtClean="0"/>
              <a:t>Отраслевых решения для ритейла</a:t>
            </a:r>
            <a:endParaRPr lang="ru-RU" sz="17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53222" y="5268178"/>
            <a:ext cx="3224931" cy="161800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</a:rPr>
              <a:t>45</a:t>
            </a:r>
            <a:endParaRPr lang="ru-RU" sz="6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700" b="1" dirty="0" smtClean="0"/>
              <a:t>Сертифицированных специалиста</a:t>
            </a:r>
            <a:endParaRPr lang="ru-RU" sz="1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48888" y="5302002"/>
            <a:ext cx="3224931" cy="1356390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algn="ctr"/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</a:rPr>
              <a:t>60</a:t>
            </a:r>
            <a:r>
              <a:rPr lang="ru-RU" sz="6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700" b="1" dirty="0" smtClean="0"/>
              <a:t>экспертов</a:t>
            </a:r>
            <a:endParaRPr lang="ru-RU" sz="1700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14" y="1773610"/>
            <a:ext cx="1737112" cy="181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2670" y="3492316"/>
            <a:ext cx="2952328" cy="602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Департамент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SAP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8963" y="450404"/>
            <a:ext cx="10968514" cy="506529"/>
          </a:xfrm>
          <a:prstGeom prst="rect">
            <a:avLst/>
          </a:prstGeom>
        </p:spPr>
        <p:txBody>
          <a:bodyPr vert="horz" lIns="108832" tIns="54416" rIns="108832" bIns="54416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Департамент </a:t>
            </a:r>
            <a:r>
              <a:rPr lang="en-US" dirty="0" smtClean="0"/>
              <a:t>SAP</a:t>
            </a:r>
            <a:endParaRPr lang="ru-RU" dirty="0"/>
          </a:p>
          <a:p>
            <a:r>
              <a:rPr lang="ru-RU" dirty="0" smtClean="0"/>
              <a:t>Достижения </a:t>
            </a:r>
            <a:r>
              <a:rPr lang="ru-RU" dirty="0"/>
              <a:t>и награды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14" y="2061642"/>
            <a:ext cx="1737112" cy="181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2670" y="3780348"/>
            <a:ext cx="2952328" cy="602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Департамент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SAP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9" name="Рисунок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83" y="4886936"/>
            <a:ext cx="1512168" cy="854109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05" y="5302002"/>
            <a:ext cx="6912768" cy="158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05" y="1274594"/>
            <a:ext cx="6912768" cy="408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492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23" y="2816172"/>
            <a:ext cx="1584176" cy="142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7572" y="4437906"/>
            <a:ext cx="1963679" cy="702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ts val="1515"/>
              </a:lnSpc>
            </a:pPr>
            <a:r>
              <a:rPr lang="ru-RU" sz="2400" b="1" dirty="0" smtClean="0"/>
              <a:t>Департамент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 algn="ctr">
              <a:lnSpc>
                <a:spcPts val="1515"/>
              </a:lnSpc>
            </a:pPr>
            <a:r>
              <a:rPr lang="ru-RU" sz="2400" b="1" dirty="0" smtClean="0"/>
              <a:t> </a:t>
            </a:r>
            <a:r>
              <a:rPr lang="en-US" sz="2400" b="1" dirty="0" err="1"/>
              <a:t>QlikView</a:t>
            </a:r>
            <a:endParaRPr lang="ru-RU" sz="3200" b="1" dirty="0"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3299" y="2647481"/>
            <a:ext cx="8663830" cy="2492990"/>
          </a:xfrm>
          <a:prstGeom prst="rect">
            <a:avLst/>
          </a:prstGeom>
        </p:spPr>
        <p:txBody>
          <a:bodyPr wrap="square" lIns="108832" tIns="54416" rIns="108832" bIns="54416">
            <a:spAutoFit/>
          </a:bodyPr>
          <a:lstStyle/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</a:pPr>
            <a:r>
              <a:rPr lang="ru-RU" sz="1800" b="1" dirty="0" smtClean="0"/>
              <a:t>Создание </a:t>
            </a:r>
            <a:r>
              <a:rPr lang="ru-RU" sz="1800" b="1" dirty="0"/>
              <a:t>функциональных BI-решений, обладающих</a:t>
            </a:r>
            <a:r>
              <a:rPr lang="en-US" sz="1800" b="1" dirty="0"/>
              <a:t> </a:t>
            </a:r>
            <a:r>
              <a:rPr lang="ru-RU" sz="1800" b="1" dirty="0"/>
              <a:t>наглядностью и простотой использования</a:t>
            </a:r>
          </a:p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</a:pPr>
            <a:r>
              <a:rPr lang="ru-RU" sz="1800" b="1" dirty="0"/>
              <a:t>Выделенный центр бизнес-анализа</a:t>
            </a:r>
          </a:p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</a:pPr>
            <a:r>
              <a:rPr lang="ru-RU" sz="1800" b="1" dirty="0"/>
              <a:t>Экспертная работа с каждым проектом для повышения эффективности бизнеса через аналитический инструментарий</a:t>
            </a:r>
          </a:p>
          <a:p>
            <a:pPr marL="882900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540000" algn="l"/>
              </a:tabLst>
            </a:pPr>
            <a:r>
              <a:rPr lang="ru-RU" sz="1800" b="1" dirty="0"/>
              <a:t>Собственная методика быстрого запуска проектов и достижения практических бизнес-результатов в сжатые сроки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7513" y="310330"/>
            <a:ext cx="8513366" cy="849265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515"/>
              </a:lnSpc>
            </a:pPr>
            <a:r>
              <a:rPr lang="ru-RU" dirty="0" smtClean="0"/>
              <a:t>Департамент</a:t>
            </a:r>
            <a:r>
              <a:rPr lang="en-US" dirty="0" smtClean="0"/>
              <a:t> </a:t>
            </a:r>
            <a:r>
              <a:rPr lang="en-US" dirty="0" err="1" smtClean="0"/>
              <a:t>QlikView</a:t>
            </a:r>
            <a:endParaRPr lang="ru-RU" sz="32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8485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20" y="-26590"/>
            <a:ext cx="12652935" cy="283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051" y="2853730"/>
            <a:ext cx="13772438" cy="424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Заголовок 3"/>
          <p:cNvSpPr txBox="1">
            <a:spLocks/>
          </p:cNvSpPr>
          <p:nvPr/>
        </p:nvSpPr>
        <p:spPr>
          <a:xfrm>
            <a:off x="-404520" y="1789064"/>
            <a:ext cx="10968514" cy="994853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lvl1pPr algn="ctr" defTabSz="1088319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188963" y="3775157"/>
            <a:ext cx="2305584" cy="1209459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ERP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Microsoft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</a:rPr>
              <a:t>SAP, 1C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2827068" y="3789834"/>
            <a:ext cx="2574309" cy="1224136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CRM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tx1"/>
                </a:solidFill>
              </a:rPr>
              <a:t>Bpm’online</a:t>
            </a:r>
            <a:r>
              <a:rPr lang="en-US" sz="1600" b="1" dirty="0" smtClean="0">
                <a:solidFill>
                  <a:schemeClr val="tx1"/>
                </a:solidFill>
              </a:rPr>
              <a:t>, Microsoft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</a:rPr>
              <a:t>SAP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5735226" y="3775157"/>
            <a:ext cx="2744918" cy="1224136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BI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Microsoft</a:t>
            </a:r>
            <a:r>
              <a:rPr lang="ru-RU" sz="1600" b="1" dirty="0" smtClean="0">
                <a:solidFill>
                  <a:schemeClr val="tx1"/>
                </a:solidFill>
              </a:rPr>
              <a:t>,</a:t>
            </a:r>
            <a:r>
              <a:rPr lang="en-US" sz="1600" b="1" dirty="0" smtClean="0">
                <a:solidFill>
                  <a:schemeClr val="tx1"/>
                </a:solidFill>
              </a:rPr>
              <a:t> SAP, </a:t>
            </a:r>
            <a:r>
              <a:rPr lang="en-US" sz="1600" b="1" dirty="0" err="1" smtClean="0">
                <a:solidFill>
                  <a:schemeClr val="tx1"/>
                </a:solidFill>
              </a:rPr>
              <a:t>QlikView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8813992" y="3775157"/>
            <a:ext cx="3230099" cy="1224136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</a:rPr>
              <a:t>Документооборот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Microsoft SharePoint</a:t>
            </a:r>
          </a:p>
        </p:txBody>
      </p:sp>
    </p:spTree>
    <p:extLst>
      <p:ext uri="{BB962C8B-B14F-4D97-AF65-F5344CB8AC3E}">
        <p14:creationId xmlns:p14="http://schemas.microsoft.com/office/powerpoint/2010/main" val="25794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858"/>
            <a:ext cx="12193053" cy="32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2"/>
          <a:stretch/>
        </p:blipFill>
        <p:spPr bwMode="auto">
          <a:xfrm>
            <a:off x="0" y="1244184"/>
            <a:ext cx="12198369" cy="324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2979" y="242614"/>
            <a:ext cx="9073008" cy="1242964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defPPr>
              <a:defRPr lang="ru-RU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515"/>
              </a:lnSpc>
            </a:pPr>
            <a:r>
              <a:rPr lang="ru-RU" dirty="0"/>
              <a:t>Департамент </a:t>
            </a:r>
            <a:r>
              <a:rPr lang="en-US" dirty="0" err="1"/>
              <a:t>QlikView</a:t>
            </a:r>
            <a:endParaRPr lang="ru-RU" sz="3600" dirty="0">
              <a:ea typeface="Times New Roman"/>
            </a:endParaRPr>
          </a:p>
          <a:p>
            <a:r>
              <a:rPr lang="ru-RU" dirty="0" smtClean="0"/>
              <a:t>Проекты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5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8" y="2820654"/>
            <a:ext cx="16287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944" y="4221882"/>
            <a:ext cx="2604944" cy="10541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ts val="1515"/>
              </a:lnSpc>
            </a:pPr>
            <a:r>
              <a:rPr lang="ru-RU" sz="2400" b="1" dirty="0" smtClean="0"/>
              <a:t>Департамент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 algn="ctr">
              <a:lnSpc>
                <a:spcPts val="1515"/>
              </a:lnSpc>
            </a:pPr>
            <a:r>
              <a:rPr lang="ru-RU" sz="2400" b="1" dirty="0" smtClean="0"/>
              <a:t> управленческого </a:t>
            </a:r>
            <a:br>
              <a:rPr lang="ru-RU" sz="2400" b="1" dirty="0" smtClean="0"/>
            </a:br>
            <a:endParaRPr lang="ru-RU" sz="2400" b="1" dirty="0" smtClean="0"/>
          </a:p>
          <a:p>
            <a:pPr algn="ctr">
              <a:lnSpc>
                <a:spcPts val="1515"/>
              </a:lnSpc>
            </a:pPr>
            <a:r>
              <a:rPr lang="ru-RU" sz="2400" b="1" dirty="0" smtClean="0"/>
              <a:t>консалтинга</a:t>
            </a:r>
            <a:endParaRPr lang="ru-RU" sz="3200" b="1" dirty="0"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754" y="1714371"/>
            <a:ext cx="6092825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Разработка и оптимизация </a:t>
            </a:r>
            <a:r>
              <a:rPr lang="ru-RU" dirty="0" smtClean="0"/>
              <a:t>уникальных бизнес-решений </a:t>
            </a:r>
            <a:r>
              <a:rPr lang="ru-RU" dirty="0"/>
              <a:t>с учетом </a:t>
            </a:r>
            <a:r>
              <a:rPr lang="ru-RU" dirty="0" smtClean="0"/>
              <a:t>специфики Компании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Отработанная методология управленческого консалтинга, демонстрирующая </a:t>
            </a:r>
            <a:r>
              <a:rPr lang="ru-RU" dirty="0"/>
              <a:t>состоятельность </a:t>
            </a:r>
            <a:r>
              <a:rPr lang="ru-RU" dirty="0" err="1" smtClean="0"/>
              <a:t>навсех</a:t>
            </a:r>
            <a:r>
              <a:rPr lang="ru-RU" dirty="0" smtClean="0"/>
              <a:t> </a:t>
            </a:r>
            <a:r>
              <a:rPr lang="ru-RU" dirty="0"/>
              <a:t>уровнях управления </a:t>
            </a:r>
            <a:r>
              <a:rPr lang="ru-RU" dirty="0" smtClean="0"/>
              <a:t>компаний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Собственный </a:t>
            </a:r>
            <a:r>
              <a:rPr lang="ru-RU" dirty="0"/>
              <a:t>подход к </a:t>
            </a:r>
            <a:r>
              <a:rPr lang="ru-RU" dirty="0" smtClean="0"/>
              <a:t>разработке и </a:t>
            </a:r>
            <a:r>
              <a:rPr lang="ru-RU" dirty="0"/>
              <a:t>внедрению </a:t>
            </a:r>
            <a:r>
              <a:rPr lang="ru-RU" dirty="0" smtClean="0"/>
              <a:t>решений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Опыт </a:t>
            </a:r>
            <a:r>
              <a:rPr lang="ru-RU" dirty="0"/>
              <a:t>в развитии новых </a:t>
            </a:r>
            <a:r>
              <a:rPr lang="ru-RU" dirty="0" smtClean="0"/>
              <a:t>техник управления компании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Экспресс-аудит</a:t>
            </a:r>
            <a:endParaRPr lang="ru-RU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Собственный аналитический </a:t>
            </a:r>
            <a:r>
              <a:rPr lang="ru-RU" dirty="0"/>
              <a:t>центр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7513" y="310330"/>
            <a:ext cx="8513366" cy="849265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Департамент управленческого консалтинга</a:t>
            </a:r>
            <a:r>
              <a:rPr lang="en-US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44550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133" y="0"/>
            <a:ext cx="14796766" cy="699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531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2733665" y="260410"/>
            <a:ext cx="9309696" cy="431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Сильные стороны</a:t>
            </a:r>
          </a:p>
        </p:txBody>
      </p:sp>
      <p:pic>
        <p:nvPicPr>
          <p:cNvPr id="2" name="Picture 2" descr="photodune 3215766 700x445 Бизнесмен прикасается к стреле   Businessman touching the b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85" y="0"/>
            <a:ext cx="14378199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42187" y="1920685"/>
            <a:ext cx="14378201" cy="4241158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ru-RU" kern="0" dirty="0">
              <a:latin typeface="Calibri"/>
              <a:sym typeface="Arial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528115" y="2804805"/>
            <a:ext cx="11313819" cy="36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32" tIns="54416" rIns="108832" bIns="54416">
            <a:spAutoFit/>
          </a:bodyPr>
          <a:lstStyle/>
          <a:p>
            <a:pPr marL="408120" indent="-408120">
              <a:spcBef>
                <a:spcPts val="714"/>
              </a:spcBef>
              <a:spcAft>
                <a:spcPts val="714"/>
              </a:spcAft>
              <a:buFont typeface="Arial" pitchFamily="34" charset="0"/>
              <a:buChar char="•"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опыт управленческого консалтинга в сочетании с многолетней практикой внедрения ERP-, CRM- и BI-систем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08120" indent="-408120">
              <a:spcBef>
                <a:spcPts val="714"/>
              </a:spcBef>
              <a:spcAft>
                <a:spcPts val="714"/>
              </a:spcAft>
              <a:buFont typeface="Arial" pitchFamily="34" charset="0"/>
              <a:buChar char="•"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комплексный подход к выявлению и решению задач клиента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08120" indent="-408120">
              <a:spcBef>
                <a:spcPts val="714"/>
              </a:spcBef>
              <a:spcAft>
                <a:spcPts val="714"/>
              </a:spcAft>
              <a:buFont typeface="Arial" pitchFamily="34" charset="0"/>
              <a:buChar char="•"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отработанная методология ведения проектов, основанная на мировом опыте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08120" indent="-408120">
              <a:spcBef>
                <a:spcPts val="714"/>
              </a:spcBef>
              <a:spcAft>
                <a:spcPts val="714"/>
              </a:spcAft>
              <a:buFont typeface="Arial" pitchFamily="34" charset="0"/>
              <a:buChar char="•"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команда профессиональных консультантов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08120" indent="-408120">
              <a:spcBef>
                <a:spcPts val="714"/>
              </a:spcBef>
              <a:spcAft>
                <a:spcPts val="714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отраслевая экспертиза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08120" indent="-408120">
              <a:spcBef>
                <a:spcPts val="714"/>
              </a:spcBef>
              <a:spcAft>
                <a:spcPts val="714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опыт работы с крупными холдинговыми структурами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408120" indent="-408120">
              <a:spcBef>
                <a:spcPts val="714"/>
              </a:spcBef>
              <a:spcAft>
                <a:spcPts val="714"/>
              </a:spcAft>
              <a:buFont typeface="Arial" pitchFamily="34" charset="0"/>
              <a:buChar char="•"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3395" y="2074390"/>
            <a:ext cx="9309696" cy="431900"/>
          </a:xfrm>
          <a:prstGeom prst="rect">
            <a:avLst/>
          </a:prstGeom>
        </p:spPr>
        <p:txBody>
          <a:bodyPr lIns="108832" tIns="54416" rIns="108832" bIns="54416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Сильные </a:t>
            </a:r>
            <a:r>
              <a:rPr lang="ru-RU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стороны НОРБИТ</a:t>
            </a:r>
            <a:endParaRPr lang="ru-RU" sz="3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24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5507" y="4077866"/>
            <a:ext cx="5760640" cy="1224136"/>
          </a:xfrm>
        </p:spPr>
        <p:txBody>
          <a:bodyPr anchor="t">
            <a:normAutofit/>
          </a:bodyPr>
          <a:lstStyle/>
          <a:p>
            <a:pPr algn="l"/>
            <a:r>
              <a:rPr lang="ru-RU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Свяжитесь с нашими специалистами  </a:t>
            </a:r>
            <a:endParaRPr lang="ru-RU" sz="3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987" y="4797946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127083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г. Москва,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ул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Юннатов, д.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Телефон: +7 (495) 787-29-92 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Факс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+7 (495)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787-29-90</a:t>
            </a: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КУРСК: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улица Садовая, дом 12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Тел.: +7 4712 73-09-27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8406" y="538620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hr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@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norbit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.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ru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/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www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.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norbit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.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ru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E:\Корпоративный стиль\logo\ЛОГОТИП\Утвержденный лого\2d_горизотналь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2" y="3963708"/>
            <a:ext cx="2244220" cy="7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8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61" y="-170606"/>
            <a:ext cx="12732296" cy="73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05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39256" y="321358"/>
            <a:ext cx="8529495" cy="831189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309681" y="625362"/>
            <a:ext cx="10968514" cy="994853"/>
          </a:xfrm>
        </p:spPr>
        <p:txBody>
          <a:bodyPr vert="horz" lIns="108832" tIns="54416" rIns="108832" bIns="54416" rtlCol="0" anchor="ctr">
            <a:noAutofit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Ключевые факты о НОРБИТ 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9256" y="321358"/>
            <a:ext cx="8529495" cy="831189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221411" y="1516638"/>
            <a:ext cx="7632848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1" dirty="0" smtClean="0"/>
              <a:t>Эксперт на рынке </a:t>
            </a:r>
            <a:r>
              <a:rPr lang="en-US" sz="1800" b="1" dirty="0" smtClean="0"/>
              <a:t>IT-</a:t>
            </a:r>
            <a:r>
              <a:rPr lang="ru-RU" sz="1800" b="1" dirty="0" smtClean="0"/>
              <a:t>консалтинга </a:t>
            </a:r>
            <a:r>
              <a:rPr lang="ru-RU" sz="1800" dirty="0" smtClean="0"/>
              <a:t>с 2000 года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 smtClean="0"/>
              <a:t>С 2004 года входит в состав крупнейшей ИТ-компании России ГК ЛАНИТ (</a:t>
            </a:r>
            <a:r>
              <a:rPr lang="en-US" sz="1800" dirty="0" smtClean="0"/>
              <a:t>TOP</a:t>
            </a:r>
            <a:r>
              <a:rPr lang="ru-RU" sz="1800" dirty="0" smtClean="0"/>
              <a:t>-</a:t>
            </a:r>
            <a:r>
              <a:rPr lang="en-US" sz="1800" dirty="0" smtClean="0"/>
              <a:t>1</a:t>
            </a:r>
            <a:r>
              <a:rPr lang="ru-RU" sz="1800" dirty="0" smtClean="0"/>
              <a:t> 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1" dirty="0" smtClean="0"/>
              <a:t>Основные направления</a:t>
            </a:r>
            <a:r>
              <a:rPr lang="ru-RU" sz="1800" dirty="0" smtClean="0"/>
              <a:t> –автоматизация бизнес-процессов, разработка, внедрение и поддержка </a:t>
            </a:r>
            <a:r>
              <a:rPr lang="ru-RU" sz="1800" dirty="0"/>
              <a:t>ERP, CRM и BI-систем.</a:t>
            </a:r>
            <a:endParaRPr lang="ru-RU" sz="18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1" dirty="0" smtClean="0"/>
              <a:t>Объединяет </a:t>
            </a:r>
            <a:r>
              <a:rPr lang="en-US" sz="1800" b="1" dirty="0" smtClean="0"/>
              <a:t>6</a:t>
            </a:r>
            <a:r>
              <a:rPr lang="ru-RU" sz="1800" b="1" dirty="0" smtClean="0"/>
              <a:t> Центров компетенций </a:t>
            </a:r>
            <a:r>
              <a:rPr lang="ru-RU" sz="1800" dirty="0" smtClean="0"/>
              <a:t>с отраслевым опытом проектов различной сложности – </a:t>
            </a:r>
            <a:r>
              <a:rPr lang="en-US" sz="1800" dirty="0" smtClean="0"/>
              <a:t>CRM,</a:t>
            </a:r>
            <a:r>
              <a:rPr lang="en-US" sz="1800" dirty="0"/>
              <a:t> Microsoft </a:t>
            </a:r>
            <a:r>
              <a:rPr lang="en-US" sz="1800" dirty="0" smtClean="0"/>
              <a:t>Dynamics AX, SAP</a:t>
            </a:r>
            <a:r>
              <a:rPr lang="ru-RU" sz="1800" dirty="0" smtClean="0"/>
              <a:t>, Департамент собственных решений, </a:t>
            </a:r>
            <a:r>
              <a:rPr lang="en-US" sz="1800" dirty="0" err="1" smtClean="0"/>
              <a:t>QlikView</a:t>
            </a:r>
            <a:r>
              <a:rPr lang="ru-RU" sz="1800" dirty="0" smtClean="0"/>
              <a:t>, Департамент управленческого консалтинга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1" dirty="0" smtClean="0"/>
              <a:t>НОРБИТ – разработчик торгово-закупочных систем </a:t>
            </a:r>
            <a:r>
              <a:rPr lang="ru-RU" sz="1800" dirty="0"/>
              <a:t>, а также систем мониторинга и анализа </a:t>
            </a:r>
            <a:r>
              <a:rPr lang="ru-RU" sz="1800" dirty="0" smtClean="0"/>
              <a:t>данных на базе собственной платформы </a:t>
            </a:r>
            <a:r>
              <a:rPr lang="en-US" sz="1800" dirty="0" smtClean="0"/>
              <a:t>NBT</a:t>
            </a:r>
            <a:endParaRPr lang="ru-RU" sz="18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1" dirty="0" smtClean="0"/>
              <a:t>Партнерство высшего статуса с мировыми </a:t>
            </a:r>
            <a:r>
              <a:rPr lang="ru-RU" sz="1800" b="1" dirty="0" err="1" smtClean="0"/>
              <a:t>вендорами</a:t>
            </a:r>
            <a:r>
              <a:rPr lang="ru-RU" sz="1800" dirty="0" smtClean="0"/>
              <a:t> </a:t>
            </a:r>
            <a:r>
              <a:rPr lang="en-US" sz="1800" dirty="0" smtClean="0"/>
              <a:t>Microsoft </a:t>
            </a:r>
            <a:r>
              <a:rPr lang="ru-RU" sz="1800" dirty="0" smtClean="0"/>
              <a:t>и </a:t>
            </a:r>
            <a:r>
              <a:rPr lang="en-US" sz="1800" dirty="0" smtClean="0"/>
              <a:t>SAP</a:t>
            </a:r>
            <a:endParaRPr lang="ru-RU" sz="18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1" dirty="0" smtClean="0"/>
              <a:t>Более 50 наград </a:t>
            </a:r>
            <a:r>
              <a:rPr lang="ru-RU" sz="1800" dirty="0" smtClean="0"/>
              <a:t>и почетных званий, а также ведущие позиции в экспертных рейтингах</a:t>
            </a:r>
            <a:endParaRPr lang="en-US" sz="1800" dirty="0" smtClean="0"/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18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2" y="2862029"/>
            <a:ext cx="3736346" cy="166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882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rkzan.ru/MediaFiles/DownFile.ashx?fileId=18de596c-b77f-43f5-8132-611e5a6ce4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90"/>
            <a:ext cx="12212450" cy="4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567" y="5050844"/>
            <a:ext cx="673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Стажерская программа НОРБИТ 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E:\Корпоративный стиль\logo\ЛОГОТИП\Утвержденный лого\2d_горизотн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5" y="4365898"/>
            <a:ext cx="2244220" cy="7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249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511237"/>
            <a:ext cx="12187238" cy="23483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7335" y="1605975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Стажерская программа НОРБИТ </a:t>
            </a:r>
            <a:r>
              <a:rPr lang="ru-RU" sz="1800" dirty="0"/>
              <a:t>– уникальная возможность стать частью лидирующей консалтинговой компании в сфере информационных технологий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ru-RU" sz="1800" dirty="0" smtClean="0"/>
              <a:t>Программа направлена </a:t>
            </a:r>
            <a:r>
              <a:rPr lang="ru-RU" sz="1800" dirty="0"/>
              <a:t>на то, чтобы в течение нескольких лет из молодого специалиста вырастить сотрудника, который будет успешно работать в </a:t>
            </a:r>
            <a:r>
              <a:rPr lang="ru-RU" sz="1800" dirty="0" smtClean="0"/>
              <a:t>компании и развиваться в области ИТ-технологий.</a:t>
            </a:r>
          </a:p>
          <a:p>
            <a:endParaRPr lang="ru-RU" sz="1800" dirty="0"/>
          </a:p>
          <a:p>
            <a:r>
              <a:rPr lang="ru-RU" sz="1800" dirty="0" smtClean="0"/>
              <a:t>Приглашаем </a:t>
            </a:r>
            <a:r>
              <a:rPr lang="ru-RU" sz="1800" dirty="0"/>
              <a:t>к участию выпускников и студентов последних курсов технических </a:t>
            </a:r>
            <a:r>
              <a:rPr lang="ru-RU" sz="1800" dirty="0" smtClean="0"/>
              <a:t>вузов для прохождения практики, а также устройства стажером </a:t>
            </a:r>
            <a:r>
              <a:rPr lang="ru-RU" sz="1800" dirty="0"/>
              <a:t>программы для консультантов и программистов. </a:t>
            </a:r>
          </a:p>
          <a:p>
            <a:endParaRPr lang="ru-RU" sz="1800" dirty="0" smtClean="0"/>
          </a:p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987" y="477466"/>
            <a:ext cx="6264696" cy="461665"/>
          </a:xfrm>
          <a:prstGeom prst="rect">
            <a:avLst/>
          </a:prstGeom>
        </p:spPr>
        <p:txBody>
          <a:bodyPr vert="horz" lIns="108832" tIns="54416" rIns="108832" bIns="54416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 Management Trainee Program 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s://image.freepik.com/free-icon/graduation-student-black-cap_318-566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5" y="1346271"/>
            <a:ext cx="3164966" cy="316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461" y="4638829"/>
            <a:ext cx="116963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Соблюдение </a:t>
            </a:r>
            <a:r>
              <a:rPr lang="ru-RU" sz="1800" b="1" dirty="0"/>
              <a:t>социальных гарантий (официальное оформление с 1го рабочего дня, оплачиваемые </a:t>
            </a:r>
            <a:r>
              <a:rPr lang="ru-RU" sz="1800" b="1" dirty="0" smtClean="0"/>
              <a:t>отпуска и </a:t>
            </a:r>
            <a:r>
              <a:rPr lang="ru-RU" sz="1800" b="1" dirty="0"/>
              <a:t>т.д</a:t>
            </a:r>
            <a:r>
              <a:rPr lang="ru-RU" sz="1800" b="1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Гибкий график работы – от 20 часов в неделю, удобное время</a:t>
            </a:r>
            <a:endParaRPr lang="ru-RU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/>
              <a:t>Возможности для профессионального развития (обучение и сертификация по продуктам)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Прозрачная система </a:t>
            </a:r>
            <a:r>
              <a:rPr lang="ru-RU" sz="1800" b="1" dirty="0"/>
              <a:t>карьерного роста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Профессиональные наставники-практики</a:t>
            </a:r>
            <a:endParaRPr lang="ru-RU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/>
              <a:t>Интересные проекты и работа с заказчиками</a:t>
            </a:r>
          </a:p>
        </p:txBody>
      </p:sp>
    </p:spTree>
    <p:extLst>
      <p:ext uri="{BB962C8B-B14F-4D97-AF65-F5344CB8AC3E}">
        <p14:creationId xmlns:p14="http://schemas.microsoft.com/office/powerpoint/2010/main" val="2221027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987" y="477466"/>
            <a:ext cx="6264696" cy="461665"/>
          </a:xfrm>
          <a:prstGeom prst="rect">
            <a:avLst/>
          </a:prstGeom>
        </p:spPr>
        <p:txBody>
          <a:bodyPr vert="horz" lIns="108832" tIns="54416" rIns="108832" bIns="54416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Management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Trainee Program 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Для чего мы разработали программу стажировки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71"/>
          <a:stretch/>
        </p:blipFill>
        <p:spPr bwMode="auto">
          <a:xfrm>
            <a:off x="0" y="1269554"/>
            <a:ext cx="12182475" cy="609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77795" y="5302002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Индивидуальный</a:t>
            </a:r>
          </a:p>
          <a:p>
            <a:pPr algn="ctr"/>
            <a:r>
              <a:rPr lang="ru-RU" sz="1800" b="1" dirty="0" smtClean="0"/>
              <a:t>план </a:t>
            </a:r>
          </a:p>
          <a:p>
            <a:pPr algn="ctr"/>
            <a:r>
              <a:rPr lang="ru-RU" sz="1800" b="1" dirty="0" smtClean="0"/>
              <a:t>развития</a:t>
            </a:r>
            <a:r>
              <a:rPr lang="ru-RU" sz="1800" b="1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8243" y="4869954"/>
            <a:ext cx="16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Начало работы молодого эксперта</a:t>
            </a:r>
            <a:br>
              <a:rPr lang="ru-RU" sz="1800" b="1" dirty="0" smtClean="0"/>
            </a:br>
            <a:r>
              <a:rPr lang="ru-RU" sz="1800" b="1" dirty="0" smtClean="0"/>
              <a:t> по специальности</a:t>
            </a:r>
            <a:r>
              <a:rPr lang="ru-RU" sz="1800" b="1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45547" y="5157986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Р</a:t>
            </a:r>
            <a:r>
              <a:rPr lang="ru-RU" sz="1800" b="1" dirty="0" smtClean="0"/>
              <a:t>абота </a:t>
            </a:r>
            <a:r>
              <a:rPr lang="ru-RU" sz="1800" b="1" dirty="0"/>
              <a:t>над </a:t>
            </a:r>
            <a:r>
              <a:rPr lang="ru-RU" sz="1800" b="1" dirty="0" smtClean="0"/>
              <a:t>реальными</a:t>
            </a:r>
          </a:p>
          <a:p>
            <a:pPr algn="ctr"/>
            <a:r>
              <a:rPr lang="ru-RU" sz="1800" b="1" dirty="0" smtClean="0"/>
              <a:t>проектами </a:t>
            </a:r>
            <a:r>
              <a:rPr lang="ru-RU" sz="1800" b="1" dirty="0"/>
              <a:t>компании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3299" y="5190583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Применение полученных знаний на практике</a:t>
            </a:r>
            <a:endParaRPr lang="ru-RU" sz="1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910043" y="5085978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Перспективы роста специалиста в рамках компании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289393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987" y="477466"/>
            <a:ext cx="6264696" cy="461665"/>
          </a:xfrm>
          <a:prstGeom prst="rect">
            <a:avLst/>
          </a:prstGeom>
        </p:spPr>
        <p:txBody>
          <a:bodyPr vert="horz" lIns="108832" tIns="54416" rIns="108832" bIns="54416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Management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Trainee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Program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Виды стажировок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0350" y="2813875"/>
            <a:ext cx="5833269" cy="70560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Практика</a:t>
            </a:r>
            <a:br>
              <a:rPr lang="ru-RU" sz="2400" b="1" dirty="0" smtClean="0"/>
            </a:br>
            <a:r>
              <a:rPr lang="ru-RU" sz="2400" b="1" dirty="0" smtClean="0"/>
              <a:t> от 1 до 3 месяцев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6687" y="2813876"/>
            <a:ext cx="5040560" cy="70560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Стажировка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46686" y="3519483"/>
            <a:ext cx="50405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20–40 </a:t>
            </a:r>
            <a:r>
              <a:rPr lang="ru-RU" sz="1800" dirty="0"/>
              <a:t>часов в неделю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График стажировки индивидуален, но должен сочетаться с расписанием коллег, которые чаще всего работают днём и по </a:t>
            </a:r>
            <a:r>
              <a:rPr lang="ru-RU" sz="1800" dirty="0" smtClean="0"/>
              <a:t>будням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Оформление по ТК РФ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Заработная плата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Полный </a:t>
            </a:r>
            <a:r>
              <a:rPr lang="ru-RU" sz="1800" dirty="0" err="1" smtClean="0"/>
              <a:t>соцпакет</a:t>
            </a:r>
            <a:endParaRPr lang="ru-RU" sz="18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Перспектива роста в компании</a:t>
            </a:r>
            <a:endParaRPr lang="ru-RU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4988" y="3573810"/>
            <a:ext cx="5400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Для студентов </a:t>
            </a:r>
            <a:r>
              <a:rPr lang="ru-RU" sz="1800" dirty="0" smtClean="0"/>
              <a:t>старших </a:t>
            </a:r>
            <a:r>
              <a:rPr lang="ru-RU" sz="1800" dirty="0"/>
              <a:t>курсов и тех, кому не по плечу основная </a:t>
            </a:r>
            <a:r>
              <a:rPr lang="ru-RU" sz="1800" dirty="0" smtClean="0"/>
              <a:t>стажировка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Учебные </a:t>
            </a:r>
            <a:r>
              <a:rPr lang="ru-RU" sz="1800" dirty="0"/>
              <a:t>задачи, экспериментальные проекты и возможность </a:t>
            </a:r>
            <a:r>
              <a:rPr lang="ru-RU" sz="1800" dirty="0" smtClean="0"/>
              <a:t>применить на практике теоретические знания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По окончанию практики – отзыв наставника и фирменный сертификат </a:t>
            </a:r>
            <a:endParaRPr lang="ru-RU" sz="1800" dirty="0"/>
          </a:p>
        </p:txBody>
      </p:sp>
      <p:pic>
        <p:nvPicPr>
          <p:cNvPr id="5122" name="Picture 2" descr="https://cdn2.iconfinder.com/data/icons/windows-8-metro-style/128/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11" y="142718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png;base64,iVBORw0KGgoAAAANSUhEUgAAAKAAAACgCAMAAAC8EZcfAAAAb1BMVEVGgr7///9Bf70/frx0os+iv945e7s2err2+fxMhsDv9Pn7/f7B1Oh6pdBhksZznszP3eyrw99jlsi4z+aJq9JUjcTe6PJRicJ8pM/J2OqauNnn7vZdkMWRsdXg6fNtm8uwyePU4vAmc7iNr9W60ef89e9wAAAIXklEQVR4nNWd67qqIBCGEfKsadnJQ6mr7v8at6CWKSAopvt7nv1jr6X2LoQBZoYJaLNlWU56iQs9OZ38oJLvP5NDFD4cx3LnPx3MuttNy/hwD87ANAyEYCuEkGEa9tFPovDirAZohcUzyIBRgQGqMKl9vCXRZUZLTgV0X8/jGTDZupTQzgK9/CWg63g+MtEoW4cSmdeknPSy5QGdMDmbEnCtEMqLCe9aFtA53GwkT9e0Y/b0lgW09D2Y0HgfRGgHkogSgK5zN405eDWjeY2sRQAfh6sxl66WGXji40UU0NKPU7veUBDchF+0IGCYj1s8GSH7LtiIQoDpbYpdGUEEhVBXFAC04smGhSvzdlECmN5nWRaOUCbQiKOA4X4hPIAHy2mUcATQ1f+W4wN4/itHZj8+YHpapPd1BMfGChewzBdtvobwzm1DHmC5zOgdIOYTAQu1tpktdH5MATzYP+KrCPehPGCylPWjEmaxLODhJ93vLWizZhUGYPJbPkzIeMt0wMOP8TBhRiekAha/7H+t0J46lmmA4Qp4leBeEDD8nX35FtpR5pQh4OO4El+lZDgvDwDd23p8wC7GAZMV+aqxOTCHfUDPXJEPm8N+N+wBPs5rNmAl9HR5gM5pZb5KEQ8wWp8PHh9swMdaFrAr42YxAYNfLxGoQi8W4MojuBW8WnTAdMUp5EtGQgfUlfOdJ953DWmAl0w1oBEl026ET2sI6KpfRJuhO3Hla8dDwIdaOCzD09zSnPJ3o4+peQPu1JsYA7tRrWDKrWbcB3wsYGJM4ud1pnREeOwDPpU3IDTy2svrehO2OGb4DXjJVOOZWfzuR5ezdHwAnb4BFdtACLIvN77zlH5EawtrwFStnw1les+H70rvZGHSBfRU4gHzSfFjeJlcL4d5+gG0VDpSEYqoHsnLUbIjeh/AVB0egH5KwyMdXaoZkG+9AXVFQTj8WJ3pcnYLuY+xH29AZessaEcsPM3SJR9mFC1gqmoWgTY7RujepZ+Wt4Cq3jDLg0b48vpD7L44zzPTBlCRswMCNl+6I3wwf3nf4nlyjagGfKia5l5MvkdQtwH0+0PowuleZLqrAD1eM4vL0JkBmfdiHd76gCUHEO4dAqjGXQTZccHwHe8btiAPEFxjDOgo6YJw4MB105CYbDfqXEUArfQtJ+QO0AIDXpTEW82eAXRf9wAQQ9YNCNWA8TFodeOuUuDdrQBDFV0QZt98r9xGkFjar4BQDRiZ8CPuU4O0ApScgOhCZbf1wozkOFSA7vOrjzWAwp+YlRpw7wpWMqg7Qhy9ScEwXlbPnScLWG0/gbVT0AWvnVBb+X4g0u+9Z8sCokIDjgKHArp9FtDe9fO8Qe+WBkxckCp4w581gqv/8S6UBayuB+X8MQLztgGtEaMvDZg7QPxqppDeth9tSUVsSfMP7eQAwfkC5NbhVJntIp/mgj93ZUu2IAAxmG9lWjeFe6LMq2bXQDaSADQi4M8exMaB0/9mAqIDCGQBB7NTvbnR6FsOk7KIlQFMgNSGCRqmfT6DrxRlSDq+FtHvoAG+JACfYC/BB/KCjIdL0rHu6IAXqjHD/hFAN+6u9EsJXy48AfH1PrSL94TxuL9bgWRDXFgxPgLoZKbxkYzPFfrD6Yh57bW7p3y7tGFedUGHOaHXgJM33jAQB+ztiaymDfFCxu0vCtYAhP0ktbQZ/9WqVGdvLH4HeB0YtKL+eczd+MwHFBwkMBhsKonbuNoacr2fcwF9UTODkj6f5mIweONvW+cCnkQNdTOffQm7PY0o5t43E7Ay1IJTHQsQeYMHdLZsEP3NBExEFwusV3ztW0CYe97rrYjY9hmAB9HlFswHg4TudBqkbcwCrJZbogvW6yBHsqBehyg+mumA1YJVdO3TjeESMayLWsBqyS+8aeq7nxnWpQF0O9KsqYB40yS87ew5oFkxzBrw9fEPYU11/+Btp/jGHf51TM2JdcKkBjzAL03kIxt3YdcH2uufCJdbJmd60zeAU5F6DyvEnUewfzwlzKk3KgXEziNB95txGpg3h5qopBQQu9/EHJjIH9iOSjTfrErA2oEp4gKGR2qEsLwuDEhcwCJOdFaI6zC8VekrLgTDEF3/35eajOGv9YtCwDoMIRDIYccwSa5Dtu8oS5QBtoGc0VAYzJgx6hj3wtDpKCWNrQSwDYWNBhOrZT1LDh5hlBx8JYBtMHE0HPt2UFKE/zhKCoUSwHc4diygbTCPy9R5CAsBfgLaYykBJucMJp6HyK/jsKNSOrxO0SclYOwdm5yTtl4D6CLhQLqoOkkVI2kpJufsIPYqEEDl2XPdtJSRxB5eC4aLAXYTe0ZSo1YBJG49TSy5jAf4MpYCbGybSHoeD7BYCvA7PY+f4Aj94oXLx2BZRPWk9oijwxEuA9hPcOSniELDMIB9zoI8uPmVdnl+zM42MAzi7l8CsJ8iyslfQQbCBW6I+7sj/H9U/2YBwM8RttE0ZftZ6CNy1AMO05SZid6cfLGu1ALSEr1ZqfKrANJS5bWS7mJYA5B62IBlC23OWqsrlYD04xqsAy+5vxuXryJ3pBXrwAvjyBAUkzo+eHUYgJs/dLX9Y2ubP/i3/aOTmz98uvrhv9Hju6sfgC77PP/fEfJ1D+EPw2j/YRmD9QpBZLRMcUYpjRUkUUpj+8VItl/OZfsFcdjRzEU0oaQQ7ofbLsr007JWHBcurzBYuPHCYD8rrcYt/vZ/F6f7QXk/Y155P23zBRK17ZeYXLBI505NkU5tsTKnQpVYVysU+1RZKFbbfqldTWGxYrhIsWJt++WesbZdMJto4yXHCeK2i7ZjTSp7b/+s7H0DueUvDmi07a9eqLXtL69oRb7+w1vq6z/+AcKZhv9NXE4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KAAAACgCAMAAAC8EZcfAAAAb1BMVEVGgr7///9Bf70/frx0os+iv945e7s2err2+fxMhsDv9Pn7/f7B1Oh6pdBhksZznszP3eyrw99jlsi4z+aJq9JUjcTe6PJRicJ8pM/J2OqauNnn7vZdkMWRsdXg6fNtm8uwyePU4vAmc7iNr9W60ef89e9wAAAIXklEQVR4nNWd67qqIBCGEfKsadnJQ6mr7v8at6CWKSAopvt7nv1jr6X2LoQBZoYJaLNlWU56iQs9OZ38oJLvP5NDFD4cx3LnPx3MuttNy/hwD87ANAyEYCuEkGEa9tFPovDirAZohcUzyIBRgQGqMKl9vCXRZUZLTgV0X8/jGTDZupTQzgK9/CWg63g+MtEoW4cSmdeknPSy5QGdMDmbEnCtEMqLCe9aFtA53GwkT9e0Y/b0lgW09D2Y0HgfRGgHkogSgK5zN405eDWjeY2sRQAfh6sxl66WGXji40UU0NKPU7veUBDchF+0IGCYj1s8GSH7LtiIQoDpbYpdGUEEhVBXFAC04smGhSvzdlECmN5nWRaOUCbQiKOA4X4hPIAHy2mUcATQ1f+W4wN4/itHZj8+YHpapPd1BMfGChewzBdtvobwzm1DHmC5zOgdIOYTAQu1tpktdH5MATzYP+KrCPehPGCylPWjEmaxLODhJ93vLWizZhUGYPJbPkzIeMt0wMOP8TBhRiekAha/7H+t0J46lmmA4Qp4leBeEDD8nX35FtpR5pQh4OO4El+lZDgvDwDd23p8wC7GAZMV+aqxOTCHfUDPXJEPm8N+N+wBPs5rNmAl9HR5gM5pZb5KEQ8wWp8PHh9swMdaFrAr42YxAYNfLxGoQi8W4MojuBW8WnTAdMUp5EtGQgfUlfOdJ953DWmAl0w1oBEl026ET2sI6KpfRJuhO3Hla8dDwIdaOCzD09zSnPJ3o4+peQPu1JsYA7tRrWDKrWbcB3wsYGJM4ud1pnREeOwDPpU3IDTy2svrehO2OGb4DXjJVOOZWfzuR5ezdHwAnb4BFdtACLIvN77zlH5EawtrwFStnw1les+H70rvZGHSBfRU4gHzSfFjeJlcL4d5+gG0VDpSEYqoHsnLUbIjeh/AVB0egH5KwyMdXaoZkG+9AXVFQTj8WJ3pcnYLuY+xH29AZessaEcsPM3SJR9mFC1gqmoWgTY7RujepZ+Wt4Cq3jDLg0b48vpD7L44zzPTBlCRswMCNl+6I3wwf3nf4nlyjagGfKia5l5MvkdQtwH0+0PowuleZLqrAD1eM4vL0JkBmfdiHd76gCUHEO4dAqjGXQTZccHwHe8btiAPEFxjDOgo6YJw4MB105CYbDfqXEUArfQtJ+QO0AIDXpTEW82eAXRf9wAQQ9YNCNWA8TFodeOuUuDdrQBDFV0QZt98r9xGkFjar4BQDRiZ8CPuU4O0ApScgOhCZbf1wozkOFSA7vOrjzWAwp+YlRpw7wpWMqg7Qhy9ScEwXlbPnScLWG0/gbVT0AWvnVBb+X4g0u+9Z8sCokIDjgKHArp9FtDe9fO8Qe+WBkxckCp4w581gqv/8S6UBayuB+X8MQLztgGtEaMvDZg7QPxqppDeth9tSUVsSfMP7eQAwfkC5NbhVJntIp/mgj93ZUu2IAAxmG9lWjeFe6LMq2bXQDaSADQi4M8exMaB0/9mAqIDCGQBB7NTvbnR6FsOk7KIlQFMgNSGCRqmfT6DrxRlSDq+FtHvoAG+JACfYC/BB/KCjIdL0rHu6IAXqjHD/hFAN+6u9EsJXy48AfH1PrSL94TxuL9bgWRDXFgxPgLoZKbxkYzPFfrD6Yh57bW7p3y7tGFedUGHOaHXgJM33jAQB+ztiaymDfFCxu0vCtYAhP0ktbQZ/9WqVGdvLH4HeB0YtKL+eczd+MwHFBwkMBhsKonbuNoacr2fcwF9UTODkj6f5mIweONvW+cCnkQNdTOffQm7PY0o5t43E7Ay1IJTHQsQeYMHdLZsEP3NBExEFwusV3ztW0CYe97rrYjY9hmAB9HlFswHg4TudBqkbcwCrJZbogvW6yBHsqBehyg+mumA1YJVdO3TjeESMayLWsBqyS+8aeq7nxnWpQF0O9KsqYB40yS87ew5oFkxzBrw9fEPYU11/+Btp/jGHf51TM2JdcKkBjzAL03kIxt3YdcH2uufCJdbJmd60zeAU5F6DyvEnUewfzwlzKk3KgXEziNB95txGpg3h5qopBQQu9/EHJjIH9iOSjTfrErA2oEp4gKGR2qEsLwuDEhcwCJOdFaI6zC8VekrLgTDEF3/35eajOGv9YtCwDoMIRDIYccwSa5Dtu8oS5QBtoGc0VAYzJgx6hj3wtDpKCWNrQSwDYWNBhOrZT1LDh5hlBx8JYBtMHE0HPt2UFKE/zhKCoUSwHc4diygbTCPy9R5CAsBfgLaYykBJucMJp6HyK/jsKNSOrxO0SclYOwdm5yTtl4D6CLhQLqoOkkVI2kpJufsIPYqEEDl2XPdtJSRxB5eC4aLAXYTe0ZSo1YBJG49TSy5jAf4MpYCbGybSHoeD7BYCvA7PY+f4Aj94oXLx2BZRPWk9oijwxEuA9hPcOSniELDMIB9zoI8uPmVdnl+zM42MAzi7l8CsJ8iyslfQQbCBW6I+7sj/H9U/2YBwM8RttE0ZftZ6CNy1AMO05SZid6cfLGu1ALSEr1ZqfKrANJS5bWS7mJYA5B62IBlC23OWqsrlYD04xqsAy+5vxuXryJ3pBXrwAvjyBAUkzo+eHUYgJs/dLX9Y2ubP/i3/aOTmz98uvrhv9Hju6sfgC77PP/fEfJ1D+EPw2j/YRmD9QpBZLRMcUYpjRUkUUpj+8VItl/OZfsFcdjRzEU0oaQQ7ofbLsr007JWHBcurzBYuPHCYD8rrcYt/vZ/F6f7QXk/Y155P23zBRK17ZeYXLBI505NkU5tsTKnQpVYVysU+1RZKFbbfqldTWGxYrhIsWJt++WesbZdMJto4yXHCeK2i7ZjTSp7b/+s7H0DueUvDmi07a9eqLXtL69oRb7+w1vq6z/+AcKZhv9NXE4i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png;base64,iVBORw0KGgoAAAANSUhEUgAAAKAAAACgCAMAAAC8EZcfAAAAb1BMVEVGgr7///9Bf70/frx0os+iv945e7s2err2+fxMhsDv9Pn7/f7B1Oh6pdBhksZznszP3eyrw99jlsi4z+aJq9JUjcTe6PJRicJ8pM/J2OqauNnn7vZdkMWRsdXg6fNtm8uwyePU4vAmc7iNr9W60ef89e9wAAAIXklEQVR4nNWd67qqIBCGEfKsadnJQ6mr7v8at6CWKSAopvt7nv1jr6X2LoQBZoYJaLNlWU56iQs9OZ38oJLvP5NDFD4cx3LnPx3MuttNy/hwD87ANAyEYCuEkGEa9tFPovDirAZohcUzyIBRgQGqMKl9vCXRZUZLTgV0X8/jGTDZupTQzgK9/CWg63g+MtEoW4cSmdeknPSy5QGdMDmbEnCtEMqLCe9aFtA53GwkT9e0Y/b0lgW09D2Y0HgfRGgHkogSgK5zN405eDWjeY2sRQAfh6sxl66WGXji40UU0NKPU7veUBDchF+0IGCYj1s8GSH7LtiIQoDpbYpdGUEEhVBXFAC04smGhSvzdlECmN5nWRaOUCbQiKOA4X4hPIAHy2mUcATQ1f+W4wN4/itHZj8+YHpapPd1BMfGChewzBdtvobwzm1DHmC5zOgdIOYTAQu1tpktdH5MATzYP+KrCPehPGCylPWjEmaxLODhJ93vLWizZhUGYPJbPkzIeMt0wMOP8TBhRiekAha/7H+t0J46lmmA4Qp4leBeEDD8nX35FtpR5pQh4OO4El+lZDgvDwDd23p8wC7GAZMV+aqxOTCHfUDPXJEPm8N+N+wBPs5rNmAl9HR5gM5pZb5KEQ8wWp8PHh9swMdaFrAr42YxAYNfLxGoQi8W4MojuBW8WnTAdMUp5EtGQgfUlfOdJ953DWmAl0w1oBEl026ET2sI6KpfRJuhO3Hla8dDwIdaOCzD09zSnPJ3o4+peQPu1JsYA7tRrWDKrWbcB3wsYGJM4ud1pnREeOwDPpU3IDTy2svrehO2OGb4DXjJVOOZWfzuR5ezdHwAnb4BFdtACLIvN77zlH5EawtrwFStnw1les+H70rvZGHSBfRU4gHzSfFjeJlcL4d5+gG0VDpSEYqoHsnLUbIjeh/AVB0egH5KwyMdXaoZkG+9AXVFQTj8WJ3pcnYLuY+xH29AZessaEcsPM3SJR9mFC1gqmoWgTY7RujepZ+Wt4Cq3jDLg0b48vpD7L44zzPTBlCRswMCNl+6I3wwf3nf4nlyjagGfKia5l5MvkdQtwH0+0PowuleZLqrAD1eM4vL0JkBmfdiHd76gCUHEO4dAqjGXQTZccHwHe8btiAPEFxjDOgo6YJw4MB105CYbDfqXEUArfQtJ+QO0AIDXpTEW82eAXRf9wAQQ9YNCNWA8TFodeOuUuDdrQBDFV0QZt98r9xGkFjar4BQDRiZ8CPuU4O0ApScgOhCZbf1wozkOFSA7vOrjzWAwp+YlRpw7wpWMqg7Qhy9ScEwXlbPnScLWG0/gbVT0AWvnVBb+X4g0u+9Z8sCokIDjgKHArp9FtDe9fO8Qe+WBkxckCp4w581gqv/8S6UBayuB+X8MQLztgGtEaMvDZg7QPxqppDeth9tSUVsSfMP7eQAwfkC5NbhVJntIp/mgj93ZUu2IAAxmG9lWjeFe6LMq2bXQDaSADQi4M8exMaB0/9mAqIDCGQBB7NTvbnR6FsOk7KIlQFMgNSGCRqmfT6DrxRlSDq+FtHvoAG+JACfYC/BB/KCjIdL0rHu6IAXqjHD/hFAN+6u9EsJXy48AfH1PrSL94TxuL9bgWRDXFgxPgLoZKbxkYzPFfrD6Yh57bW7p3y7tGFedUGHOaHXgJM33jAQB+ztiaymDfFCxu0vCtYAhP0ktbQZ/9WqVGdvLH4HeB0YtKL+eczd+MwHFBwkMBhsKonbuNoacr2fcwF9UTODkj6f5mIweONvW+cCnkQNdTOffQm7PY0o5t43E7Ay1IJTHQsQeYMHdLZsEP3NBExEFwusV3ztW0CYe97rrYjY9hmAB9HlFswHg4TudBqkbcwCrJZbogvW6yBHsqBehyg+mumA1YJVdO3TjeESMayLWsBqyS+8aeq7nxnWpQF0O9KsqYB40yS87ew5oFkxzBrw9fEPYU11/+Btp/jGHf51TM2JdcKkBjzAL03kIxt3YdcH2uufCJdbJmd60zeAU5F6DyvEnUewfzwlzKk3KgXEziNB95txGpg3h5qopBQQu9/EHJjIH9iOSjTfrErA2oEp4gKGR2qEsLwuDEhcwCJOdFaI6zC8VekrLgTDEF3/35eajOGv9YtCwDoMIRDIYccwSa5Dtu8oS5QBtoGc0VAYzJgx6hj3wtDpKCWNrQSwDYWNBhOrZT1LDh5hlBx8JYBtMHE0HPt2UFKE/zhKCoUSwHc4diygbTCPy9R5CAsBfgLaYykBJucMJp6HyK/jsKNSOrxO0SclYOwdm5yTtl4D6CLhQLqoOkkVI2kpJufsIPYqEEDl2XPdtJSRxB5eC4aLAXYTe0ZSo1YBJG49TSy5jAf4MpYCbGybSHoeD7BYCvA7PY+f4Aj94oXLx2BZRPWk9oijwxEuA9hPcOSniELDMIB9zoI8uPmVdnl+zM42MAzi7l8CsJ8iyslfQQbCBW6I+7sj/H9U/2YBwM8RttE0ZftZ6CNy1AMO05SZid6cfLGu1ALSEr1ZqfKrANJS5bWS7mJYA5B62IBlC23OWqsrlYD04xqsAy+5vxuXryJ3pBXrwAvjyBAUkzo+eHUYgJs/dLX9Y2ubP/i3/aOTmz98uvrhv9Hju6sfgC77PP/fEfJ1D+EPw2j/YRmD9QpBZLRMcUYpjRUkUUpj+8VItl/OZfsFcdjRzEU0oaQQ7ofbLsr007JWHBcurzBYuPHCYD8rrcYt/vZ/F6f7QXk/Y155P23zBRK17ZeYXLBI505NkU5tsTKnQpVYVysU+1RZKFbbfqldTWGxYrhIsWJt++WesbZdMJto4yXHCeK2i7ZjTSp7b/+s7H0DueUvDmi07a9eqLXtL69oRb7+w1vq6z/+AcKZhv9NXE4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125" y="1280704"/>
            <a:ext cx="1365684" cy="136568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43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44497</TotalTime>
  <Words>1264</Words>
  <Application>Microsoft Office PowerPoint</Application>
  <PresentationFormat>Произвольный</PresentationFormat>
  <Paragraphs>280</Paragraphs>
  <Slides>34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Стажерская программа НОРБИТ–  условия, требования, перспективы</vt:lpstr>
      <vt:lpstr>Презентация PowerPoint</vt:lpstr>
      <vt:lpstr>Презентация PowerPoint</vt:lpstr>
      <vt:lpstr>Презентация PowerPoint</vt:lpstr>
      <vt:lpstr>Ключевые факты о НОРБИТ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награды НОРБИТ Мнение независимых экспертов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собственных решений Решения на базе NBT</vt:lpstr>
      <vt:lpstr>Решения для автоматизации торгово-закупочной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Сильные стороны</vt:lpstr>
      <vt:lpstr>Свяжитесь с нашими специалистами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Шайкин Данила</dc:creator>
  <cp:lastModifiedBy>Толь Елена</cp:lastModifiedBy>
  <cp:revision>104</cp:revision>
  <dcterms:created xsi:type="dcterms:W3CDTF">2014-04-13T19:43:09Z</dcterms:created>
  <dcterms:modified xsi:type="dcterms:W3CDTF">2017-11-07T15:43:40Z</dcterms:modified>
</cp:coreProperties>
</file>