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  <p:sldMasterId id="2147483661" r:id="rId2"/>
  </p:sldMasterIdLst>
  <p:notesMasterIdLst>
    <p:notesMasterId r:id="rId5"/>
  </p:notesMasterIdLst>
  <p:sldIdLst>
    <p:sldId id="294" r:id="rId3"/>
    <p:sldId id="297" r:id="rId4"/>
  </p:sldIdLst>
  <p:sldSz cx="9144000" cy="6858000" type="screen4x3"/>
  <p:notesSz cx="9866313" cy="6735763"/>
  <p:embeddedFontLst>
    <p:embeddedFont>
      <p:font typeface="Open Sans" panose="020B0606030504020204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35">
          <p15:clr>
            <a:srgbClr val="A4A3A4"/>
          </p15:clr>
        </p15:guide>
        <p15:guide id="2" orient="horz" pos="4156">
          <p15:clr>
            <a:srgbClr val="A4A3A4"/>
          </p15:clr>
        </p15:guide>
        <p15:guide id="3" orient="horz" pos="2997">
          <p15:clr>
            <a:srgbClr val="A4A3A4"/>
          </p15:clr>
        </p15:guide>
        <p15:guide id="4" orient="horz" pos="1081">
          <p15:clr>
            <a:srgbClr val="A4A3A4"/>
          </p15:clr>
        </p15:guide>
        <p15:guide id="5" orient="horz" pos="1616">
          <p15:clr>
            <a:srgbClr val="A4A3A4"/>
          </p15:clr>
        </p15:guide>
        <p15:guide id="6" orient="horz" pos="1457">
          <p15:clr>
            <a:srgbClr val="A4A3A4"/>
          </p15:clr>
        </p15:guide>
        <p15:guide id="7" orient="horz" pos="108">
          <p15:clr>
            <a:srgbClr val="A4A3A4"/>
          </p15:clr>
        </p15:guide>
        <p15:guide id="8" orient="horz" pos="739">
          <p15:clr>
            <a:srgbClr val="A4A3A4"/>
          </p15:clr>
        </p15:guide>
        <p15:guide id="9" pos="5574">
          <p15:clr>
            <a:srgbClr val="A4A3A4"/>
          </p15:clr>
        </p15:guide>
        <p15:guide id="10" pos="226">
          <p15:clr>
            <a:srgbClr val="A4A3A4"/>
          </p15:clr>
        </p15:guide>
        <p15:guide id="11" pos="3387">
          <p15:clr>
            <a:srgbClr val="A4A3A4"/>
          </p15:clr>
        </p15:guide>
        <p15:guide id="12" pos="1565">
          <p15:clr>
            <a:srgbClr val="A4A3A4"/>
          </p15:clr>
        </p15:guide>
        <p15:guide id="13" pos="3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5" userDrawn="1">
          <p15:clr>
            <a:srgbClr val="A4A3A4"/>
          </p15:clr>
        </p15:guide>
        <p15:guide id="2" pos="3131" userDrawn="1">
          <p15:clr>
            <a:srgbClr val="A4A3A4"/>
          </p15:clr>
        </p15:guide>
        <p15:guide id="3" orient="horz" pos="2141" userDrawn="1">
          <p15:clr>
            <a:srgbClr val="000000"/>
          </p15:clr>
        </p15:guide>
        <p15:guide id="4" pos="3127" userDrawn="1">
          <p15:clr>
            <a:srgbClr val="000000"/>
          </p15:clr>
        </p15:guide>
        <p15:guide id="5" orient="horz" pos="2127" userDrawn="1">
          <p15:clr>
            <a:srgbClr val="A4A3A4"/>
          </p15:clr>
        </p15:guide>
        <p15:guide id="6" orient="horz" pos="2123" userDrawn="1">
          <p15:clr>
            <a:srgbClr val="A4A3A4"/>
          </p15:clr>
        </p15:guide>
        <p15:guide id="7" pos="3113" userDrawn="1">
          <p15:clr>
            <a:srgbClr val="A4A3A4"/>
          </p15:clr>
        </p15:guide>
        <p15:guide id="8" pos="3109" userDrawn="1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0" roundtripDataSignature="AMtx7mgoSNyLx+TSI8eqSD7l5+GFGbnd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4E5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3935"/>
        <p:guide orient="horz" pos="4156"/>
        <p:guide orient="horz" pos="2997"/>
        <p:guide orient="horz" pos="1081"/>
        <p:guide orient="horz" pos="1616"/>
        <p:guide orient="horz" pos="1457"/>
        <p:guide orient="horz" pos="108"/>
        <p:guide orient="horz" pos="739"/>
        <p:guide pos="5574"/>
        <p:guide pos="226"/>
        <p:guide pos="3387"/>
        <p:guide pos="1565"/>
        <p:guide pos="353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45"/>
        <p:guide pos="3131"/>
        <p:guide orient="horz" pos="2141"/>
        <p:guide pos="3127"/>
        <p:guide orient="horz" pos="2127"/>
        <p:guide orient="horz" pos="2123"/>
        <p:guide pos="3113"/>
        <p:guide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51" Type="http://schemas.openxmlformats.org/officeDocument/2006/relationships/presProps" Target="presProps.xml"/><Relationship Id="rId3" Type="http://schemas.openxmlformats.org/officeDocument/2006/relationships/slide" Target="slides/slide1.xml"/><Relationship Id="rId50" Type="http://customschemas.google.com/relationships/presentationmetadata" Target="metadata"/><Relationship Id="rId7" Type="http://schemas.openxmlformats.org/officeDocument/2006/relationships/font" Target="fonts/font2.fntdata"/><Relationship Id="rId2" Type="http://schemas.openxmlformats.org/officeDocument/2006/relationships/slideMaster" Target="slideMasters/slideMaster2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53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4275298" cy="374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615" tIns="45308" rIns="90615" bIns="45308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591020" y="1"/>
            <a:ext cx="4275298" cy="374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615" tIns="45308" rIns="90615" bIns="45308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238500" y="522288"/>
            <a:ext cx="3394075" cy="25463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1314143" y="3218446"/>
            <a:ext cx="7238032" cy="2993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615" tIns="45308" rIns="90615" bIns="45308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361382"/>
            <a:ext cx="4275298" cy="374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615" tIns="45308" rIns="90615" bIns="45308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591020" y="6361382"/>
            <a:ext cx="4275298" cy="374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615" tIns="45308" rIns="90615" bIns="45308" anchor="b" anchorCtr="0">
            <a:noAutofit/>
          </a:bodyPr>
          <a:lstStyle/>
          <a:p>
            <a:pPr algn="r"/>
            <a:fld id="{00000000-1234-1234-1234-123412341234}" type="slidenum">
              <a:rPr lang="ru-RU" sz="120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algn="r"/>
              <a:t>‹#›</a:t>
            </a:fld>
            <a:endParaRPr lang="ru-RU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69509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22288"/>
            <a:ext cx="3394075" cy="25463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1" name="Google Shape;101;p1:notes"/>
          <p:cNvSpPr txBox="1">
            <a:spLocks noGrp="1"/>
          </p:cNvSpPr>
          <p:nvPr>
            <p:ph type="body" idx="1"/>
          </p:nvPr>
        </p:nvSpPr>
        <p:spPr>
          <a:xfrm>
            <a:off x="1314143" y="3218446"/>
            <a:ext cx="7238032" cy="2993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615" tIns="45308" rIns="90615" bIns="45308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/>
          </a:p>
        </p:txBody>
      </p:sp>
      <p:sp>
        <p:nvSpPr>
          <p:cNvPr id="102" name="Google Shape;102;p1:notes"/>
          <p:cNvSpPr txBox="1">
            <a:spLocks noGrp="1"/>
          </p:cNvSpPr>
          <p:nvPr>
            <p:ph type="sldNum" idx="12"/>
          </p:nvPr>
        </p:nvSpPr>
        <p:spPr>
          <a:xfrm>
            <a:off x="5591020" y="6361382"/>
            <a:ext cx="4275298" cy="374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615" tIns="45308" rIns="90615" bIns="45308" anchor="b" anchorCtr="0">
            <a:noAutofit/>
          </a:bodyPr>
          <a:lstStyle/>
          <a:p>
            <a:pPr algn="r"/>
            <a:fld id="{00000000-1234-1234-1234-123412341234}" type="slidenum">
              <a:rPr lang="ru-RU"/>
              <a:pPr algn="r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22288"/>
            <a:ext cx="3394075" cy="25463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1" name="Google Shape;101;p1:notes"/>
          <p:cNvSpPr txBox="1">
            <a:spLocks noGrp="1"/>
          </p:cNvSpPr>
          <p:nvPr>
            <p:ph type="body" idx="1"/>
          </p:nvPr>
        </p:nvSpPr>
        <p:spPr>
          <a:xfrm>
            <a:off x="1314143" y="3218446"/>
            <a:ext cx="7238032" cy="2993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615" tIns="45308" rIns="90615" bIns="45308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/>
          </a:p>
        </p:txBody>
      </p:sp>
      <p:sp>
        <p:nvSpPr>
          <p:cNvPr id="102" name="Google Shape;102;p1:notes"/>
          <p:cNvSpPr txBox="1">
            <a:spLocks noGrp="1"/>
          </p:cNvSpPr>
          <p:nvPr>
            <p:ph type="sldNum" idx="12"/>
          </p:nvPr>
        </p:nvSpPr>
        <p:spPr>
          <a:xfrm>
            <a:off x="5591020" y="6361382"/>
            <a:ext cx="4275298" cy="374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615" tIns="45308" rIns="90615" bIns="45308" anchor="b" anchorCtr="0">
            <a:noAutofit/>
          </a:bodyPr>
          <a:lstStyle/>
          <a:p>
            <a:pPr algn="r"/>
            <a:fld id="{00000000-1234-1234-1234-123412341234}" type="slidenum">
              <a:rPr lang="ru-RU"/>
              <a:pPr algn="r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016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Google Shape;17;p41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084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Arial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1"/>
          <p:cNvSpPr txBox="1">
            <a:spLocks noGrp="1"/>
          </p:cNvSpPr>
          <p:nvPr>
            <p:ph type="title"/>
          </p:nvPr>
        </p:nvSpPr>
        <p:spPr>
          <a:xfrm rot="5400000">
            <a:off x="4732337" y="2171703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Google Shape;50;p51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3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084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Arial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" type="objOnly">
  <p:cSld name="OBJECT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2"/>
          <p:cNvSpPr txBox="1">
            <a:spLocks noGrp="1"/>
          </p:cNvSpPr>
          <p:nvPr>
            <p:ph type="body" idx="1"/>
          </p:nvPr>
        </p:nvSpPr>
        <p:spPr>
          <a:xfrm>
            <a:off x="457200" y="274640"/>
            <a:ext cx="8229600" cy="5851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084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Arial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4"/>
          <p:cNvSpPr txBox="1"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Google Shape;63;p5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6" name="Google Shape;66;p55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084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Arial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6"/>
          <p:cNvSpPr txBox="1"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9" name="Google Shape;69;p5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2" name="Google Shape;72;p57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306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Arial"/>
              <a:buChar char="●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57"/>
          <p:cNvSpPr txBox="1">
            <a:spLocks noGrp="1"/>
          </p:cNvSpPr>
          <p:nvPr>
            <p:ph type="body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306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Arial"/>
              <a:buChar char="●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6" name="Google Shape;76;p5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5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528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58"/>
          <p:cNvSpPr txBox="1">
            <a:spLocks noGrp="1"/>
          </p:cNvSpPr>
          <p:nvPr>
            <p:ph type="body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58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528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5" name="Google Shape;85;p61"/>
          <p:cNvSpPr txBox="1">
            <a:spLocks noGrp="1"/>
          </p:cNvSpPr>
          <p:nvPr>
            <p:ph type="body" idx="1"/>
          </p:nvPr>
        </p:nvSpPr>
        <p:spPr>
          <a:xfrm>
            <a:off x="3575051" y="273052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084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Arial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61"/>
          <p:cNvSpPr txBox="1">
            <a:spLocks noGrp="1"/>
          </p:cNvSpPr>
          <p:nvPr>
            <p:ph type="body" idx="2"/>
          </p:nvPr>
        </p:nvSpPr>
        <p:spPr>
          <a:xfrm>
            <a:off x="457200" y="1435102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98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3"/>
          <p:cNvSpPr txBox="1"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" name="Google Shape;21;p4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9" name="Google Shape;89;p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Google Shape;90;p6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98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3" name="Google Shape;93;p6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7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084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Arial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4"/>
          <p:cNvSpPr txBox="1">
            <a:spLocks noGrp="1"/>
          </p:cNvSpPr>
          <p:nvPr>
            <p:ph type="title"/>
          </p:nvPr>
        </p:nvSpPr>
        <p:spPr>
          <a:xfrm rot="5400000">
            <a:off x="4732337" y="2171703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6" name="Google Shape;96;p6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3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084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Arial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" type="objOnly">
  <p:cSld name="OBJECT_ONL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5"/>
          <p:cNvSpPr txBox="1">
            <a:spLocks noGrp="1"/>
          </p:cNvSpPr>
          <p:nvPr>
            <p:ph type="body" idx="1"/>
          </p:nvPr>
        </p:nvSpPr>
        <p:spPr>
          <a:xfrm>
            <a:off x="457200" y="274640"/>
            <a:ext cx="8229600" cy="5851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084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Arial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4"/>
          <p:cNvSpPr txBox="1"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Google Shape;24;p4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" name="Google Shape;27;p45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306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Arial"/>
              <a:buChar char="●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45"/>
          <p:cNvSpPr txBox="1">
            <a:spLocks noGrp="1"/>
          </p:cNvSpPr>
          <p:nvPr>
            <p:ph type="body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306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Arial"/>
              <a:buChar char="●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Google Shape;31;p4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528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46"/>
          <p:cNvSpPr txBox="1">
            <a:spLocks noGrp="1"/>
          </p:cNvSpPr>
          <p:nvPr>
            <p:ph type="body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46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528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Google Shape;39;p48"/>
          <p:cNvSpPr txBox="1">
            <a:spLocks noGrp="1"/>
          </p:cNvSpPr>
          <p:nvPr>
            <p:ph type="body" idx="1"/>
          </p:nvPr>
        </p:nvSpPr>
        <p:spPr>
          <a:xfrm>
            <a:off x="3575051" y="273052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084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Arial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48"/>
          <p:cNvSpPr txBox="1">
            <a:spLocks noGrp="1"/>
          </p:cNvSpPr>
          <p:nvPr>
            <p:ph type="body" idx="2"/>
          </p:nvPr>
        </p:nvSpPr>
        <p:spPr>
          <a:xfrm>
            <a:off x="457200" y="1435102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98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Google Shape;43;p4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Google Shape;44;p4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98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7" name="Google Shape;47;p5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7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084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Arial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0"/>
          <p:cNvSpPr/>
          <p:nvPr/>
        </p:nvSpPr>
        <p:spPr>
          <a:xfrm>
            <a:off x="0" y="6597650"/>
            <a:ext cx="9144000" cy="26035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" name="Google Shape;11;p40"/>
          <p:cNvSpPr/>
          <p:nvPr/>
        </p:nvSpPr>
        <p:spPr>
          <a:xfrm>
            <a:off x="1588" y="6524625"/>
            <a:ext cx="6197600" cy="73025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" name="Google Shape;12;p40"/>
          <p:cNvSpPr/>
          <p:nvPr/>
        </p:nvSpPr>
        <p:spPr>
          <a:xfrm>
            <a:off x="0" y="0"/>
            <a:ext cx="9144000" cy="1125538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" name="Google Shape;13;p40"/>
          <p:cNvSpPr/>
          <p:nvPr/>
        </p:nvSpPr>
        <p:spPr>
          <a:xfrm rot="10800000" flipH="1">
            <a:off x="0" y="1098550"/>
            <a:ext cx="9144000" cy="71438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4" name="Google Shape;14;p4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457950" y="6313488"/>
            <a:ext cx="2447925" cy="27781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3"/>
          <p:cNvSpPr/>
          <p:nvPr/>
        </p:nvSpPr>
        <p:spPr>
          <a:xfrm>
            <a:off x="0" y="6597650"/>
            <a:ext cx="9144000" cy="26035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" name="Google Shape;55;p53"/>
          <p:cNvSpPr/>
          <p:nvPr/>
        </p:nvSpPr>
        <p:spPr>
          <a:xfrm>
            <a:off x="1588" y="6524625"/>
            <a:ext cx="6197600" cy="73025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6" name="Google Shape;56;p53"/>
          <p:cNvSpPr/>
          <p:nvPr/>
        </p:nvSpPr>
        <p:spPr>
          <a:xfrm>
            <a:off x="0" y="0"/>
            <a:ext cx="9144000" cy="1125538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7" name="Google Shape;57;p53"/>
          <p:cNvSpPr/>
          <p:nvPr/>
        </p:nvSpPr>
        <p:spPr>
          <a:xfrm rot="10800000" flipH="1">
            <a:off x="0" y="1098550"/>
            <a:ext cx="9144000" cy="71438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58" name="Google Shape;58;p53"/>
          <p:cNvGrpSpPr/>
          <p:nvPr/>
        </p:nvGrpSpPr>
        <p:grpSpPr>
          <a:xfrm>
            <a:off x="6489700" y="6057900"/>
            <a:ext cx="2390775" cy="534988"/>
            <a:chOff x="3812" y="142"/>
            <a:chExt cx="1722" cy="397"/>
          </a:xfrm>
        </p:grpSpPr>
        <p:sp>
          <p:nvSpPr>
            <p:cNvPr id="59" name="Google Shape;59;p53"/>
            <p:cNvSpPr/>
            <p:nvPr/>
          </p:nvSpPr>
          <p:spPr>
            <a:xfrm>
              <a:off x="3812" y="142"/>
              <a:ext cx="1722" cy="39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pic>
          <p:nvPicPr>
            <p:cNvPr id="60" name="Google Shape;60;p53" descr="лого новое"/>
            <p:cNvPicPr preferRelativeResize="0"/>
            <p:nvPr/>
          </p:nvPicPr>
          <p:blipFill rotWithShape="1">
            <a:blip r:embed="rId14">
              <a:alphaModFix/>
            </a:blip>
            <a:srcRect/>
            <a:stretch/>
          </p:blipFill>
          <p:spPr>
            <a:xfrm>
              <a:off x="3815" y="171"/>
              <a:ext cx="1696" cy="33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glukhova.tv@zsgp.ru" TargetMode="External"/><Relationship Id="rId4" Type="http://schemas.openxmlformats.org/officeDocument/2006/relationships/hyperlink" Target="mailto:lavruk.ap@zsgp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5" name="Google Shape;105;p1"/>
          <p:cNvCxnSpPr/>
          <p:nvPr/>
        </p:nvCxnSpPr>
        <p:spPr>
          <a:xfrm>
            <a:off x="0" y="6564313"/>
            <a:ext cx="9144000" cy="22225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6" name="Google Shape;106;p1"/>
          <p:cNvCxnSpPr/>
          <p:nvPr/>
        </p:nvCxnSpPr>
        <p:spPr>
          <a:xfrm>
            <a:off x="0" y="6588126"/>
            <a:ext cx="9144000" cy="22225"/>
          </a:xfrm>
          <a:prstGeom prst="straightConnector1">
            <a:avLst/>
          </a:prstGeom>
          <a:solidFill>
            <a:schemeClr val="accent1"/>
          </a:solidFill>
          <a:ln w="38100" cap="flat" cmpd="sng">
            <a:solidFill>
              <a:srgbClr val="5BADF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7" name="Google Shape;107;p1"/>
          <p:cNvSpPr txBox="1"/>
          <p:nvPr/>
        </p:nvSpPr>
        <p:spPr>
          <a:xfrm>
            <a:off x="3114675" y="277813"/>
            <a:ext cx="5926138" cy="59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i="1" dirty="0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rPr>
              <a:t>ОАО «ЗАПСИБГАЗПРОМ»</a:t>
            </a:r>
            <a:endParaRPr sz="3200" i="1" dirty="0"/>
          </a:p>
        </p:txBody>
      </p:sp>
      <p:sp>
        <p:nvSpPr>
          <p:cNvPr id="112" name="Google Shape;112;p1"/>
          <p:cNvSpPr/>
          <p:nvPr/>
        </p:nvSpPr>
        <p:spPr>
          <a:xfrm>
            <a:off x="0" y="0"/>
            <a:ext cx="2886075" cy="140176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8907429-6A25-4DDA-8DD2-62E0A44ACC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407" y="-34295"/>
            <a:ext cx="2173288" cy="1537657"/>
          </a:xfrm>
          <a:prstGeom prst="rect">
            <a:avLst/>
          </a:prstGeom>
          <a:effectLst/>
        </p:spPr>
      </p:pic>
      <p:sp>
        <p:nvSpPr>
          <p:cNvPr id="2" name="TextBox 1"/>
          <p:cNvSpPr txBox="1"/>
          <p:nvPr/>
        </p:nvSpPr>
        <p:spPr>
          <a:xfrm>
            <a:off x="204187" y="1335126"/>
            <a:ext cx="8487976" cy="13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ВНИМАНИЮ ВЫПУСКНИКОВ 2022 ГОДА</a:t>
            </a:r>
          </a:p>
          <a:p>
            <a:pPr algn="just">
              <a:lnSpc>
                <a:spcPct val="150000"/>
              </a:lnSpc>
            </a:pPr>
            <a:r>
              <a:rPr lang="ru-RU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Приглашаем выпускников СПО и ВУЗов для стажировки с возможностью последующего трудоустройства в группу компаний «ЗАПСИБГАЗПРОМ». </a:t>
            </a:r>
          </a:p>
          <a:p>
            <a:pPr algn="just">
              <a:lnSpc>
                <a:spcPct val="150000"/>
              </a:lnSpc>
            </a:pPr>
            <a:r>
              <a:rPr lang="ru-RU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Основным видом деятельности Общества является промышленное и гражданское строительство.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61237A-9F89-B178-FD81-0E90C79DDBA5}"/>
              </a:ext>
            </a:extLst>
          </p:cNvPr>
          <p:cNvSpPr txBox="1"/>
          <p:nvPr/>
        </p:nvSpPr>
        <p:spPr>
          <a:xfrm>
            <a:off x="211631" y="2713385"/>
            <a:ext cx="8480532" cy="26161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Студентам строительного блока старше 18 лет предлагается стажировка на платной основе по следующим специальностям: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28CD1A4-FF1B-88F6-D58F-3E3F3349D537}"/>
              </a:ext>
            </a:extLst>
          </p:cNvPr>
          <p:cNvSpPr/>
          <p:nvPr/>
        </p:nvSpPr>
        <p:spPr>
          <a:xfrm>
            <a:off x="211631" y="3167791"/>
            <a:ext cx="2674444" cy="26121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Помощник инженера-геодезиста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C15A5DEC-0D1D-7639-F076-7565AF249CBB}"/>
              </a:ext>
            </a:extLst>
          </p:cNvPr>
          <p:cNvSpPr/>
          <p:nvPr/>
        </p:nvSpPr>
        <p:spPr>
          <a:xfrm>
            <a:off x="211631" y="3520571"/>
            <a:ext cx="2674444" cy="26121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Помощник инженера ПТО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E9724564-E2C8-F9DB-DA7B-3D5F5580E379}"/>
              </a:ext>
            </a:extLst>
          </p:cNvPr>
          <p:cNvSpPr/>
          <p:nvPr/>
        </p:nvSpPr>
        <p:spPr>
          <a:xfrm>
            <a:off x="211631" y="3873351"/>
            <a:ext cx="2674444" cy="26121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Инженер-лаборант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2A33449A-A2F7-580F-932B-C6F58AB6C108}"/>
              </a:ext>
            </a:extLst>
          </p:cNvPr>
          <p:cNvSpPr/>
          <p:nvPr/>
        </p:nvSpPr>
        <p:spPr>
          <a:xfrm>
            <a:off x="211631" y="4225556"/>
            <a:ext cx="2674444" cy="26121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Помощник инженера ГСТК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D5F4A74C-E12F-4B38-85AC-7F98B0218876}"/>
              </a:ext>
            </a:extLst>
          </p:cNvPr>
          <p:cNvSpPr/>
          <p:nvPr/>
        </p:nvSpPr>
        <p:spPr>
          <a:xfrm>
            <a:off x="211631" y="4577761"/>
            <a:ext cx="2674444" cy="26121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Производитель работ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ED7B5EEC-D349-71EC-DA36-5079E5B2BB1A}"/>
              </a:ext>
            </a:extLst>
          </p:cNvPr>
          <p:cNvSpPr/>
          <p:nvPr/>
        </p:nvSpPr>
        <p:spPr>
          <a:xfrm>
            <a:off x="3114675" y="3170441"/>
            <a:ext cx="2674444" cy="34854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строительных и монтажных работ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638CF232-3029-7E93-6885-D91C0F816660}"/>
              </a:ext>
            </a:extLst>
          </p:cNvPr>
          <p:cNvSpPr/>
          <p:nvPr/>
        </p:nvSpPr>
        <p:spPr>
          <a:xfrm>
            <a:off x="6017719" y="3167790"/>
            <a:ext cx="2674444" cy="26121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Арматурщик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15FF8AEE-B61A-E9AB-0756-9CB8F57ABDA5}"/>
              </a:ext>
            </a:extLst>
          </p:cNvPr>
          <p:cNvSpPr/>
          <p:nvPr/>
        </p:nvSpPr>
        <p:spPr>
          <a:xfrm>
            <a:off x="3114675" y="3547076"/>
            <a:ext cx="2674444" cy="26121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электромонтажных работ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AA17C3AE-1FE0-7F13-83B0-4C9DCB9FB948}"/>
              </a:ext>
            </a:extLst>
          </p:cNvPr>
          <p:cNvSpPr/>
          <p:nvPr/>
        </p:nvSpPr>
        <p:spPr>
          <a:xfrm>
            <a:off x="6017719" y="3525350"/>
            <a:ext cx="2674444" cy="26121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Кровельщик</a:t>
            </a: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A04F3B71-EC30-6C1A-4490-2507EE0FA887}"/>
              </a:ext>
            </a:extLst>
          </p:cNvPr>
          <p:cNvSpPr/>
          <p:nvPr/>
        </p:nvSpPr>
        <p:spPr>
          <a:xfrm>
            <a:off x="3114675" y="3873351"/>
            <a:ext cx="2674444" cy="26121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Энергетик</a:t>
            </a: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BBE22B73-40F4-E79C-0464-F88365039053}"/>
              </a:ext>
            </a:extLst>
          </p:cNvPr>
          <p:cNvSpPr/>
          <p:nvPr/>
        </p:nvSpPr>
        <p:spPr>
          <a:xfrm>
            <a:off x="3114675" y="4225556"/>
            <a:ext cx="2674444" cy="26121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Горный инженер</a:t>
            </a: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2052671E-65E2-FB91-FC13-1C1B066CC762}"/>
              </a:ext>
            </a:extLst>
          </p:cNvPr>
          <p:cNvSpPr/>
          <p:nvPr/>
        </p:nvSpPr>
        <p:spPr>
          <a:xfrm>
            <a:off x="3114675" y="4573815"/>
            <a:ext cx="2674444" cy="26121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Инженер-дефектоскопист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BDCB552A-762D-BFF7-9C24-075720460D27}"/>
              </a:ext>
            </a:extLst>
          </p:cNvPr>
          <p:cNvSpPr/>
          <p:nvPr/>
        </p:nvSpPr>
        <p:spPr>
          <a:xfrm>
            <a:off x="6017719" y="3882910"/>
            <a:ext cx="2674444" cy="26121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Плотник</a:t>
            </a: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2B27E2CA-81B3-5A2D-6070-8AED68BF6313}"/>
              </a:ext>
            </a:extLst>
          </p:cNvPr>
          <p:cNvSpPr/>
          <p:nvPr/>
        </p:nvSpPr>
        <p:spPr>
          <a:xfrm>
            <a:off x="6017719" y="4240470"/>
            <a:ext cx="2674444" cy="26121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Монтажник</a:t>
            </a:r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18B33D46-2D7E-BC10-B075-B0227597C402}"/>
              </a:ext>
            </a:extLst>
          </p:cNvPr>
          <p:cNvSpPr/>
          <p:nvPr/>
        </p:nvSpPr>
        <p:spPr>
          <a:xfrm>
            <a:off x="6017719" y="4591805"/>
            <a:ext cx="2674444" cy="26121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Бетонщик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277A2F-EDD7-63C6-F182-9A269E553E5E}"/>
              </a:ext>
            </a:extLst>
          </p:cNvPr>
          <p:cNvSpPr txBox="1"/>
          <p:nvPr/>
        </p:nvSpPr>
        <p:spPr>
          <a:xfrm>
            <a:off x="211631" y="5506547"/>
            <a:ext cx="6482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Юридический адрес: г. Тюмень, ул.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Велижанский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тракт, 6 км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трудоустройства обращаться в отдел по работе с персоналом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 8 (3452) 544-030, 8 (3452) 384-200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Е-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lavruk.ap@zsgp.ru</a:t>
            </a:r>
            <a:r>
              <a:rPr lang="ru-RU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glukhova.tv@zsgp.ru</a:t>
            </a:r>
            <a:r>
              <a:rPr lang="en-US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47498D61-057A-8274-FD2A-A4FBFECED5C8}"/>
              </a:ext>
            </a:extLst>
          </p:cNvPr>
          <p:cNvSpPr/>
          <p:nvPr/>
        </p:nvSpPr>
        <p:spPr>
          <a:xfrm>
            <a:off x="211631" y="4937597"/>
            <a:ext cx="2674444" cy="26121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отдела снабжения</a:t>
            </a:r>
            <a:endParaRPr lang="en-US" sz="1200" i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FEEFECE3-8378-4F81-EB80-30ABAD5E07B0}"/>
              </a:ext>
            </a:extLst>
          </p:cNvPr>
          <p:cNvSpPr/>
          <p:nvPr/>
        </p:nvSpPr>
        <p:spPr>
          <a:xfrm>
            <a:off x="3114675" y="4934178"/>
            <a:ext cx="2674444" cy="26121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Диспетчер</a:t>
            </a:r>
            <a:endParaRPr lang="en-US" sz="1200" i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: скругленные углы 30">
            <a:extLst>
              <a:ext uri="{FF2B5EF4-FFF2-40B4-BE49-F238E27FC236}">
                <a16:creationId xmlns:a16="http://schemas.microsoft.com/office/drawing/2014/main" id="{94BBADB4-2B7E-4852-1C4E-D3C7C9D14C90}"/>
              </a:ext>
            </a:extLst>
          </p:cNvPr>
          <p:cNvSpPr/>
          <p:nvPr/>
        </p:nvSpPr>
        <p:spPr>
          <a:xfrm>
            <a:off x="6017719" y="4943140"/>
            <a:ext cx="2674444" cy="26121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Стропальщик</a:t>
            </a:r>
            <a:endParaRPr lang="en-US" sz="1200" i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31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5" name="Google Shape;105;p1"/>
          <p:cNvCxnSpPr/>
          <p:nvPr/>
        </p:nvCxnSpPr>
        <p:spPr>
          <a:xfrm>
            <a:off x="0" y="6564313"/>
            <a:ext cx="9144000" cy="22225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6" name="Google Shape;106;p1"/>
          <p:cNvCxnSpPr/>
          <p:nvPr/>
        </p:nvCxnSpPr>
        <p:spPr>
          <a:xfrm>
            <a:off x="0" y="6534150"/>
            <a:ext cx="9144000" cy="22225"/>
          </a:xfrm>
          <a:prstGeom prst="straightConnector1">
            <a:avLst/>
          </a:prstGeom>
          <a:solidFill>
            <a:schemeClr val="accent1"/>
          </a:solidFill>
          <a:ln w="38100" cap="flat" cmpd="sng">
            <a:solidFill>
              <a:srgbClr val="5BADF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7" name="Google Shape;107;p1"/>
          <p:cNvSpPr txBox="1"/>
          <p:nvPr/>
        </p:nvSpPr>
        <p:spPr>
          <a:xfrm>
            <a:off x="3114675" y="277813"/>
            <a:ext cx="5926138" cy="59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i="1" dirty="0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rPr>
              <a:t>ОАО «ЗАПСИБГАЗПРОМ»</a:t>
            </a:r>
            <a:endParaRPr sz="3200" i="1" dirty="0"/>
          </a:p>
        </p:txBody>
      </p:sp>
      <p:sp>
        <p:nvSpPr>
          <p:cNvPr id="112" name="Google Shape;112;p1"/>
          <p:cNvSpPr/>
          <p:nvPr/>
        </p:nvSpPr>
        <p:spPr>
          <a:xfrm>
            <a:off x="0" y="0"/>
            <a:ext cx="2886075" cy="140176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8907429-6A25-4DDA-8DD2-62E0A44ACC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407" y="-34295"/>
            <a:ext cx="2173288" cy="1537657"/>
          </a:xfrm>
          <a:prstGeom prst="rect">
            <a:avLst/>
          </a:prstGeom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560218" y="1537657"/>
            <a:ext cx="837406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ОАО «Запсибгазпром» - это современное, динамично развивающееся предприятие, реализующее комплексные проекты в области промышленного и гражданского строительства и обладающее мощным производственным потенциалом. 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Компанией за 50 лет реализовано множество стратегически важных военных и гражданских объектов, таких как: объекты инфраструктуры ОЭЗ «Байкальская гавань» Республики Бурятия; объекты военной инфраструктуры Министерства обороны на о. Земля Александры архипелага Земля Франца-Иосифа, аэродром на о. Котельный, многопрофильные медицинские центры в г. Волгограде, Воронеже, Петропавловске-Камчатском и др.;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зоопитомник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«Международный центр реабилитации, репродукции и сохранения редких видов птиц» на Камчатке и многие другие. 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Общая численность сотрудников превышает 6000 человек.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Предприятие имеет в своем арсенале собственный парк техники, насчитывающий более 1000 единиц.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Предлагаем рассмотреть возможность прохождения практики студентами на объектах строительства в нашей организации, а также приглашаем выпускников для трудоустройства. </a:t>
            </a:r>
          </a:p>
        </p:txBody>
      </p:sp>
      <p:pic>
        <p:nvPicPr>
          <p:cNvPr id="9" name="Google Shape;248;p14">
            <a:extLst>
              <a:ext uri="{FF2B5EF4-FFF2-40B4-BE49-F238E27FC236}">
                <a16:creationId xmlns:a16="http://schemas.microsoft.com/office/drawing/2014/main" id="{9D6AC9D8-5372-AE98-A65C-68D3859273E7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0218" y="4782094"/>
            <a:ext cx="2672732" cy="1694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442;p32">
            <a:extLst>
              <a:ext uri="{FF2B5EF4-FFF2-40B4-BE49-F238E27FC236}">
                <a16:creationId xmlns:a16="http://schemas.microsoft.com/office/drawing/2014/main" id="{BC90913D-597A-9B6B-622E-B5E58AF0A8CE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 l="12772" t="19289" r="10457" b="19716"/>
          <a:stretch/>
        </p:blipFill>
        <p:spPr>
          <a:xfrm>
            <a:off x="3639290" y="4804318"/>
            <a:ext cx="2672733" cy="16053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5891552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стук">
  <a:themeElements>
    <a:clrScheme name="Галстук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Галстук">
  <a:themeElements>
    <a:clrScheme name="Галстук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299</Words>
  <Application>Microsoft Office PowerPoint</Application>
  <PresentationFormat>Экран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Open Sans</vt:lpstr>
      <vt:lpstr>Галстук</vt:lpstr>
      <vt:lpstr>1_Галстук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Быстрова Татьяна Николаевна</cp:lastModifiedBy>
  <cp:revision>36</cp:revision>
  <cp:lastPrinted>2022-05-31T04:53:42Z</cp:lastPrinted>
  <dcterms:created xsi:type="dcterms:W3CDTF">2005-10-21T03:36:49Z</dcterms:created>
  <dcterms:modified xsi:type="dcterms:W3CDTF">2022-06-01T06:48:27Z</dcterms:modified>
</cp:coreProperties>
</file>