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1" r:id="rId6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5407" autoAdjust="0"/>
  </p:normalViewPr>
  <p:slideViewPr>
    <p:cSldViewPr snapToGrid="0" showGuides="1">
      <p:cViewPr varScale="1">
        <p:scale>
          <a:sx n="53" d="100"/>
          <a:sy n="53" d="100"/>
        </p:scale>
        <p:origin x="1452" y="96"/>
      </p:cViewPr>
      <p:guideLst>
        <p:guide orient="horz" pos="3368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2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7390C-52AD-4503-9DE9-C303D90AA59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9DA8-B4F3-46BD-B1EA-F43C34C24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7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2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9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2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5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3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1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7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4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9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E7979D4-AD59-4A6D-9D8C-D36F355417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619450"/>
              </p:ext>
            </p:extLst>
          </p:nvPr>
        </p:nvGraphicFramePr>
        <p:xfrm>
          <a:off x="0" y="0"/>
          <a:ext cx="15119350" cy="10776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3" imgW="10526760" imgH="7441200" progId="">
                  <p:embed/>
                </p:oleObj>
              </mc:Choice>
              <mc:Fallback>
                <p:oleObj r:id="rId3" imgW="10526760" imgH="7441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119350" cy="10776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" name="Рисунок 3">
            <a:extLst>
              <a:ext uri="{FF2B5EF4-FFF2-40B4-BE49-F238E27FC236}">
                <a16:creationId xmlns:a16="http://schemas.microsoft.com/office/drawing/2014/main" id="{0083FA39-6031-425C-82EF-EAB23732B45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2380760" y="3780000"/>
            <a:ext cx="2199240" cy="2256480"/>
          </a:xfrm>
          <a:prstGeom prst="rect">
            <a:avLst/>
          </a:prstGeom>
          <a:ln w="0">
            <a:noFill/>
          </a:ln>
        </p:spPr>
      </p:pic>
      <p:sp>
        <p:nvSpPr>
          <p:cNvPr id="155" name="TextShape 1">
            <a:extLst>
              <a:ext uri="{FF2B5EF4-FFF2-40B4-BE49-F238E27FC236}">
                <a16:creationId xmlns:a16="http://schemas.microsoft.com/office/drawing/2014/main" id="{D39EE5D8-4DCC-4952-95E9-D52E1EC43E52}"/>
              </a:ext>
            </a:extLst>
          </p:cNvPr>
          <p:cNvSpPr txBox="1"/>
          <p:nvPr/>
        </p:nvSpPr>
        <p:spPr>
          <a:xfrm>
            <a:off x="1080000" y="3600000"/>
            <a:ext cx="11520000" cy="108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5400" b="0" strike="noStrike" spc="-1" dirty="0">
                <a:solidFill>
                  <a:srgbClr val="005CAB"/>
                </a:solidFill>
                <a:latin typeface="Franklin Gothic Medium"/>
                <a:ea typeface="DejaVu Sans"/>
              </a:rPr>
              <a:t>SWSU Case Championship 20</a:t>
            </a:r>
            <a:r>
              <a:rPr lang="ru-RU" sz="5400" b="0" strike="noStrike" spc="-1" dirty="0">
                <a:solidFill>
                  <a:srgbClr val="005CAB"/>
                </a:solidFill>
                <a:latin typeface="Franklin Gothic Medium"/>
                <a:ea typeface="DejaVu Sans"/>
              </a:rPr>
              <a:t>22</a:t>
            </a:r>
            <a:endParaRPr lang="ru-RU" sz="5400" b="0" strike="noStrike" spc="-1" dirty="0">
              <a:latin typeface="Arial"/>
            </a:endParaRPr>
          </a:p>
        </p:txBody>
      </p:sp>
      <p:grpSp>
        <p:nvGrpSpPr>
          <p:cNvPr id="156" name="Group 2">
            <a:extLst>
              <a:ext uri="{FF2B5EF4-FFF2-40B4-BE49-F238E27FC236}">
                <a16:creationId xmlns:a16="http://schemas.microsoft.com/office/drawing/2014/main" id="{CD9EB5B9-1BE6-4A70-A6DA-AFBA846F2062}"/>
              </a:ext>
            </a:extLst>
          </p:cNvPr>
          <p:cNvGrpSpPr/>
          <p:nvPr/>
        </p:nvGrpSpPr>
        <p:grpSpPr>
          <a:xfrm>
            <a:off x="6516000" y="6618960"/>
            <a:ext cx="1773360" cy="1748520"/>
            <a:chOff x="6516000" y="6618960"/>
            <a:chExt cx="1773360" cy="1748520"/>
          </a:xfrm>
        </p:grpSpPr>
        <p:sp>
          <p:nvSpPr>
            <p:cNvPr id="157" name="CustomShape 3">
              <a:extLst>
                <a:ext uri="{FF2B5EF4-FFF2-40B4-BE49-F238E27FC236}">
                  <a16:creationId xmlns:a16="http://schemas.microsoft.com/office/drawing/2014/main" id="{ADC4E2C1-F422-409D-810B-F3D4C1735AF0}"/>
                </a:ext>
              </a:extLst>
            </p:cNvPr>
            <p:cNvSpPr/>
            <p:nvPr/>
          </p:nvSpPr>
          <p:spPr>
            <a:xfrm>
              <a:off x="6516000" y="6618960"/>
              <a:ext cx="1773360" cy="1748520"/>
            </a:xfrm>
            <a:prstGeom prst="ellipse">
              <a:avLst/>
            </a:prstGeom>
            <a:gradFill rotWithShape="0">
              <a:gsLst>
                <a:gs pos="0">
                  <a:srgbClr val="25383D"/>
                </a:gs>
                <a:gs pos="100000">
                  <a:srgbClr val="1FA2BA"/>
                </a:gs>
              </a:gsLst>
              <a:lin ang="2700000"/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4">
              <a:extLst>
                <a:ext uri="{FF2B5EF4-FFF2-40B4-BE49-F238E27FC236}">
                  <a16:creationId xmlns:a16="http://schemas.microsoft.com/office/drawing/2014/main" id="{F03264F3-25D4-417A-A459-B9B9AA04B10C}"/>
                </a:ext>
              </a:extLst>
            </p:cNvPr>
            <p:cNvSpPr/>
            <p:nvPr/>
          </p:nvSpPr>
          <p:spPr>
            <a:xfrm>
              <a:off x="6592320" y="6693840"/>
              <a:ext cx="1621080" cy="15976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3E6"/>
                </a:gs>
              </a:gsLst>
              <a:path path="rect">
                <a:fillToRect l="50000" t="50000" r="50000" b="50000"/>
              </a:path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5">
              <a:extLst>
                <a:ext uri="{FF2B5EF4-FFF2-40B4-BE49-F238E27FC236}">
                  <a16:creationId xmlns:a16="http://schemas.microsoft.com/office/drawing/2014/main" id="{48E9ABF6-6A12-40C1-83EB-A72282D7B164}"/>
                </a:ext>
              </a:extLst>
            </p:cNvPr>
            <p:cNvSpPr/>
            <p:nvPr/>
          </p:nvSpPr>
          <p:spPr>
            <a:xfrm>
              <a:off x="6860880" y="7209000"/>
              <a:ext cx="1098000" cy="106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200" b="0" strike="noStrike" spc="-1">
                  <a:solidFill>
                    <a:srgbClr val="000000"/>
                  </a:solidFill>
                  <a:latin typeface="Franklin Gothic Demi"/>
                  <a:ea typeface="DejaVu Sans"/>
                </a:rPr>
                <a:t>Кейс</a:t>
              </a:r>
              <a:endParaRPr lang="ru-RU" sz="3200" b="0" strike="noStrike" spc="-1">
                <a:latin typeface="Arial"/>
              </a:endParaRPr>
            </a:p>
          </p:txBody>
        </p:sp>
      </p:grpSp>
      <p:grpSp>
        <p:nvGrpSpPr>
          <p:cNvPr id="160" name="Group 6">
            <a:extLst>
              <a:ext uri="{FF2B5EF4-FFF2-40B4-BE49-F238E27FC236}">
                <a16:creationId xmlns:a16="http://schemas.microsoft.com/office/drawing/2014/main" id="{0F185762-90E1-4CAB-A79C-9DC82B9DAE6E}"/>
              </a:ext>
            </a:extLst>
          </p:cNvPr>
          <p:cNvGrpSpPr/>
          <p:nvPr/>
        </p:nvGrpSpPr>
        <p:grpSpPr>
          <a:xfrm>
            <a:off x="8442360" y="7034040"/>
            <a:ext cx="4518000" cy="1028520"/>
            <a:chOff x="8442360" y="7034040"/>
            <a:chExt cx="4518000" cy="1028520"/>
          </a:xfrm>
        </p:grpSpPr>
        <p:grpSp>
          <p:nvGrpSpPr>
            <p:cNvPr id="161" name="Group 7">
              <a:extLst>
                <a:ext uri="{FF2B5EF4-FFF2-40B4-BE49-F238E27FC236}">
                  <a16:creationId xmlns:a16="http://schemas.microsoft.com/office/drawing/2014/main" id="{19E3BABD-E397-452E-BAEE-056201950804}"/>
                </a:ext>
              </a:extLst>
            </p:cNvPr>
            <p:cNvGrpSpPr/>
            <p:nvPr/>
          </p:nvGrpSpPr>
          <p:grpSpPr>
            <a:xfrm>
              <a:off x="8442360" y="7034040"/>
              <a:ext cx="4517640" cy="1028520"/>
              <a:chOff x="8442360" y="7034040"/>
              <a:chExt cx="4517640" cy="1028520"/>
            </a:xfrm>
          </p:grpSpPr>
          <p:sp>
            <p:nvSpPr>
              <p:cNvPr id="174" name="CustomShape 8">
                <a:extLst>
                  <a:ext uri="{FF2B5EF4-FFF2-40B4-BE49-F238E27FC236}">
                    <a16:creationId xmlns:a16="http://schemas.microsoft.com/office/drawing/2014/main" id="{BCAC8556-2337-4D0D-9603-59CC33703E6F}"/>
                  </a:ext>
                </a:extLst>
              </p:cNvPr>
              <p:cNvSpPr/>
              <p:nvPr/>
            </p:nvSpPr>
            <p:spPr>
              <a:xfrm>
                <a:off x="928944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CustomShape 9">
                <a:extLst>
                  <a:ext uri="{FF2B5EF4-FFF2-40B4-BE49-F238E27FC236}">
                    <a16:creationId xmlns:a16="http://schemas.microsoft.com/office/drawing/2014/main" id="{09FDD3AF-10F7-4677-A2AB-BE1C0C5ADF6B}"/>
                  </a:ext>
                </a:extLst>
              </p:cNvPr>
              <p:cNvSpPr/>
              <p:nvPr/>
            </p:nvSpPr>
            <p:spPr>
              <a:xfrm flipH="1">
                <a:off x="844200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2" name="Group 10">
              <a:extLst>
                <a:ext uri="{FF2B5EF4-FFF2-40B4-BE49-F238E27FC236}">
                  <a16:creationId xmlns:a16="http://schemas.microsoft.com/office/drawing/2014/main" id="{D1ACBF9C-0450-466E-8544-62B6D54FAA3F}"/>
                </a:ext>
              </a:extLst>
            </p:cNvPr>
            <p:cNvGrpSpPr/>
            <p:nvPr/>
          </p:nvGrpSpPr>
          <p:grpSpPr>
            <a:xfrm>
              <a:off x="10537920" y="7939440"/>
              <a:ext cx="1236960" cy="45000"/>
              <a:chOff x="10537920" y="7939440"/>
              <a:chExt cx="1236960" cy="45000"/>
            </a:xfrm>
          </p:grpSpPr>
          <p:sp>
            <p:nvSpPr>
              <p:cNvPr id="166" name="CustomShape 11">
                <a:extLst>
                  <a:ext uri="{FF2B5EF4-FFF2-40B4-BE49-F238E27FC236}">
                    <a16:creationId xmlns:a16="http://schemas.microsoft.com/office/drawing/2014/main" id="{DF74BBA4-E929-48E1-A421-4769DDF5008D}"/>
                  </a:ext>
                </a:extLst>
              </p:cNvPr>
              <p:cNvSpPr/>
              <p:nvPr/>
            </p:nvSpPr>
            <p:spPr>
              <a:xfrm flipV="1">
                <a:off x="1105020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CustomShape 12">
                <a:extLst>
                  <a:ext uri="{FF2B5EF4-FFF2-40B4-BE49-F238E27FC236}">
                    <a16:creationId xmlns:a16="http://schemas.microsoft.com/office/drawing/2014/main" id="{E68A9C8A-641B-4775-86B5-214EBD1A7143}"/>
                  </a:ext>
                </a:extLst>
              </p:cNvPr>
              <p:cNvSpPr/>
              <p:nvPr/>
            </p:nvSpPr>
            <p:spPr>
              <a:xfrm flipV="1">
                <a:off x="11219400" y="7939080"/>
                <a:ext cx="45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CustomShape 13">
                <a:extLst>
                  <a:ext uri="{FF2B5EF4-FFF2-40B4-BE49-F238E27FC236}">
                    <a16:creationId xmlns:a16="http://schemas.microsoft.com/office/drawing/2014/main" id="{FFE529AD-6FDD-44F3-A6C5-19C799655500}"/>
                  </a:ext>
                </a:extLst>
              </p:cNvPr>
              <p:cNvSpPr/>
              <p:nvPr/>
            </p:nvSpPr>
            <p:spPr>
              <a:xfrm flipV="1">
                <a:off x="11390040" y="7939080"/>
                <a:ext cx="4572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CustomShape 14">
                <a:extLst>
                  <a:ext uri="{FF2B5EF4-FFF2-40B4-BE49-F238E27FC236}">
                    <a16:creationId xmlns:a16="http://schemas.microsoft.com/office/drawing/2014/main" id="{8F440C3F-0EB0-4CBC-831C-F82849DF55B3}"/>
                  </a:ext>
                </a:extLst>
              </p:cNvPr>
              <p:cNvSpPr/>
              <p:nvPr/>
            </p:nvSpPr>
            <p:spPr>
              <a:xfrm flipV="1">
                <a:off x="11560320" y="7939080"/>
                <a:ext cx="44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CustomShape 15">
                <a:extLst>
                  <a:ext uri="{FF2B5EF4-FFF2-40B4-BE49-F238E27FC236}">
                    <a16:creationId xmlns:a16="http://schemas.microsoft.com/office/drawing/2014/main" id="{F3A42B91-63D3-4503-A65C-780031910C9F}"/>
                  </a:ext>
                </a:extLst>
              </p:cNvPr>
              <p:cNvSpPr/>
              <p:nvPr/>
            </p:nvSpPr>
            <p:spPr>
              <a:xfrm flipV="1">
                <a:off x="1172988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CustomShape 16">
                <a:extLst>
                  <a:ext uri="{FF2B5EF4-FFF2-40B4-BE49-F238E27FC236}">
                    <a16:creationId xmlns:a16="http://schemas.microsoft.com/office/drawing/2014/main" id="{8CC1939C-769A-4F98-8849-5AE5C3C50139}"/>
                  </a:ext>
                </a:extLst>
              </p:cNvPr>
              <p:cNvSpPr/>
              <p:nvPr/>
            </p:nvSpPr>
            <p:spPr>
              <a:xfrm flipV="1">
                <a:off x="1053792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CustomShape 17">
                <a:extLst>
                  <a:ext uri="{FF2B5EF4-FFF2-40B4-BE49-F238E27FC236}">
                    <a16:creationId xmlns:a16="http://schemas.microsoft.com/office/drawing/2014/main" id="{13C99256-69DE-4F63-AA32-FE0D82124B0C}"/>
                  </a:ext>
                </a:extLst>
              </p:cNvPr>
              <p:cNvSpPr/>
              <p:nvPr/>
            </p:nvSpPr>
            <p:spPr>
              <a:xfrm flipV="1">
                <a:off x="1070856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CustomShape 18">
                <a:extLst>
                  <a:ext uri="{FF2B5EF4-FFF2-40B4-BE49-F238E27FC236}">
                    <a16:creationId xmlns:a16="http://schemas.microsoft.com/office/drawing/2014/main" id="{7F7C5705-C3EA-4FC7-9D24-30F65205F07C}"/>
                  </a:ext>
                </a:extLst>
              </p:cNvPr>
              <p:cNvSpPr/>
              <p:nvPr/>
            </p:nvSpPr>
            <p:spPr>
              <a:xfrm flipV="1">
                <a:off x="1087992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3" name="Group 19">
              <a:extLst>
                <a:ext uri="{FF2B5EF4-FFF2-40B4-BE49-F238E27FC236}">
                  <a16:creationId xmlns:a16="http://schemas.microsoft.com/office/drawing/2014/main" id="{3B23A778-76F8-4AF3-93F9-A47BB6E42D77}"/>
                </a:ext>
              </a:extLst>
            </p:cNvPr>
            <p:cNvGrpSpPr/>
            <p:nvPr/>
          </p:nvGrpSpPr>
          <p:grpSpPr>
            <a:xfrm>
              <a:off x="8442720" y="7034040"/>
              <a:ext cx="4517640" cy="1028520"/>
              <a:chOff x="8442720" y="7034040"/>
              <a:chExt cx="4517640" cy="1028520"/>
            </a:xfrm>
          </p:grpSpPr>
          <p:sp>
            <p:nvSpPr>
              <p:cNvPr id="164" name="CustomShape 20">
                <a:extLst>
                  <a:ext uri="{FF2B5EF4-FFF2-40B4-BE49-F238E27FC236}">
                    <a16:creationId xmlns:a16="http://schemas.microsoft.com/office/drawing/2014/main" id="{73A270F4-7291-4754-BFB4-C6BC47B8B255}"/>
                  </a:ext>
                </a:extLst>
              </p:cNvPr>
              <p:cNvSpPr/>
              <p:nvPr/>
            </p:nvSpPr>
            <p:spPr>
              <a:xfrm>
                <a:off x="928980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CustomShape 21">
                <a:extLst>
                  <a:ext uri="{FF2B5EF4-FFF2-40B4-BE49-F238E27FC236}">
                    <a16:creationId xmlns:a16="http://schemas.microsoft.com/office/drawing/2014/main" id="{4E3DF1BB-31F4-4336-8CD6-8C16A93925E4}"/>
                  </a:ext>
                </a:extLst>
              </p:cNvPr>
              <p:cNvSpPr/>
              <p:nvPr/>
            </p:nvSpPr>
            <p:spPr>
              <a:xfrm flipH="1">
                <a:off x="844236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77" name="Group 25">
            <a:extLst>
              <a:ext uri="{FF2B5EF4-FFF2-40B4-BE49-F238E27FC236}">
                <a16:creationId xmlns:a16="http://schemas.microsoft.com/office/drawing/2014/main" id="{6E6144FA-55CF-460F-B2B9-183E6BAA8EA5}"/>
              </a:ext>
            </a:extLst>
          </p:cNvPr>
          <p:cNvGrpSpPr/>
          <p:nvPr/>
        </p:nvGrpSpPr>
        <p:grpSpPr>
          <a:xfrm>
            <a:off x="2453040" y="7034040"/>
            <a:ext cx="3511440" cy="1028520"/>
            <a:chOff x="2453040" y="7034040"/>
            <a:chExt cx="3511440" cy="1028520"/>
          </a:xfrm>
        </p:grpSpPr>
        <p:grpSp>
          <p:nvGrpSpPr>
            <p:cNvPr id="178" name="Group 26">
              <a:extLst>
                <a:ext uri="{FF2B5EF4-FFF2-40B4-BE49-F238E27FC236}">
                  <a16:creationId xmlns:a16="http://schemas.microsoft.com/office/drawing/2014/main" id="{490ACF3E-4BD2-49D2-BBCC-0F4A3EE82F48}"/>
                </a:ext>
              </a:extLst>
            </p:cNvPr>
            <p:cNvGrpSpPr/>
            <p:nvPr/>
          </p:nvGrpSpPr>
          <p:grpSpPr>
            <a:xfrm>
              <a:off x="2453040" y="7034040"/>
              <a:ext cx="3511440" cy="1028520"/>
              <a:chOff x="2453040" y="7034040"/>
              <a:chExt cx="3511440" cy="1028520"/>
            </a:xfrm>
          </p:grpSpPr>
          <p:sp>
            <p:nvSpPr>
              <p:cNvPr id="188" name="CustomShape 27">
                <a:extLst>
                  <a:ext uri="{FF2B5EF4-FFF2-40B4-BE49-F238E27FC236}">
                    <a16:creationId xmlns:a16="http://schemas.microsoft.com/office/drawing/2014/main" id="{23E6E9CE-4450-4CF2-923B-4E461B7E1594}"/>
                  </a:ext>
                </a:extLst>
              </p:cNvPr>
              <p:cNvSpPr/>
              <p:nvPr/>
            </p:nvSpPr>
            <p:spPr>
              <a:xfrm>
                <a:off x="3033720" y="7034040"/>
                <a:ext cx="29307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CustomShape 28">
                <a:extLst>
                  <a:ext uri="{FF2B5EF4-FFF2-40B4-BE49-F238E27FC236}">
                    <a16:creationId xmlns:a16="http://schemas.microsoft.com/office/drawing/2014/main" id="{677EBD7E-17AE-4A37-BB81-AE2AE1C8B19D}"/>
                  </a:ext>
                </a:extLst>
              </p:cNvPr>
              <p:cNvSpPr/>
              <p:nvPr/>
            </p:nvSpPr>
            <p:spPr>
              <a:xfrm flipH="1">
                <a:off x="2453040" y="7034040"/>
                <a:ext cx="99432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79" name="Group 29">
              <a:extLst>
                <a:ext uri="{FF2B5EF4-FFF2-40B4-BE49-F238E27FC236}">
                  <a16:creationId xmlns:a16="http://schemas.microsoft.com/office/drawing/2014/main" id="{6A5AF2B1-204F-4F30-AE47-E8E42CD43905}"/>
                </a:ext>
              </a:extLst>
            </p:cNvPr>
            <p:cNvGrpSpPr/>
            <p:nvPr/>
          </p:nvGrpSpPr>
          <p:grpSpPr>
            <a:xfrm>
              <a:off x="4030560" y="7939440"/>
              <a:ext cx="987120" cy="45000"/>
              <a:chOff x="4030560" y="7939440"/>
              <a:chExt cx="987120" cy="45000"/>
            </a:xfrm>
          </p:grpSpPr>
          <p:sp>
            <p:nvSpPr>
              <p:cNvPr id="180" name="CustomShape 30">
                <a:extLst>
                  <a:ext uri="{FF2B5EF4-FFF2-40B4-BE49-F238E27FC236}">
                    <a16:creationId xmlns:a16="http://schemas.microsoft.com/office/drawing/2014/main" id="{04E1B15E-1F4B-4535-ACE2-060F8348E2C4}"/>
                  </a:ext>
                </a:extLst>
              </p:cNvPr>
              <p:cNvSpPr/>
              <p:nvPr/>
            </p:nvSpPr>
            <p:spPr>
              <a:xfrm flipV="1">
                <a:off x="443952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" name="CustomShape 31">
                <a:extLst>
                  <a:ext uri="{FF2B5EF4-FFF2-40B4-BE49-F238E27FC236}">
                    <a16:creationId xmlns:a16="http://schemas.microsoft.com/office/drawing/2014/main" id="{BBE9665F-D1AF-47B7-B393-B5964E5F330E}"/>
                  </a:ext>
                </a:extLst>
              </p:cNvPr>
              <p:cNvSpPr/>
              <p:nvPr/>
            </p:nvSpPr>
            <p:spPr>
              <a:xfrm flipV="1">
                <a:off x="457452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" name="CustomShape 32">
                <a:extLst>
                  <a:ext uri="{FF2B5EF4-FFF2-40B4-BE49-F238E27FC236}">
                    <a16:creationId xmlns:a16="http://schemas.microsoft.com/office/drawing/2014/main" id="{54F268C3-69CB-45C3-A32F-4A35B0A195C1}"/>
                  </a:ext>
                </a:extLst>
              </p:cNvPr>
              <p:cNvSpPr/>
              <p:nvPr/>
            </p:nvSpPr>
            <p:spPr>
              <a:xfrm flipV="1">
                <a:off x="471096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CustomShape 33">
                <a:extLst>
                  <a:ext uri="{FF2B5EF4-FFF2-40B4-BE49-F238E27FC236}">
                    <a16:creationId xmlns:a16="http://schemas.microsoft.com/office/drawing/2014/main" id="{8DF9CF19-DED5-425E-90CA-164ED89A35DB}"/>
                  </a:ext>
                </a:extLst>
              </p:cNvPr>
              <p:cNvSpPr/>
              <p:nvPr/>
            </p:nvSpPr>
            <p:spPr>
              <a:xfrm flipV="1">
                <a:off x="4846320" y="7939080"/>
                <a:ext cx="36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CustomShape 34">
                <a:extLst>
                  <a:ext uri="{FF2B5EF4-FFF2-40B4-BE49-F238E27FC236}">
                    <a16:creationId xmlns:a16="http://schemas.microsoft.com/office/drawing/2014/main" id="{2C4D2FF8-286E-4C53-BA30-BD95AB18F71B}"/>
                  </a:ext>
                </a:extLst>
              </p:cNvPr>
              <p:cNvSpPr/>
              <p:nvPr/>
            </p:nvSpPr>
            <p:spPr>
              <a:xfrm flipV="1">
                <a:off x="498204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CustomShape 35">
                <a:extLst>
                  <a:ext uri="{FF2B5EF4-FFF2-40B4-BE49-F238E27FC236}">
                    <a16:creationId xmlns:a16="http://schemas.microsoft.com/office/drawing/2014/main" id="{76BF3B42-8A4D-45B4-BF18-A776BEC8D957}"/>
                  </a:ext>
                </a:extLst>
              </p:cNvPr>
              <p:cNvSpPr/>
              <p:nvPr/>
            </p:nvSpPr>
            <p:spPr>
              <a:xfrm flipV="1">
                <a:off x="40305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CustomShape 36">
                <a:extLst>
                  <a:ext uri="{FF2B5EF4-FFF2-40B4-BE49-F238E27FC236}">
                    <a16:creationId xmlns:a16="http://schemas.microsoft.com/office/drawing/2014/main" id="{DCA1D558-B273-4F88-8926-03269EE94D9D}"/>
                  </a:ext>
                </a:extLst>
              </p:cNvPr>
              <p:cNvSpPr/>
              <p:nvPr/>
            </p:nvSpPr>
            <p:spPr>
              <a:xfrm flipV="1">
                <a:off x="41673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CustomShape 37">
                <a:extLst>
                  <a:ext uri="{FF2B5EF4-FFF2-40B4-BE49-F238E27FC236}">
                    <a16:creationId xmlns:a16="http://schemas.microsoft.com/office/drawing/2014/main" id="{0F2EAD1C-78E9-4FEB-A04D-93A172AC7EC4}"/>
                  </a:ext>
                </a:extLst>
              </p:cNvPr>
              <p:cNvSpPr/>
              <p:nvPr/>
            </p:nvSpPr>
            <p:spPr>
              <a:xfrm flipV="1">
                <a:off x="430344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92" name="CustomShape 39">
            <a:extLst>
              <a:ext uri="{FF2B5EF4-FFF2-40B4-BE49-F238E27FC236}">
                <a16:creationId xmlns:a16="http://schemas.microsoft.com/office/drawing/2014/main" id="{37FE4490-E9FC-4A33-A180-FB08AAE789A2}"/>
              </a:ext>
            </a:extLst>
          </p:cNvPr>
          <p:cNvSpPr/>
          <p:nvPr/>
        </p:nvSpPr>
        <p:spPr>
          <a:xfrm>
            <a:off x="9761040" y="7233480"/>
            <a:ext cx="30304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Контроль состояния оборудования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193" name="Рисунок 8">
            <a:extLst>
              <a:ext uri="{FF2B5EF4-FFF2-40B4-BE49-F238E27FC236}">
                <a16:creationId xmlns:a16="http://schemas.microsoft.com/office/drawing/2014/main" id="{7DEA8837-5EE0-4152-9345-9EBFE4C6B7E9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784360" y="7089480"/>
            <a:ext cx="763200" cy="939600"/>
          </a:xfrm>
          <a:prstGeom prst="rect">
            <a:avLst/>
          </a:prstGeom>
          <a:ln w="0">
            <a:noFill/>
          </a:ln>
        </p:spPr>
      </p:pic>
      <p:sp>
        <p:nvSpPr>
          <p:cNvPr id="194" name="CustomShape 40">
            <a:extLst>
              <a:ext uri="{FF2B5EF4-FFF2-40B4-BE49-F238E27FC236}">
                <a16:creationId xmlns:a16="http://schemas.microsoft.com/office/drawing/2014/main" id="{803B30E8-D99D-47E6-A8A5-9AF7402D7DA4}"/>
              </a:ext>
            </a:extLst>
          </p:cNvPr>
          <p:cNvSpPr/>
          <p:nvPr/>
        </p:nvSpPr>
        <p:spPr>
          <a:xfrm>
            <a:off x="1044000" y="756000"/>
            <a:ext cx="4320000" cy="21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Impact" panose="020B0806030902050204" pitchFamily="34" charset="0"/>
                <a:ea typeface="DejaVu Sans"/>
              </a:rPr>
              <a:t>Кейс от компании</a:t>
            </a:r>
            <a:endParaRPr lang="ru-RU" sz="2600" b="0" strike="noStrike" spc="-1" dirty="0">
              <a:latin typeface="Impact" panose="020B0806030902050204" pitchFamily="34" charset="0"/>
            </a:endParaRPr>
          </a:p>
        </p:txBody>
      </p:sp>
      <p:sp>
        <p:nvSpPr>
          <p:cNvPr id="199" name="Овал 198">
            <a:extLst>
              <a:ext uri="{FF2B5EF4-FFF2-40B4-BE49-F238E27FC236}">
                <a16:creationId xmlns:a16="http://schemas.microsoft.com/office/drawing/2014/main" id="{0DB8D4FC-BFD2-4D65-8641-0B08572AED04}"/>
              </a:ext>
            </a:extLst>
          </p:cNvPr>
          <p:cNvSpPr/>
          <p:nvPr/>
        </p:nvSpPr>
        <p:spPr>
          <a:xfrm>
            <a:off x="557055" y="6493377"/>
            <a:ext cx="1771650" cy="1731809"/>
          </a:xfrm>
          <a:prstGeom prst="ellipse">
            <a:avLst/>
          </a:prstGeom>
          <a:gradFill flip="none" rotWithShape="1">
            <a:gsLst>
              <a:gs pos="0">
                <a:srgbClr val="25383D"/>
              </a:gs>
              <a:gs pos="100000">
                <a:srgbClr val="1FA2B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Овал 199">
            <a:extLst>
              <a:ext uri="{FF2B5EF4-FFF2-40B4-BE49-F238E27FC236}">
                <a16:creationId xmlns:a16="http://schemas.microsoft.com/office/drawing/2014/main" id="{4D4F0FCF-96C0-470A-ACAE-6CE601F9308F}"/>
              </a:ext>
            </a:extLst>
          </p:cNvPr>
          <p:cNvSpPr/>
          <p:nvPr/>
        </p:nvSpPr>
        <p:spPr>
          <a:xfrm>
            <a:off x="629024" y="6567950"/>
            <a:ext cx="1619071" cy="1582661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0E3E6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CustomShape 24">
            <a:extLst>
              <a:ext uri="{FF2B5EF4-FFF2-40B4-BE49-F238E27FC236}">
                <a16:creationId xmlns:a16="http://schemas.microsoft.com/office/drawing/2014/main" id="{523D1246-FE3F-4D6D-B1B4-C500481A29D9}"/>
              </a:ext>
            </a:extLst>
          </p:cNvPr>
          <p:cNvSpPr/>
          <p:nvPr/>
        </p:nvSpPr>
        <p:spPr>
          <a:xfrm>
            <a:off x="585000" y="7016040"/>
            <a:ext cx="162144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Franklin Gothic Demi"/>
                <a:ea typeface="DejaVu Sans"/>
              </a:rPr>
              <a:t>Секция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F87920D-41EF-4BFE-93A9-576741D277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14" y="8524294"/>
            <a:ext cx="3298606" cy="2030282"/>
          </a:xfrm>
          <a:prstGeom prst="rect">
            <a:avLst/>
          </a:prstGeom>
        </p:spPr>
      </p:pic>
      <p:sp>
        <p:nvSpPr>
          <p:cNvPr id="54" name="TextBox 222">
            <a:extLst>
              <a:ext uri="{FF2B5EF4-FFF2-40B4-BE49-F238E27FC236}">
                <a16:creationId xmlns:a16="http://schemas.microsoft.com/office/drawing/2014/main" id="{3B004B0A-3B52-4C2C-85F6-85C2ACC12093}"/>
              </a:ext>
            </a:extLst>
          </p:cNvPr>
          <p:cNvSpPr txBox="1"/>
          <p:nvPr/>
        </p:nvSpPr>
        <p:spPr>
          <a:xfrm>
            <a:off x="3590338" y="7305840"/>
            <a:ext cx="2249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ЭнергоТех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C35CA35-53B3-4E5A-AA78-1DA17A599D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02" y="7221682"/>
            <a:ext cx="835445" cy="62799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731CC4A-FEEE-406A-9F91-66A108BDF2A9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50" y="1237118"/>
            <a:ext cx="2498970" cy="847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54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E3BC5E-2F67-48DB-A6D0-508F99B8E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437381-2A93-4F12-A8D8-C41EB5BF4E9E}"/>
              </a:ext>
            </a:extLst>
          </p:cNvPr>
          <p:cNvSpPr/>
          <p:nvPr/>
        </p:nvSpPr>
        <p:spPr>
          <a:xfrm>
            <a:off x="1951435" y="797997"/>
            <a:ext cx="3549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Информация о компании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8D2DF-CB8A-48CC-8E31-CCFF8214EE72}"/>
              </a:ext>
            </a:extLst>
          </p:cNvPr>
          <p:cNvSpPr txBox="1"/>
          <p:nvPr/>
        </p:nvSpPr>
        <p:spPr>
          <a:xfrm>
            <a:off x="13411200" y="9067800"/>
            <a:ext cx="609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2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68F92C-2DBF-4042-A6D5-72A65B7758C4}"/>
              </a:ext>
            </a:extLst>
          </p:cNvPr>
          <p:cNvSpPr/>
          <p:nvPr/>
        </p:nvSpPr>
        <p:spPr>
          <a:xfrm>
            <a:off x="825499" y="3184941"/>
            <a:ext cx="1384820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800" dirty="0">
                <a:latin typeface="Bahnschrift" panose="020B0502040204020203" pitchFamily="34" charset="0"/>
              </a:rPr>
              <a:t>Компания основана в 1988 году на базе агропромышленного комбината «Боровое» в Казахстане, позже он был преобразован и переименован. Российское подразделение открыто в 1990 году в Тверской области. Гендиректор компании — Сергей Новиков. Вертикально интегрированный холдинг включает 24 предприятия: растениеводческие хозяйства, элеваторы (объем свыше 120 тыс. т единовременного хранения), комбикормовые заводы мощностью 216 тыс. т и 168 тыс. т в год, свинокомплексы, нуклеусы, молочную ферму, молочный завод, хладобойни, мясоперерабатывающий завод, торговые дома, магазины фирменной розничной торговли, пекарню, а также службу логистики. Производственные активы расположены в Тверской и Курской областях. Продукция реализуется в 13 регионах России.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657394-9259-4062-ABB8-2525F4AC8C5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709"/>
            <a:ext cx="2019300" cy="790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616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A96261-E445-45DD-BC8C-6EF18D80E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B50015-500A-4F5E-87FE-48D2681B659E}"/>
              </a:ext>
            </a:extLst>
          </p:cNvPr>
          <p:cNvSpPr/>
          <p:nvPr/>
        </p:nvSpPr>
        <p:spPr>
          <a:xfrm>
            <a:off x="2386592" y="721797"/>
            <a:ext cx="2965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Описание проблемы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0A0BA-5A64-4D46-8F12-974DFBC5FA65}"/>
              </a:ext>
            </a:extLst>
          </p:cNvPr>
          <p:cNvSpPr txBox="1"/>
          <p:nvPr/>
        </p:nvSpPr>
        <p:spPr>
          <a:xfrm>
            <a:off x="13411200" y="9067800"/>
            <a:ext cx="6335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3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EBB75F-1AC3-4D76-8F71-2B9DA4D5C6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341"/>
            <a:ext cx="2019300" cy="790575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4C1608-3367-427B-9823-B2AB3CC3BD43}"/>
              </a:ext>
            </a:extLst>
          </p:cNvPr>
          <p:cNvSpPr/>
          <p:nvPr/>
        </p:nvSpPr>
        <p:spPr>
          <a:xfrm>
            <a:off x="859536" y="4190951"/>
            <a:ext cx="13844016" cy="323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lnSpc>
                <a:spcPct val="150000"/>
              </a:lnSpc>
            </a:pPr>
            <a:r>
              <a:rPr lang="ru-RU" sz="2800" dirty="0">
                <a:solidFill>
                  <a:srgbClr val="2C2D2E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В настоящее время на производстве принята практика обслуживания электрооборудования (в том числе электродвигателей) согласно графика планово-предупредительных работ. При этом не учитывается специфика работы устройства (окружающая среда, частота использования, пусковые нагрузки ….). Как результат систематический выход электродвигателей из строя. </a:t>
            </a:r>
            <a:endParaRPr lang="ru-RU" sz="2800" dirty="0">
              <a:latin typeface="Bahnschrift" panose="020B0502040204020203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A9A4F9-AB8C-4624-8037-105160FA3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ADF533-06FB-4237-928F-A87052F0C2DC}"/>
              </a:ext>
            </a:extLst>
          </p:cNvPr>
          <p:cNvSpPr/>
          <p:nvPr/>
        </p:nvSpPr>
        <p:spPr>
          <a:xfrm>
            <a:off x="3177744" y="721797"/>
            <a:ext cx="1181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Задачи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DD14A-11BD-4410-9CA5-566493909FFC}"/>
              </a:ext>
            </a:extLst>
          </p:cNvPr>
          <p:cNvSpPr txBox="1"/>
          <p:nvPr/>
        </p:nvSpPr>
        <p:spPr>
          <a:xfrm>
            <a:off x="13411200" y="906780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47FBAD-0A55-483F-B008-530081A8D691}"/>
              </a:ext>
            </a:extLst>
          </p:cNvPr>
          <p:cNvSpPr/>
          <p:nvPr/>
        </p:nvSpPr>
        <p:spPr>
          <a:xfrm>
            <a:off x="836144" y="4403312"/>
            <a:ext cx="134470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2C2D2E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Найти способы осуществления контроля состояния оборудования в режиме реального времени?</a:t>
            </a:r>
            <a:endParaRPr lang="ru-RU" sz="3200" dirty="0">
              <a:latin typeface="Bahnschrift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7B164A-C398-476E-8A13-613D2F49576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341"/>
            <a:ext cx="2019300" cy="790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840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B9608C-FC6E-4E0B-A830-6A354F34D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7ECA7A-45CD-4F1C-B7AC-EEA2406F86C5}"/>
              </a:ext>
            </a:extLst>
          </p:cNvPr>
          <p:cNvSpPr/>
          <p:nvPr/>
        </p:nvSpPr>
        <p:spPr>
          <a:xfrm>
            <a:off x="1920875" y="608350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Требования к оформлению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D405C-6CAC-412D-A5C4-17EC711CC4D7}"/>
              </a:ext>
            </a:extLst>
          </p:cNvPr>
          <p:cNvSpPr txBox="1"/>
          <p:nvPr/>
        </p:nvSpPr>
        <p:spPr>
          <a:xfrm>
            <a:off x="13411200" y="9067800"/>
            <a:ext cx="638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BC2BAD-2EC5-4896-8BAD-482B01491409}"/>
              </a:ext>
            </a:extLst>
          </p:cNvPr>
          <p:cNvSpPr/>
          <p:nvPr/>
        </p:nvSpPr>
        <p:spPr>
          <a:xfrm>
            <a:off x="1920875" y="2512159"/>
            <a:ext cx="11277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spcBef>
                <a:spcPct val="0"/>
              </a:spcBef>
              <a:buNone/>
            </a:pP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Презентация </a:t>
            </a:r>
            <a:r>
              <a:rPr lang="en-US" altLang="ru-RU" sz="2400" dirty="0">
                <a:latin typeface="Algerian" panose="04020705040A02060702" pitchFamily="82" charset="0"/>
                <a:ea typeface="Helvetica" panose="00000500000000000000" pitchFamily="50" charset="0"/>
                <a:cs typeface="Times New Roman" panose="02020603050405020304" pitchFamily="18" charset="0"/>
              </a:rPr>
              <a:t>Microsoft Office PowerPoint 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не более </a:t>
            </a: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20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слайдов формата </a:t>
            </a: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А3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, включая: </a:t>
            </a:r>
          </a:p>
          <a:p>
            <a:pPr algn="just">
              <a:spcBef>
                <a:spcPct val="0"/>
              </a:spcBef>
            </a:pPr>
            <a:endParaRPr lang="en-US" altLang="ru-RU" sz="2400" b="1" dirty="0">
              <a:latin typeface="Algerian" panose="04020705040A02060702" pitchFamily="82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1.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Титульный слайд, который должен содержать следующею информацию: название кейса, логотип команды, ФИО капитана, ВУЗ, контакты.</a:t>
            </a:r>
          </a:p>
          <a:p>
            <a:pPr algn="just">
              <a:spcBef>
                <a:spcPct val="0"/>
              </a:spcBef>
              <a:buNone/>
            </a:pPr>
            <a:endParaRPr lang="en-US" altLang="ru-RU" sz="2400" b="1" dirty="0">
              <a:latin typeface="Algerian" panose="04020705040A02060702" pitchFamily="82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2.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Представление команды: фотография, ФИО, специальность, курс, опыт участия в других кейс-чемпионатах каждого участника. Дополнительная информация о профессиональных компетенциях участников и достижениях команды.</a:t>
            </a:r>
          </a:p>
          <a:p>
            <a:pPr algn="just">
              <a:spcBef>
                <a:spcPct val="0"/>
              </a:spcBef>
              <a:buNone/>
            </a:pPr>
            <a:endParaRPr lang="en-US" sz="2400" dirty="0">
              <a:latin typeface="Algerian" panose="04020705040A02060702" pitchFamily="82" charset="0"/>
              <a:ea typeface="Helvetica" panose="00000500000000000000" pitchFamily="50" charset="0"/>
              <a:cs typeface="Times New Roman" pitchFamily="18" charset="0"/>
            </a:endParaRPr>
          </a:p>
          <a:p>
            <a:pPr indent="0" algn="just">
              <a:spcBef>
                <a:spcPct val="0"/>
              </a:spcBef>
              <a:buNone/>
            </a:pPr>
            <a:r>
              <a:rPr 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Основными критериями оценки представленных на конкурс решений являются</a:t>
            </a:r>
            <a:r>
              <a:rPr lang="en-US" sz="2400" dirty="0">
                <a:latin typeface="Algerian" panose="04020705040A02060702" pitchFamily="82" charset="0"/>
                <a:ea typeface="Helvetica" panose="00000500000000000000" pitchFamily="50" charset="0"/>
                <a:cs typeface="Times New Roman" pitchFamily="18" charset="0"/>
              </a:rPr>
              <a:t>:</a:t>
            </a: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реализуемость решения</a:t>
            </a:r>
            <a:endParaRPr lang="en-US" sz="2400" i="1" dirty="0">
              <a:latin typeface="Algerian" panose="04020705040A02060702" pitchFamily="82" charset="0"/>
              <a:ea typeface="Helvetica" panose="00000500000000000000" pitchFamily="50" charset="0"/>
              <a:cs typeface="Times New Roman" pitchFamily="18" charset="0"/>
            </a:endParaRP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проработанность решения</a:t>
            </a: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оценка экономического эффекта</a:t>
            </a: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оригинальность и инновационность</a:t>
            </a: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презентация</a:t>
            </a: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8E0FB4-7D15-4E5B-8127-55510409FE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341"/>
            <a:ext cx="2019300" cy="790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7481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293</Words>
  <Application>Microsoft Office PowerPoint</Application>
  <PresentationFormat>Произвольный</PresentationFormat>
  <Paragraphs>29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Algerian</vt:lpstr>
      <vt:lpstr>Arial</vt:lpstr>
      <vt:lpstr>Bahnschrift</vt:lpstr>
      <vt:lpstr>Calibri</vt:lpstr>
      <vt:lpstr>Calibri Light</vt:lpstr>
      <vt:lpstr>Franklin Gothic Demi</vt:lpstr>
      <vt:lpstr>Franklin Gothic Medium</vt:lpstr>
      <vt:lpstr>Georgia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case swsu</dc:creator>
  <cp:lastModifiedBy>case swsu</cp:lastModifiedBy>
  <cp:revision>11</cp:revision>
  <dcterms:created xsi:type="dcterms:W3CDTF">2022-09-21T12:55:41Z</dcterms:created>
  <dcterms:modified xsi:type="dcterms:W3CDTF">2022-09-26T09:13:46Z</dcterms:modified>
</cp:coreProperties>
</file>