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
  </p:notesMasterIdLst>
  <p:sldIdLst>
    <p:sldId id="256" r:id="rId2"/>
    <p:sldId id="257" r:id="rId3"/>
    <p:sldId id="258" r:id="rId4"/>
    <p:sldId id="259" r:id="rId5"/>
    <p:sldId id="260" r:id="rId6"/>
    <p:sldId id="261" r:id="rId7"/>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476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8" autoAdjust="0"/>
    <p:restoredTop sz="95407" autoAdjust="0"/>
  </p:normalViewPr>
  <p:slideViewPr>
    <p:cSldViewPr snapToGrid="0" showGuides="1">
      <p:cViewPr varScale="1">
        <p:scale>
          <a:sx n="76" d="100"/>
          <a:sy n="76" d="100"/>
        </p:scale>
        <p:origin x="1176" y="114"/>
      </p:cViewPr>
      <p:guideLst>
        <p:guide orient="horz" pos="3368"/>
        <p:guide pos="4762"/>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66" d="100"/>
          <a:sy n="66" d="100"/>
        </p:scale>
        <p:origin x="325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47390C-52AD-4503-9DE9-C303D90AA599}" type="datetimeFigureOut">
              <a:rPr lang="ru-RU" smtClean="0"/>
              <a:t>26.09.2022</a:t>
            </a:fld>
            <a:endParaRPr lang="ru-RU"/>
          </a:p>
        </p:txBody>
      </p:sp>
      <p:sp>
        <p:nvSpPr>
          <p:cNvPr id="4" name="Образ слайда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179DA8-B4F3-46BD-B1EA-F43C34C24755}" type="slidenum">
              <a:rPr lang="ru-RU" smtClean="0"/>
              <a:t>‹#›</a:t>
            </a:fld>
            <a:endParaRPr lang="ru-RU"/>
          </a:p>
        </p:txBody>
      </p:sp>
    </p:spTree>
    <p:extLst>
      <p:ext uri="{BB962C8B-B14F-4D97-AF65-F5344CB8AC3E}">
        <p14:creationId xmlns:p14="http://schemas.microsoft.com/office/powerpoint/2010/main" val="4273775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ru-RU"/>
              <a:t>Образец заголовка</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E82EAEEB-7409-407B-A9FB-94DBCCCF401F}" type="datetimeFigureOut">
              <a:rPr lang="ru-RU" smtClean="0"/>
              <a:t>26.09.2022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01A3BC2-493A-44A7-9CBB-D24D49B72336}" type="slidenum">
              <a:rPr lang="ru-RU" smtClean="0"/>
              <a:t>‹#›</a:t>
            </a:fld>
            <a:endParaRPr lang="ru-RU"/>
          </a:p>
        </p:txBody>
      </p:sp>
    </p:spTree>
    <p:extLst>
      <p:ext uri="{BB962C8B-B14F-4D97-AF65-F5344CB8AC3E}">
        <p14:creationId xmlns:p14="http://schemas.microsoft.com/office/powerpoint/2010/main" val="3745424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82EAEEB-7409-407B-A9FB-94DBCCCF401F}" type="datetimeFigureOut">
              <a:rPr lang="ru-RU" smtClean="0"/>
              <a:t>26.09.2022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01A3BC2-493A-44A7-9CBB-D24D49B72336}" type="slidenum">
              <a:rPr lang="ru-RU" smtClean="0"/>
              <a:t>‹#›</a:t>
            </a:fld>
            <a:endParaRPr lang="ru-RU"/>
          </a:p>
        </p:txBody>
      </p:sp>
    </p:spTree>
    <p:extLst>
      <p:ext uri="{BB962C8B-B14F-4D97-AF65-F5344CB8AC3E}">
        <p14:creationId xmlns:p14="http://schemas.microsoft.com/office/powerpoint/2010/main" val="3881699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82EAEEB-7409-407B-A9FB-94DBCCCF401F}" type="datetimeFigureOut">
              <a:rPr lang="ru-RU" smtClean="0"/>
              <a:t>26.09.2022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01A3BC2-493A-44A7-9CBB-D24D49B72336}" type="slidenum">
              <a:rPr lang="ru-RU" smtClean="0"/>
              <a:t>‹#›</a:t>
            </a:fld>
            <a:endParaRPr lang="ru-RU"/>
          </a:p>
        </p:txBody>
      </p:sp>
    </p:spTree>
    <p:extLst>
      <p:ext uri="{BB962C8B-B14F-4D97-AF65-F5344CB8AC3E}">
        <p14:creationId xmlns:p14="http://schemas.microsoft.com/office/powerpoint/2010/main" val="1225722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82EAEEB-7409-407B-A9FB-94DBCCCF401F}" type="datetimeFigureOut">
              <a:rPr lang="ru-RU" smtClean="0"/>
              <a:t>26.09.2022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01A3BC2-493A-44A7-9CBB-D24D49B72336}" type="slidenum">
              <a:rPr lang="ru-RU" smtClean="0"/>
              <a:t>‹#›</a:t>
            </a:fld>
            <a:endParaRPr lang="ru-RU"/>
          </a:p>
        </p:txBody>
      </p:sp>
    </p:spTree>
    <p:extLst>
      <p:ext uri="{BB962C8B-B14F-4D97-AF65-F5344CB8AC3E}">
        <p14:creationId xmlns:p14="http://schemas.microsoft.com/office/powerpoint/2010/main" val="309925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ru-RU"/>
              <a:t>Образец заголовка</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82EAEEB-7409-407B-A9FB-94DBCCCF401F}" type="datetimeFigureOut">
              <a:rPr lang="ru-RU" smtClean="0"/>
              <a:t>26.09.2022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01A3BC2-493A-44A7-9CBB-D24D49B72336}" type="slidenum">
              <a:rPr lang="ru-RU" smtClean="0"/>
              <a:t>‹#›</a:t>
            </a:fld>
            <a:endParaRPr lang="ru-RU"/>
          </a:p>
        </p:txBody>
      </p:sp>
    </p:spTree>
    <p:extLst>
      <p:ext uri="{BB962C8B-B14F-4D97-AF65-F5344CB8AC3E}">
        <p14:creationId xmlns:p14="http://schemas.microsoft.com/office/powerpoint/2010/main" val="3908182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82EAEEB-7409-407B-A9FB-94DBCCCF401F}" type="datetimeFigureOut">
              <a:rPr lang="ru-RU" smtClean="0"/>
              <a:t>26.09.2022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01A3BC2-493A-44A7-9CBB-D24D49B72336}" type="slidenum">
              <a:rPr lang="ru-RU" smtClean="0"/>
              <a:t>‹#›</a:t>
            </a:fld>
            <a:endParaRPr lang="ru-RU"/>
          </a:p>
        </p:txBody>
      </p:sp>
    </p:spTree>
    <p:extLst>
      <p:ext uri="{BB962C8B-B14F-4D97-AF65-F5344CB8AC3E}">
        <p14:creationId xmlns:p14="http://schemas.microsoft.com/office/powerpoint/2010/main" val="393164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ru-RU"/>
              <a:t>Образец текста</a:t>
            </a:r>
          </a:p>
        </p:txBody>
      </p:sp>
      <p:sp>
        <p:nvSpPr>
          <p:cNvPr id="4" name="Content Placeholder 3"/>
          <p:cNvSpPr>
            <a:spLocks noGrp="1"/>
          </p:cNvSpPr>
          <p:nvPr>
            <p:ph sz="half" idx="2"/>
          </p:nvPr>
        </p:nvSpPr>
        <p:spPr>
          <a:xfrm>
            <a:off x="1041426" y="3905482"/>
            <a:ext cx="6396193" cy="574437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ru-RU"/>
              <a:t>Образец текста</a:t>
            </a:r>
          </a:p>
        </p:txBody>
      </p:sp>
      <p:sp>
        <p:nvSpPr>
          <p:cNvPr id="6" name="Content Placeholder 5"/>
          <p:cNvSpPr>
            <a:spLocks noGrp="1"/>
          </p:cNvSpPr>
          <p:nvPr>
            <p:ph sz="quarter" idx="4"/>
          </p:nvPr>
        </p:nvSpPr>
        <p:spPr>
          <a:xfrm>
            <a:off x="7654172" y="3905482"/>
            <a:ext cx="6427693" cy="574437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E82EAEEB-7409-407B-A9FB-94DBCCCF401F}" type="datetimeFigureOut">
              <a:rPr lang="ru-RU" smtClean="0"/>
              <a:t>26.09.2022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01A3BC2-493A-44A7-9CBB-D24D49B72336}" type="slidenum">
              <a:rPr lang="ru-RU" smtClean="0"/>
              <a:t>‹#›</a:t>
            </a:fld>
            <a:endParaRPr lang="ru-RU"/>
          </a:p>
        </p:txBody>
      </p:sp>
    </p:spTree>
    <p:extLst>
      <p:ext uri="{BB962C8B-B14F-4D97-AF65-F5344CB8AC3E}">
        <p14:creationId xmlns:p14="http://schemas.microsoft.com/office/powerpoint/2010/main" val="3931656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E82EAEEB-7409-407B-A9FB-94DBCCCF401F}" type="datetimeFigureOut">
              <a:rPr lang="ru-RU" smtClean="0"/>
              <a:t>26.09.2022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01A3BC2-493A-44A7-9CBB-D24D49B72336}" type="slidenum">
              <a:rPr lang="ru-RU" smtClean="0"/>
              <a:t>‹#›</a:t>
            </a:fld>
            <a:endParaRPr lang="ru-RU"/>
          </a:p>
        </p:txBody>
      </p:sp>
    </p:spTree>
    <p:extLst>
      <p:ext uri="{BB962C8B-B14F-4D97-AF65-F5344CB8AC3E}">
        <p14:creationId xmlns:p14="http://schemas.microsoft.com/office/powerpoint/2010/main" val="643634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2EAEEB-7409-407B-A9FB-94DBCCCF401F}" type="datetimeFigureOut">
              <a:rPr lang="ru-RU" smtClean="0"/>
              <a:t>26.09.2022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01A3BC2-493A-44A7-9CBB-D24D49B72336}" type="slidenum">
              <a:rPr lang="ru-RU" smtClean="0"/>
              <a:t>‹#›</a:t>
            </a:fld>
            <a:endParaRPr lang="ru-RU"/>
          </a:p>
        </p:txBody>
      </p:sp>
    </p:spTree>
    <p:extLst>
      <p:ext uri="{BB962C8B-B14F-4D97-AF65-F5344CB8AC3E}">
        <p14:creationId xmlns:p14="http://schemas.microsoft.com/office/powerpoint/2010/main" val="830418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ru-RU"/>
              <a:t>Образец заголовка</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ru-RU"/>
              <a:t>Образец текста</a:t>
            </a:r>
          </a:p>
        </p:txBody>
      </p:sp>
      <p:sp>
        <p:nvSpPr>
          <p:cNvPr id="5" name="Date Placeholder 4"/>
          <p:cNvSpPr>
            <a:spLocks noGrp="1"/>
          </p:cNvSpPr>
          <p:nvPr>
            <p:ph type="dt" sz="half" idx="10"/>
          </p:nvPr>
        </p:nvSpPr>
        <p:spPr/>
        <p:txBody>
          <a:bodyPr/>
          <a:lstStyle/>
          <a:p>
            <a:fld id="{E82EAEEB-7409-407B-A9FB-94DBCCCF401F}" type="datetimeFigureOut">
              <a:rPr lang="ru-RU" smtClean="0"/>
              <a:t>26.09.2022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01A3BC2-493A-44A7-9CBB-D24D49B72336}" type="slidenum">
              <a:rPr lang="ru-RU" smtClean="0"/>
              <a:t>‹#›</a:t>
            </a:fld>
            <a:endParaRPr lang="ru-RU"/>
          </a:p>
        </p:txBody>
      </p:sp>
    </p:spTree>
    <p:extLst>
      <p:ext uri="{BB962C8B-B14F-4D97-AF65-F5344CB8AC3E}">
        <p14:creationId xmlns:p14="http://schemas.microsoft.com/office/powerpoint/2010/main" val="1797271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ru-RU"/>
              <a:t>Образец заголовка</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ru-RU"/>
              <a:t>Вставка рисунка</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ru-RU"/>
              <a:t>Образец текста</a:t>
            </a:r>
          </a:p>
        </p:txBody>
      </p:sp>
      <p:sp>
        <p:nvSpPr>
          <p:cNvPr id="5" name="Date Placeholder 4"/>
          <p:cNvSpPr>
            <a:spLocks noGrp="1"/>
          </p:cNvSpPr>
          <p:nvPr>
            <p:ph type="dt" sz="half" idx="10"/>
          </p:nvPr>
        </p:nvSpPr>
        <p:spPr/>
        <p:txBody>
          <a:bodyPr/>
          <a:lstStyle/>
          <a:p>
            <a:fld id="{E82EAEEB-7409-407B-A9FB-94DBCCCF401F}" type="datetimeFigureOut">
              <a:rPr lang="ru-RU" smtClean="0"/>
              <a:t>26.09.2022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01A3BC2-493A-44A7-9CBB-D24D49B72336}" type="slidenum">
              <a:rPr lang="ru-RU" smtClean="0"/>
              <a:t>‹#›</a:t>
            </a:fld>
            <a:endParaRPr lang="ru-RU"/>
          </a:p>
        </p:txBody>
      </p:sp>
    </p:spTree>
    <p:extLst>
      <p:ext uri="{BB962C8B-B14F-4D97-AF65-F5344CB8AC3E}">
        <p14:creationId xmlns:p14="http://schemas.microsoft.com/office/powerpoint/2010/main" val="1134449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82EAEEB-7409-407B-A9FB-94DBCCCF401F}" type="datetimeFigureOut">
              <a:rPr lang="ru-RU" smtClean="0"/>
              <a:t>26.09.2022</a:t>
            </a:fld>
            <a:endParaRPr lang="ru-RU"/>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601A3BC2-493A-44A7-9CBB-D24D49B72336}" type="slidenum">
              <a:rPr lang="ru-RU" smtClean="0"/>
              <a:t>‹#›</a:t>
            </a:fld>
            <a:endParaRPr lang="ru-RU"/>
          </a:p>
        </p:txBody>
      </p:sp>
    </p:spTree>
    <p:extLst>
      <p:ext uri="{BB962C8B-B14F-4D97-AF65-F5344CB8AC3E}">
        <p14:creationId xmlns:p14="http://schemas.microsoft.com/office/powerpoint/2010/main" val="403649564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oleObject" Target="../embeddings/oleObject1.bin"/><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wmf"/><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a:extLst>
              <a:ext uri="{FF2B5EF4-FFF2-40B4-BE49-F238E27FC236}">
                <a16:creationId xmlns:a16="http://schemas.microsoft.com/office/drawing/2014/main" id="{CE7979D4-AD59-4A6D-9D8C-D36F35541725}"/>
              </a:ext>
            </a:extLst>
          </p:cNvPr>
          <p:cNvGraphicFramePr>
            <a:graphicFrameLocks noChangeAspect="1"/>
          </p:cNvGraphicFramePr>
          <p:nvPr>
            <p:extLst>
              <p:ext uri="{D42A27DB-BD31-4B8C-83A1-F6EECF244321}">
                <p14:modId xmlns:p14="http://schemas.microsoft.com/office/powerpoint/2010/main" val="2976004592"/>
              </p:ext>
            </p:extLst>
          </p:nvPr>
        </p:nvGraphicFramePr>
        <p:xfrm>
          <a:off x="0" y="0"/>
          <a:ext cx="15119350" cy="10776070"/>
        </p:xfrm>
        <a:graphic>
          <a:graphicData uri="http://schemas.openxmlformats.org/presentationml/2006/ole">
            <mc:AlternateContent xmlns:mc="http://schemas.openxmlformats.org/markup-compatibility/2006">
              <mc:Choice xmlns:v="urn:schemas-microsoft-com:vml" Requires="v">
                <p:oleObj spid="_x0000_s1038" r:id="rId3" imgW="10526760" imgH="7441200" progId="">
                  <p:embed/>
                </p:oleObj>
              </mc:Choice>
              <mc:Fallback>
                <p:oleObj r:id="rId3" imgW="10526760" imgH="7441200" progId="">
                  <p:embed/>
                  <p:pic>
                    <p:nvPicPr>
                      <p:cNvPr id="0" name=""/>
                      <p:cNvPicPr/>
                      <p:nvPr/>
                    </p:nvPicPr>
                    <p:blipFill>
                      <a:blip r:embed="rId4"/>
                      <a:stretch>
                        <a:fillRect/>
                      </a:stretch>
                    </p:blipFill>
                    <p:spPr>
                      <a:xfrm>
                        <a:off x="0" y="0"/>
                        <a:ext cx="15119350" cy="10776070"/>
                      </a:xfrm>
                      <a:prstGeom prst="rect">
                        <a:avLst/>
                      </a:prstGeom>
                    </p:spPr>
                  </p:pic>
                </p:oleObj>
              </mc:Fallback>
            </mc:AlternateContent>
          </a:graphicData>
        </a:graphic>
      </p:graphicFrame>
      <p:pic>
        <p:nvPicPr>
          <p:cNvPr id="154" name="Рисунок 3">
            <a:extLst>
              <a:ext uri="{FF2B5EF4-FFF2-40B4-BE49-F238E27FC236}">
                <a16:creationId xmlns:a16="http://schemas.microsoft.com/office/drawing/2014/main" id="{0083FA39-6031-425C-82EF-EAB23732B459}"/>
              </a:ext>
            </a:extLst>
          </p:cNvPr>
          <p:cNvPicPr/>
          <p:nvPr/>
        </p:nvPicPr>
        <p:blipFill>
          <a:blip r:embed="rId5"/>
          <a:stretch/>
        </p:blipFill>
        <p:spPr>
          <a:xfrm>
            <a:off x="12380760" y="3780000"/>
            <a:ext cx="2199240" cy="2256480"/>
          </a:xfrm>
          <a:prstGeom prst="rect">
            <a:avLst/>
          </a:prstGeom>
          <a:ln w="0">
            <a:noFill/>
          </a:ln>
        </p:spPr>
      </p:pic>
      <p:sp>
        <p:nvSpPr>
          <p:cNvPr id="155" name="TextShape 1">
            <a:extLst>
              <a:ext uri="{FF2B5EF4-FFF2-40B4-BE49-F238E27FC236}">
                <a16:creationId xmlns:a16="http://schemas.microsoft.com/office/drawing/2014/main" id="{D39EE5D8-4DCC-4952-95E9-D52E1EC43E52}"/>
              </a:ext>
            </a:extLst>
          </p:cNvPr>
          <p:cNvSpPr txBox="1"/>
          <p:nvPr/>
        </p:nvSpPr>
        <p:spPr>
          <a:xfrm>
            <a:off x="1080000" y="3600000"/>
            <a:ext cx="11520000" cy="1080000"/>
          </a:xfrm>
          <a:prstGeom prst="rect">
            <a:avLst/>
          </a:prstGeom>
          <a:noFill/>
          <a:ln w="0">
            <a:noFill/>
          </a:ln>
        </p:spPr>
        <p:txBody>
          <a:bodyPr lIns="90000" tIns="45000" rIns="90000" bIns="45000">
            <a:noAutofit/>
          </a:bodyPr>
          <a:lstStyle/>
          <a:p>
            <a:r>
              <a:rPr lang="en-US" sz="5400" b="0" strike="noStrike" spc="-1" dirty="0">
                <a:solidFill>
                  <a:srgbClr val="005CAB"/>
                </a:solidFill>
                <a:latin typeface="Franklin Gothic Medium"/>
                <a:ea typeface="DejaVu Sans"/>
              </a:rPr>
              <a:t>SWSU Case Championship 20</a:t>
            </a:r>
            <a:r>
              <a:rPr lang="ru-RU" sz="5400" b="0" strike="noStrike" spc="-1" dirty="0">
                <a:solidFill>
                  <a:srgbClr val="005CAB"/>
                </a:solidFill>
                <a:latin typeface="Franklin Gothic Medium"/>
                <a:ea typeface="DejaVu Sans"/>
              </a:rPr>
              <a:t>22</a:t>
            </a:r>
            <a:endParaRPr lang="ru-RU" sz="5400" b="0" strike="noStrike" spc="-1" dirty="0">
              <a:latin typeface="Arial"/>
            </a:endParaRPr>
          </a:p>
        </p:txBody>
      </p:sp>
      <p:grpSp>
        <p:nvGrpSpPr>
          <p:cNvPr id="156" name="Group 2">
            <a:extLst>
              <a:ext uri="{FF2B5EF4-FFF2-40B4-BE49-F238E27FC236}">
                <a16:creationId xmlns:a16="http://schemas.microsoft.com/office/drawing/2014/main" id="{CD9EB5B9-1BE6-4A70-A6DA-AFBA846F2062}"/>
              </a:ext>
            </a:extLst>
          </p:cNvPr>
          <p:cNvGrpSpPr/>
          <p:nvPr/>
        </p:nvGrpSpPr>
        <p:grpSpPr>
          <a:xfrm>
            <a:off x="6516000" y="6618960"/>
            <a:ext cx="1773360" cy="1748520"/>
            <a:chOff x="6516000" y="6618960"/>
            <a:chExt cx="1773360" cy="1748520"/>
          </a:xfrm>
        </p:grpSpPr>
        <p:sp>
          <p:nvSpPr>
            <p:cNvPr id="157" name="CustomShape 3">
              <a:extLst>
                <a:ext uri="{FF2B5EF4-FFF2-40B4-BE49-F238E27FC236}">
                  <a16:creationId xmlns:a16="http://schemas.microsoft.com/office/drawing/2014/main" id="{ADC4E2C1-F422-409D-810B-F3D4C1735AF0}"/>
                </a:ext>
              </a:extLst>
            </p:cNvPr>
            <p:cNvSpPr/>
            <p:nvPr/>
          </p:nvSpPr>
          <p:spPr>
            <a:xfrm>
              <a:off x="6516000" y="6618960"/>
              <a:ext cx="1773360" cy="1748520"/>
            </a:xfrm>
            <a:prstGeom prst="ellipse">
              <a:avLst/>
            </a:prstGeom>
            <a:gradFill rotWithShape="0">
              <a:gsLst>
                <a:gs pos="0">
                  <a:srgbClr val="25383D"/>
                </a:gs>
                <a:gs pos="100000">
                  <a:srgbClr val="1FA2BA"/>
                </a:gs>
              </a:gsLst>
              <a:lin ang="2700000"/>
            </a:gradFill>
            <a:ln w="25560">
              <a:solidFill>
                <a:srgbClr val="43729D"/>
              </a:solidFill>
              <a:miter/>
            </a:ln>
          </p:spPr>
          <p:style>
            <a:lnRef idx="0">
              <a:scrgbClr r="0" g="0" b="0"/>
            </a:lnRef>
            <a:fillRef idx="0">
              <a:scrgbClr r="0" g="0" b="0"/>
            </a:fillRef>
            <a:effectRef idx="0">
              <a:scrgbClr r="0" g="0" b="0"/>
            </a:effectRef>
            <a:fontRef idx="minor"/>
          </p:style>
        </p:sp>
        <p:sp>
          <p:nvSpPr>
            <p:cNvPr id="158" name="CustomShape 4">
              <a:extLst>
                <a:ext uri="{FF2B5EF4-FFF2-40B4-BE49-F238E27FC236}">
                  <a16:creationId xmlns:a16="http://schemas.microsoft.com/office/drawing/2014/main" id="{F03264F3-25D4-417A-A459-B9B9AA04B10C}"/>
                </a:ext>
              </a:extLst>
            </p:cNvPr>
            <p:cNvSpPr/>
            <p:nvPr/>
          </p:nvSpPr>
          <p:spPr>
            <a:xfrm>
              <a:off x="6592320" y="6693840"/>
              <a:ext cx="1621080" cy="1597680"/>
            </a:xfrm>
            <a:prstGeom prst="ellipse">
              <a:avLst/>
            </a:prstGeom>
            <a:gradFill rotWithShape="0">
              <a:gsLst>
                <a:gs pos="0">
                  <a:srgbClr val="FFFFFF"/>
                </a:gs>
                <a:gs pos="100000">
                  <a:srgbClr val="E0E3E6"/>
                </a:gs>
              </a:gsLst>
              <a:path path="rect">
                <a:fillToRect l="50000" t="50000" r="50000" b="50000"/>
              </a:path>
            </a:gradFill>
            <a:ln w="25560">
              <a:solidFill>
                <a:srgbClr val="43729D"/>
              </a:solidFill>
              <a:miter/>
            </a:ln>
          </p:spPr>
          <p:style>
            <a:lnRef idx="0">
              <a:scrgbClr r="0" g="0" b="0"/>
            </a:lnRef>
            <a:fillRef idx="0">
              <a:scrgbClr r="0" g="0" b="0"/>
            </a:fillRef>
            <a:effectRef idx="0">
              <a:scrgbClr r="0" g="0" b="0"/>
            </a:effectRef>
            <a:fontRef idx="minor"/>
          </p:style>
        </p:sp>
        <p:sp>
          <p:nvSpPr>
            <p:cNvPr id="159" name="CustomShape 5">
              <a:extLst>
                <a:ext uri="{FF2B5EF4-FFF2-40B4-BE49-F238E27FC236}">
                  <a16:creationId xmlns:a16="http://schemas.microsoft.com/office/drawing/2014/main" id="{48E9ABF6-6A12-40C1-83EB-A72282D7B164}"/>
                </a:ext>
              </a:extLst>
            </p:cNvPr>
            <p:cNvSpPr/>
            <p:nvPr/>
          </p:nvSpPr>
          <p:spPr>
            <a:xfrm>
              <a:off x="6860880" y="7209000"/>
              <a:ext cx="1098000" cy="1065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ru-RU" sz="3200" b="0" strike="noStrike" spc="-1">
                  <a:solidFill>
                    <a:srgbClr val="000000"/>
                  </a:solidFill>
                  <a:latin typeface="Franklin Gothic Demi"/>
                  <a:ea typeface="DejaVu Sans"/>
                </a:rPr>
                <a:t>Кейс</a:t>
              </a:r>
              <a:endParaRPr lang="ru-RU" sz="3200" b="0" strike="noStrike" spc="-1">
                <a:latin typeface="Arial"/>
              </a:endParaRPr>
            </a:p>
          </p:txBody>
        </p:sp>
      </p:grpSp>
      <p:grpSp>
        <p:nvGrpSpPr>
          <p:cNvPr id="160" name="Group 6">
            <a:extLst>
              <a:ext uri="{FF2B5EF4-FFF2-40B4-BE49-F238E27FC236}">
                <a16:creationId xmlns:a16="http://schemas.microsoft.com/office/drawing/2014/main" id="{0F185762-90E1-4CAB-A79C-9DC82B9DAE6E}"/>
              </a:ext>
            </a:extLst>
          </p:cNvPr>
          <p:cNvGrpSpPr/>
          <p:nvPr/>
        </p:nvGrpSpPr>
        <p:grpSpPr>
          <a:xfrm>
            <a:off x="8442360" y="7034040"/>
            <a:ext cx="4518000" cy="1028520"/>
            <a:chOff x="8442360" y="7034040"/>
            <a:chExt cx="4518000" cy="1028520"/>
          </a:xfrm>
        </p:grpSpPr>
        <p:grpSp>
          <p:nvGrpSpPr>
            <p:cNvPr id="161" name="Group 7">
              <a:extLst>
                <a:ext uri="{FF2B5EF4-FFF2-40B4-BE49-F238E27FC236}">
                  <a16:creationId xmlns:a16="http://schemas.microsoft.com/office/drawing/2014/main" id="{19E3BABD-E397-452E-BAEE-056201950804}"/>
                </a:ext>
              </a:extLst>
            </p:cNvPr>
            <p:cNvGrpSpPr/>
            <p:nvPr/>
          </p:nvGrpSpPr>
          <p:grpSpPr>
            <a:xfrm>
              <a:off x="8442360" y="7034040"/>
              <a:ext cx="4517640" cy="1028520"/>
              <a:chOff x="8442360" y="7034040"/>
              <a:chExt cx="4517640" cy="1028520"/>
            </a:xfrm>
          </p:grpSpPr>
          <p:sp>
            <p:nvSpPr>
              <p:cNvPr id="174" name="CustomShape 8">
                <a:extLst>
                  <a:ext uri="{FF2B5EF4-FFF2-40B4-BE49-F238E27FC236}">
                    <a16:creationId xmlns:a16="http://schemas.microsoft.com/office/drawing/2014/main" id="{BCAC8556-2337-4D0D-9603-59CC33703E6F}"/>
                  </a:ext>
                </a:extLst>
              </p:cNvPr>
              <p:cNvSpPr/>
              <p:nvPr/>
            </p:nvSpPr>
            <p:spPr>
              <a:xfrm>
                <a:off x="9289440" y="7034040"/>
                <a:ext cx="3670560" cy="1028520"/>
              </a:xfrm>
              <a:prstGeom prst="roundRect">
                <a:avLst>
                  <a:gd name="adj" fmla="val 50000"/>
                </a:avLst>
              </a:prstGeom>
              <a:gradFill rotWithShape="0">
                <a:gsLst>
                  <a:gs pos="0">
                    <a:srgbClr val="253539"/>
                  </a:gs>
                  <a:gs pos="100000">
                    <a:srgbClr val="1FA2BA"/>
                  </a:gs>
                </a:gsLst>
                <a:lin ang="0"/>
              </a:gradFill>
              <a:ln w="25560">
                <a:solidFill>
                  <a:srgbClr val="43729D"/>
                </a:solidFill>
                <a:miter/>
              </a:ln>
            </p:spPr>
            <p:style>
              <a:lnRef idx="0">
                <a:scrgbClr r="0" g="0" b="0"/>
              </a:lnRef>
              <a:fillRef idx="0">
                <a:scrgbClr r="0" g="0" b="0"/>
              </a:fillRef>
              <a:effectRef idx="0">
                <a:scrgbClr r="0" g="0" b="0"/>
              </a:effectRef>
              <a:fontRef idx="minor"/>
            </p:style>
          </p:sp>
          <p:sp>
            <p:nvSpPr>
              <p:cNvPr id="175" name="CustomShape 9">
                <a:extLst>
                  <a:ext uri="{FF2B5EF4-FFF2-40B4-BE49-F238E27FC236}">
                    <a16:creationId xmlns:a16="http://schemas.microsoft.com/office/drawing/2014/main" id="{09FDD3AF-10F7-4677-A2AB-BE1C0C5ADF6B}"/>
                  </a:ext>
                </a:extLst>
              </p:cNvPr>
              <p:cNvSpPr/>
              <p:nvPr/>
            </p:nvSpPr>
            <p:spPr>
              <a:xfrm flipH="1">
                <a:off x="8442000" y="7034040"/>
                <a:ext cx="1245240" cy="1028520"/>
              </a:xfrm>
              <a:prstGeom prst="flowChartDelay">
                <a:avLst/>
              </a:prstGeom>
              <a:gradFill rotWithShape="0">
                <a:gsLst>
                  <a:gs pos="0">
                    <a:srgbClr val="D5D9DD"/>
                  </a:gs>
                  <a:gs pos="100000">
                    <a:srgbClr val="F3F5F6"/>
                  </a:gs>
                </a:gsLst>
                <a:lin ang="8100000"/>
              </a:gradFill>
              <a:ln w="25560">
                <a:solidFill>
                  <a:srgbClr val="43729D"/>
                </a:solidFill>
                <a:miter/>
              </a:ln>
            </p:spPr>
            <p:style>
              <a:lnRef idx="0">
                <a:scrgbClr r="0" g="0" b="0"/>
              </a:lnRef>
              <a:fillRef idx="0">
                <a:scrgbClr r="0" g="0" b="0"/>
              </a:fillRef>
              <a:effectRef idx="0">
                <a:scrgbClr r="0" g="0" b="0"/>
              </a:effectRef>
              <a:fontRef idx="minor"/>
            </p:style>
          </p:sp>
        </p:grpSp>
        <p:grpSp>
          <p:nvGrpSpPr>
            <p:cNvPr id="162" name="Group 10">
              <a:extLst>
                <a:ext uri="{FF2B5EF4-FFF2-40B4-BE49-F238E27FC236}">
                  <a16:creationId xmlns:a16="http://schemas.microsoft.com/office/drawing/2014/main" id="{D1ACBF9C-0450-466E-8544-62B6D54FAA3F}"/>
                </a:ext>
              </a:extLst>
            </p:cNvPr>
            <p:cNvGrpSpPr/>
            <p:nvPr/>
          </p:nvGrpSpPr>
          <p:grpSpPr>
            <a:xfrm>
              <a:off x="10537920" y="7939440"/>
              <a:ext cx="1236960" cy="45000"/>
              <a:chOff x="10537920" y="7939440"/>
              <a:chExt cx="1236960" cy="45000"/>
            </a:xfrm>
          </p:grpSpPr>
          <p:sp>
            <p:nvSpPr>
              <p:cNvPr id="166" name="CustomShape 11">
                <a:extLst>
                  <a:ext uri="{FF2B5EF4-FFF2-40B4-BE49-F238E27FC236}">
                    <a16:creationId xmlns:a16="http://schemas.microsoft.com/office/drawing/2014/main" id="{DF74BBA4-E929-48E1-A421-4769DDF5008D}"/>
                  </a:ext>
                </a:extLst>
              </p:cNvPr>
              <p:cNvSpPr/>
              <p:nvPr/>
            </p:nvSpPr>
            <p:spPr>
              <a:xfrm flipV="1">
                <a:off x="11050200" y="7939080"/>
                <a:ext cx="44640" cy="45000"/>
              </a:xfrm>
              <a:prstGeom prst="ellipse">
                <a:avLst/>
              </a:prstGeom>
              <a:solidFill>
                <a:srgbClr val="FFFFFF"/>
              </a:solidFill>
              <a:ln w="25560">
                <a:solidFill>
                  <a:srgbClr val="43729D"/>
                </a:solidFill>
                <a:miter/>
              </a:ln>
            </p:spPr>
            <p:style>
              <a:lnRef idx="0">
                <a:scrgbClr r="0" g="0" b="0"/>
              </a:lnRef>
              <a:fillRef idx="0">
                <a:scrgbClr r="0" g="0" b="0"/>
              </a:fillRef>
              <a:effectRef idx="0">
                <a:scrgbClr r="0" g="0" b="0"/>
              </a:effectRef>
              <a:fontRef idx="minor"/>
            </p:style>
          </p:sp>
          <p:sp>
            <p:nvSpPr>
              <p:cNvPr id="167" name="CustomShape 12">
                <a:extLst>
                  <a:ext uri="{FF2B5EF4-FFF2-40B4-BE49-F238E27FC236}">
                    <a16:creationId xmlns:a16="http://schemas.microsoft.com/office/drawing/2014/main" id="{E68A9C8A-641B-4775-86B5-214EBD1A7143}"/>
                  </a:ext>
                </a:extLst>
              </p:cNvPr>
              <p:cNvSpPr/>
              <p:nvPr/>
            </p:nvSpPr>
            <p:spPr>
              <a:xfrm flipV="1">
                <a:off x="11219400" y="7939080"/>
                <a:ext cx="45360" cy="45000"/>
              </a:xfrm>
              <a:prstGeom prst="ellipse">
                <a:avLst/>
              </a:prstGeom>
              <a:solidFill>
                <a:srgbClr val="FFFFFF"/>
              </a:solidFill>
              <a:ln w="25560">
                <a:solidFill>
                  <a:srgbClr val="43729D"/>
                </a:solidFill>
                <a:miter/>
              </a:ln>
            </p:spPr>
            <p:style>
              <a:lnRef idx="0">
                <a:scrgbClr r="0" g="0" b="0"/>
              </a:lnRef>
              <a:fillRef idx="0">
                <a:scrgbClr r="0" g="0" b="0"/>
              </a:fillRef>
              <a:effectRef idx="0">
                <a:scrgbClr r="0" g="0" b="0"/>
              </a:effectRef>
              <a:fontRef idx="minor"/>
            </p:style>
          </p:sp>
          <p:sp>
            <p:nvSpPr>
              <p:cNvPr id="168" name="CustomShape 13">
                <a:extLst>
                  <a:ext uri="{FF2B5EF4-FFF2-40B4-BE49-F238E27FC236}">
                    <a16:creationId xmlns:a16="http://schemas.microsoft.com/office/drawing/2014/main" id="{FFE529AD-6FDD-44F3-A6C5-19C799655500}"/>
                  </a:ext>
                </a:extLst>
              </p:cNvPr>
              <p:cNvSpPr/>
              <p:nvPr/>
            </p:nvSpPr>
            <p:spPr>
              <a:xfrm flipV="1">
                <a:off x="11390040" y="7939080"/>
                <a:ext cx="45720" cy="45000"/>
              </a:xfrm>
              <a:prstGeom prst="ellipse">
                <a:avLst/>
              </a:prstGeom>
              <a:solidFill>
                <a:srgbClr val="FFFFFF"/>
              </a:solidFill>
              <a:ln w="25560">
                <a:solidFill>
                  <a:srgbClr val="43729D"/>
                </a:solidFill>
                <a:miter/>
              </a:ln>
            </p:spPr>
            <p:style>
              <a:lnRef idx="0">
                <a:scrgbClr r="0" g="0" b="0"/>
              </a:lnRef>
              <a:fillRef idx="0">
                <a:scrgbClr r="0" g="0" b="0"/>
              </a:fillRef>
              <a:effectRef idx="0">
                <a:scrgbClr r="0" g="0" b="0"/>
              </a:effectRef>
              <a:fontRef idx="minor"/>
            </p:style>
          </p:sp>
          <p:sp>
            <p:nvSpPr>
              <p:cNvPr id="169" name="CustomShape 14">
                <a:extLst>
                  <a:ext uri="{FF2B5EF4-FFF2-40B4-BE49-F238E27FC236}">
                    <a16:creationId xmlns:a16="http://schemas.microsoft.com/office/drawing/2014/main" id="{8F440C3F-0EB0-4CBC-831C-F82849DF55B3}"/>
                  </a:ext>
                </a:extLst>
              </p:cNvPr>
              <p:cNvSpPr/>
              <p:nvPr/>
            </p:nvSpPr>
            <p:spPr>
              <a:xfrm flipV="1">
                <a:off x="11560320" y="7939080"/>
                <a:ext cx="44280" cy="45000"/>
              </a:xfrm>
              <a:prstGeom prst="ellipse">
                <a:avLst/>
              </a:prstGeom>
              <a:solidFill>
                <a:srgbClr val="FFFFFF"/>
              </a:solidFill>
              <a:ln w="25560">
                <a:solidFill>
                  <a:srgbClr val="43729D"/>
                </a:solidFill>
                <a:miter/>
              </a:ln>
            </p:spPr>
            <p:style>
              <a:lnRef idx="0">
                <a:scrgbClr r="0" g="0" b="0"/>
              </a:lnRef>
              <a:fillRef idx="0">
                <a:scrgbClr r="0" g="0" b="0"/>
              </a:fillRef>
              <a:effectRef idx="0">
                <a:scrgbClr r="0" g="0" b="0"/>
              </a:effectRef>
              <a:fontRef idx="minor"/>
            </p:style>
          </p:sp>
          <p:sp>
            <p:nvSpPr>
              <p:cNvPr id="170" name="CustomShape 15">
                <a:extLst>
                  <a:ext uri="{FF2B5EF4-FFF2-40B4-BE49-F238E27FC236}">
                    <a16:creationId xmlns:a16="http://schemas.microsoft.com/office/drawing/2014/main" id="{F3A42B91-63D3-4503-A65C-780031910C9F}"/>
                  </a:ext>
                </a:extLst>
              </p:cNvPr>
              <p:cNvSpPr/>
              <p:nvPr/>
            </p:nvSpPr>
            <p:spPr>
              <a:xfrm flipV="1">
                <a:off x="11729880" y="7939080"/>
                <a:ext cx="45000" cy="45000"/>
              </a:xfrm>
              <a:prstGeom prst="ellipse">
                <a:avLst/>
              </a:prstGeom>
              <a:solidFill>
                <a:srgbClr val="FFFFFF"/>
              </a:solidFill>
              <a:ln w="25560">
                <a:solidFill>
                  <a:srgbClr val="43729D"/>
                </a:solidFill>
                <a:miter/>
              </a:ln>
            </p:spPr>
            <p:style>
              <a:lnRef idx="0">
                <a:scrgbClr r="0" g="0" b="0"/>
              </a:lnRef>
              <a:fillRef idx="0">
                <a:scrgbClr r="0" g="0" b="0"/>
              </a:fillRef>
              <a:effectRef idx="0">
                <a:scrgbClr r="0" g="0" b="0"/>
              </a:effectRef>
              <a:fontRef idx="minor"/>
            </p:style>
          </p:sp>
          <p:sp>
            <p:nvSpPr>
              <p:cNvPr id="171" name="CustomShape 16">
                <a:extLst>
                  <a:ext uri="{FF2B5EF4-FFF2-40B4-BE49-F238E27FC236}">
                    <a16:creationId xmlns:a16="http://schemas.microsoft.com/office/drawing/2014/main" id="{8CC1939C-769A-4F98-8849-5AE5C3C50139}"/>
                  </a:ext>
                </a:extLst>
              </p:cNvPr>
              <p:cNvSpPr/>
              <p:nvPr/>
            </p:nvSpPr>
            <p:spPr>
              <a:xfrm flipV="1">
                <a:off x="10537920" y="7939080"/>
                <a:ext cx="44640" cy="45000"/>
              </a:xfrm>
              <a:prstGeom prst="ellipse">
                <a:avLst/>
              </a:prstGeom>
              <a:solidFill>
                <a:srgbClr val="FFFFFF"/>
              </a:solidFill>
              <a:ln w="25560">
                <a:solidFill>
                  <a:srgbClr val="43729D"/>
                </a:solidFill>
                <a:miter/>
              </a:ln>
            </p:spPr>
            <p:style>
              <a:lnRef idx="0">
                <a:scrgbClr r="0" g="0" b="0"/>
              </a:lnRef>
              <a:fillRef idx="0">
                <a:scrgbClr r="0" g="0" b="0"/>
              </a:fillRef>
              <a:effectRef idx="0">
                <a:scrgbClr r="0" g="0" b="0"/>
              </a:effectRef>
              <a:fontRef idx="minor"/>
            </p:style>
          </p:sp>
          <p:sp>
            <p:nvSpPr>
              <p:cNvPr id="172" name="CustomShape 17">
                <a:extLst>
                  <a:ext uri="{FF2B5EF4-FFF2-40B4-BE49-F238E27FC236}">
                    <a16:creationId xmlns:a16="http://schemas.microsoft.com/office/drawing/2014/main" id="{13C99256-69DE-4F63-AA32-FE0D82124B0C}"/>
                  </a:ext>
                </a:extLst>
              </p:cNvPr>
              <p:cNvSpPr/>
              <p:nvPr/>
            </p:nvSpPr>
            <p:spPr>
              <a:xfrm flipV="1">
                <a:off x="10708560" y="7939080"/>
                <a:ext cx="45000" cy="45000"/>
              </a:xfrm>
              <a:prstGeom prst="ellipse">
                <a:avLst/>
              </a:prstGeom>
              <a:solidFill>
                <a:srgbClr val="FFFFFF"/>
              </a:solidFill>
              <a:ln w="25560">
                <a:solidFill>
                  <a:srgbClr val="43729D"/>
                </a:solidFill>
                <a:miter/>
              </a:ln>
            </p:spPr>
            <p:style>
              <a:lnRef idx="0">
                <a:scrgbClr r="0" g="0" b="0"/>
              </a:lnRef>
              <a:fillRef idx="0">
                <a:scrgbClr r="0" g="0" b="0"/>
              </a:fillRef>
              <a:effectRef idx="0">
                <a:scrgbClr r="0" g="0" b="0"/>
              </a:effectRef>
              <a:fontRef idx="minor"/>
            </p:style>
          </p:sp>
          <p:sp>
            <p:nvSpPr>
              <p:cNvPr id="173" name="CustomShape 18">
                <a:extLst>
                  <a:ext uri="{FF2B5EF4-FFF2-40B4-BE49-F238E27FC236}">
                    <a16:creationId xmlns:a16="http://schemas.microsoft.com/office/drawing/2014/main" id="{7F7C5705-C3EA-4FC7-9D24-30F65205F07C}"/>
                  </a:ext>
                </a:extLst>
              </p:cNvPr>
              <p:cNvSpPr/>
              <p:nvPr/>
            </p:nvSpPr>
            <p:spPr>
              <a:xfrm flipV="1">
                <a:off x="10879920" y="7939080"/>
                <a:ext cx="45000" cy="45000"/>
              </a:xfrm>
              <a:prstGeom prst="ellipse">
                <a:avLst/>
              </a:prstGeom>
              <a:solidFill>
                <a:srgbClr val="FFFFFF"/>
              </a:solidFill>
              <a:ln w="25560">
                <a:solidFill>
                  <a:srgbClr val="43729D"/>
                </a:solidFill>
                <a:miter/>
              </a:ln>
            </p:spPr>
            <p:style>
              <a:lnRef idx="0">
                <a:scrgbClr r="0" g="0" b="0"/>
              </a:lnRef>
              <a:fillRef idx="0">
                <a:scrgbClr r="0" g="0" b="0"/>
              </a:fillRef>
              <a:effectRef idx="0">
                <a:scrgbClr r="0" g="0" b="0"/>
              </a:effectRef>
              <a:fontRef idx="minor"/>
            </p:style>
          </p:sp>
        </p:grpSp>
        <p:grpSp>
          <p:nvGrpSpPr>
            <p:cNvPr id="163" name="Group 19">
              <a:extLst>
                <a:ext uri="{FF2B5EF4-FFF2-40B4-BE49-F238E27FC236}">
                  <a16:creationId xmlns:a16="http://schemas.microsoft.com/office/drawing/2014/main" id="{3B23A778-76F8-4AF3-93F9-A47BB6E42D77}"/>
                </a:ext>
              </a:extLst>
            </p:cNvPr>
            <p:cNvGrpSpPr/>
            <p:nvPr/>
          </p:nvGrpSpPr>
          <p:grpSpPr>
            <a:xfrm>
              <a:off x="8442720" y="7034040"/>
              <a:ext cx="4517640" cy="1028520"/>
              <a:chOff x="8442720" y="7034040"/>
              <a:chExt cx="4517640" cy="1028520"/>
            </a:xfrm>
          </p:grpSpPr>
          <p:sp>
            <p:nvSpPr>
              <p:cNvPr id="164" name="CustomShape 20">
                <a:extLst>
                  <a:ext uri="{FF2B5EF4-FFF2-40B4-BE49-F238E27FC236}">
                    <a16:creationId xmlns:a16="http://schemas.microsoft.com/office/drawing/2014/main" id="{73A270F4-7291-4754-BFB4-C6BC47B8B255}"/>
                  </a:ext>
                </a:extLst>
              </p:cNvPr>
              <p:cNvSpPr/>
              <p:nvPr/>
            </p:nvSpPr>
            <p:spPr>
              <a:xfrm>
                <a:off x="9289800" y="7034040"/>
                <a:ext cx="3670560" cy="1028520"/>
              </a:xfrm>
              <a:prstGeom prst="roundRect">
                <a:avLst>
                  <a:gd name="adj" fmla="val 50000"/>
                </a:avLst>
              </a:prstGeom>
              <a:gradFill rotWithShape="0">
                <a:gsLst>
                  <a:gs pos="0">
                    <a:srgbClr val="253539"/>
                  </a:gs>
                  <a:gs pos="100000">
                    <a:srgbClr val="1FA2BA"/>
                  </a:gs>
                </a:gsLst>
                <a:lin ang="0"/>
              </a:gradFill>
              <a:ln w="25560">
                <a:solidFill>
                  <a:srgbClr val="43729D"/>
                </a:solidFill>
                <a:miter/>
              </a:ln>
            </p:spPr>
            <p:style>
              <a:lnRef idx="0">
                <a:scrgbClr r="0" g="0" b="0"/>
              </a:lnRef>
              <a:fillRef idx="0">
                <a:scrgbClr r="0" g="0" b="0"/>
              </a:fillRef>
              <a:effectRef idx="0">
                <a:scrgbClr r="0" g="0" b="0"/>
              </a:effectRef>
              <a:fontRef idx="minor"/>
            </p:style>
          </p:sp>
          <p:sp>
            <p:nvSpPr>
              <p:cNvPr id="165" name="CustomShape 21">
                <a:extLst>
                  <a:ext uri="{FF2B5EF4-FFF2-40B4-BE49-F238E27FC236}">
                    <a16:creationId xmlns:a16="http://schemas.microsoft.com/office/drawing/2014/main" id="{4E3DF1BB-31F4-4336-8CD6-8C16A93925E4}"/>
                  </a:ext>
                </a:extLst>
              </p:cNvPr>
              <p:cNvSpPr/>
              <p:nvPr/>
            </p:nvSpPr>
            <p:spPr>
              <a:xfrm flipH="1">
                <a:off x="8442360" y="7034040"/>
                <a:ext cx="1245240" cy="1028520"/>
              </a:xfrm>
              <a:prstGeom prst="flowChartDelay">
                <a:avLst/>
              </a:prstGeom>
              <a:gradFill rotWithShape="0">
                <a:gsLst>
                  <a:gs pos="0">
                    <a:srgbClr val="D5D9DD"/>
                  </a:gs>
                  <a:gs pos="100000">
                    <a:srgbClr val="F3F5F6"/>
                  </a:gs>
                </a:gsLst>
                <a:lin ang="8100000"/>
              </a:gradFill>
              <a:ln w="25560">
                <a:solidFill>
                  <a:srgbClr val="43729D"/>
                </a:solidFill>
                <a:miter/>
              </a:ln>
            </p:spPr>
            <p:style>
              <a:lnRef idx="0">
                <a:scrgbClr r="0" g="0" b="0"/>
              </a:lnRef>
              <a:fillRef idx="0">
                <a:scrgbClr r="0" g="0" b="0"/>
              </a:fillRef>
              <a:effectRef idx="0">
                <a:scrgbClr r="0" g="0" b="0"/>
              </a:effectRef>
              <a:fontRef idx="minor"/>
            </p:style>
          </p:sp>
        </p:grpSp>
      </p:grpSp>
      <p:grpSp>
        <p:nvGrpSpPr>
          <p:cNvPr id="177" name="Group 25">
            <a:extLst>
              <a:ext uri="{FF2B5EF4-FFF2-40B4-BE49-F238E27FC236}">
                <a16:creationId xmlns:a16="http://schemas.microsoft.com/office/drawing/2014/main" id="{6E6144FA-55CF-460F-B2B9-183E6BAA8EA5}"/>
              </a:ext>
            </a:extLst>
          </p:cNvPr>
          <p:cNvGrpSpPr/>
          <p:nvPr/>
        </p:nvGrpSpPr>
        <p:grpSpPr>
          <a:xfrm>
            <a:off x="2453040" y="7034040"/>
            <a:ext cx="3511440" cy="1028520"/>
            <a:chOff x="2453040" y="7034040"/>
            <a:chExt cx="3511440" cy="1028520"/>
          </a:xfrm>
        </p:grpSpPr>
        <p:grpSp>
          <p:nvGrpSpPr>
            <p:cNvPr id="178" name="Group 26">
              <a:extLst>
                <a:ext uri="{FF2B5EF4-FFF2-40B4-BE49-F238E27FC236}">
                  <a16:creationId xmlns:a16="http://schemas.microsoft.com/office/drawing/2014/main" id="{490ACF3E-4BD2-49D2-BBCC-0F4A3EE82F48}"/>
                </a:ext>
              </a:extLst>
            </p:cNvPr>
            <p:cNvGrpSpPr/>
            <p:nvPr/>
          </p:nvGrpSpPr>
          <p:grpSpPr>
            <a:xfrm>
              <a:off x="2453040" y="7034040"/>
              <a:ext cx="3511440" cy="1028520"/>
              <a:chOff x="2453040" y="7034040"/>
              <a:chExt cx="3511440" cy="1028520"/>
            </a:xfrm>
          </p:grpSpPr>
          <p:sp>
            <p:nvSpPr>
              <p:cNvPr id="188" name="CustomShape 27">
                <a:extLst>
                  <a:ext uri="{FF2B5EF4-FFF2-40B4-BE49-F238E27FC236}">
                    <a16:creationId xmlns:a16="http://schemas.microsoft.com/office/drawing/2014/main" id="{23E6E9CE-4450-4CF2-923B-4E461B7E1594}"/>
                  </a:ext>
                </a:extLst>
              </p:cNvPr>
              <p:cNvSpPr/>
              <p:nvPr/>
            </p:nvSpPr>
            <p:spPr>
              <a:xfrm>
                <a:off x="3033720" y="7034040"/>
                <a:ext cx="2930760" cy="1028520"/>
              </a:xfrm>
              <a:prstGeom prst="roundRect">
                <a:avLst>
                  <a:gd name="adj" fmla="val 50000"/>
                </a:avLst>
              </a:prstGeom>
              <a:gradFill rotWithShape="0">
                <a:gsLst>
                  <a:gs pos="0">
                    <a:srgbClr val="253539"/>
                  </a:gs>
                  <a:gs pos="100000">
                    <a:srgbClr val="1FA2BA"/>
                  </a:gs>
                </a:gsLst>
                <a:lin ang="0"/>
              </a:gradFill>
              <a:ln w="25560">
                <a:solidFill>
                  <a:srgbClr val="43729D"/>
                </a:solidFill>
                <a:miter/>
              </a:ln>
            </p:spPr>
            <p:style>
              <a:lnRef idx="0">
                <a:scrgbClr r="0" g="0" b="0"/>
              </a:lnRef>
              <a:fillRef idx="0">
                <a:scrgbClr r="0" g="0" b="0"/>
              </a:fillRef>
              <a:effectRef idx="0">
                <a:scrgbClr r="0" g="0" b="0"/>
              </a:effectRef>
              <a:fontRef idx="minor"/>
            </p:style>
          </p:sp>
          <p:sp>
            <p:nvSpPr>
              <p:cNvPr id="189" name="CustomShape 28">
                <a:extLst>
                  <a:ext uri="{FF2B5EF4-FFF2-40B4-BE49-F238E27FC236}">
                    <a16:creationId xmlns:a16="http://schemas.microsoft.com/office/drawing/2014/main" id="{677EBD7E-17AE-4A37-BB81-AE2AE1C8B19D}"/>
                  </a:ext>
                </a:extLst>
              </p:cNvPr>
              <p:cNvSpPr/>
              <p:nvPr/>
            </p:nvSpPr>
            <p:spPr>
              <a:xfrm flipH="1">
                <a:off x="2453040" y="7034040"/>
                <a:ext cx="994320" cy="1028520"/>
              </a:xfrm>
              <a:prstGeom prst="flowChartDelay">
                <a:avLst/>
              </a:prstGeom>
              <a:gradFill rotWithShape="0">
                <a:gsLst>
                  <a:gs pos="0">
                    <a:srgbClr val="D5D9DD"/>
                  </a:gs>
                  <a:gs pos="100000">
                    <a:srgbClr val="F3F5F6"/>
                  </a:gs>
                </a:gsLst>
                <a:lin ang="8100000"/>
              </a:gradFill>
              <a:ln w="25560">
                <a:solidFill>
                  <a:srgbClr val="43729D"/>
                </a:solidFill>
                <a:miter/>
              </a:ln>
            </p:spPr>
            <p:style>
              <a:lnRef idx="0">
                <a:scrgbClr r="0" g="0" b="0"/>
              </a:lnRef>
              <a:fillRef idx="0">
                <a:scrgbClr r="0" g="0" b="0"/>
              </a:fillRef>
              <a:effectRef idx="0">
                <a:scrgbClr r="0" g="0" b="0"/>
              </a:effectRef>
              <a:fontRef idx="minor"/>
            </p:style>
          </p:sp>
        </p:grpSp>
        <p:grpSp>
          <p:nvGrpSpPr>
            <p:cNvPr id="179" name="Group 29">
              <a:extLst>
                <a:ext uri="{FF2B5EF4-FFF2-40B4-BE49-F238E27FC236}">
                  <a16:creationId xmlns:a16="http://schemas.microsoft.com/office/drawing/2014/main" id="{6A5AF2B1-204F-4F30-AE47-E8E42CD43905}"/>
                </a:ext>
              </a:extLst>
            </p:cNvPr>
            <p:cNvGrpSpPr/>
            <p:nvPr/>
          </p:nvGrpSpPr>
          <p:grpSpPr>
            <a:xfrm>
              <a:off x="4030560" y="7939440"/>
              <a:ext cx="987120" cy="45000"/>
              <a:chOff x="4030560" y="7939440"/>
              <a:chExt cx="987120" cy="45000"/>
            </a:xfrm>
          </p:grpSpPr>
          <p:sp>
            <p:nvSpPr>
              <p:cNvPr id="180" name="CustomShape 30">
                <a:extLst>
                  <a:ext uri="{FF2B5EF4-FFF2-40B4-BE49-F238E27FC236}">
                    <a16:creationId xmlns:a16="http://schemas.microsoft.com/office/drawing/2014/main" id="{04E1B15E-1F4B-4535-ACE2-060F8348E2C4}"/>
                  </a:ext>
                </a:extLst>
              </p:cNvPr>
              <p:cNvSpPr/>
              <p:nvPr/>
            </p:nvSpPr>
            <p:spPr>
              <a:xfrm flipV="1">
                <a:off x="4439520" y="7939080"/>
                <a:ext cx="35640" cy="45000"/>
              </a:xfrm>
              <a:prstGeom prst="ellipse">
                <a:avLst/>
              </a:prstGeom>
              <a:solidFill>
                <a:srgbClr val="FFFFFF"/>
              </a:solidFill>
              <a:ln w="25560">
                <a:solidFill>
                  <a:srgbClr val="43729D"/>
                </a:solidFill>
                <a:miter/>
              </a:ln>
            </p:spPr>
            <p:style>
              <a:lnRef idx="0">
                <a:scrgbClr r="0" g="0" b="0"/>
              </a:lnRef>
              <a:fillRef idx="0">
                <a:scrgbClr r="0" g="0" b="0"/>
              </a:fillRef>
              <a:effectRef idx="0">
                <a:scrgbClr r="0" g="0" b="0"/>
              </a:effectRef>
              <a:fontRef idx="minor"/>
            </p:style>
          </p:sp>
          <p:sp>
            <p:nvSpPr>
              <p:cNvPr id="181" name="CustomShape 31">
                <a:extLst>
                  <a:ext uri="{FF2B5EF4-FFF2-40B4-BE49-F238E27FC236}">
                    <a16:creationId xmlns:a16="http://schemas.microsoft.com/office/drawing/2014/main" id="{BBE9665F-D1AF-47B7-B393-B5964E5F330E}"/>
                  </a:ext>
                </a:extLst>
              </p:cNvPr>
              <p:cNvSpPr/>
              <p:nvPr/>
            </p:nvSpPr>
            <p:spPr>
              <a:xfrm flipV="1">
                <a:off x="4574520" y="7939080"/>
                <a:ext cx="36000" cy="45000"/>
              </a:xfrm>
              <a:prstGeom prst="ellipse">
                <a:avLst/>
              </a:prstGeom>
              <a:solidFill>
                <a:srgbClr val="FFFFFF"/>
              </a:solidFill>
              <a:ln w="25560">
                <a:solidFill>
                  <a:srgbClr val="43729D"/>
                </a:solidFill>
                <a:miter/>
              </a:ln>
            </p:spPr>
            <p:style>
              <a:lnRef idx="0">
                <a:scrgbClr r="0" g="0" b="0"/>
              </a:lnRef>
              <a:fillRef idx="0">
                <a:scrgbClr r="0" g="0" b="0"/>
              </a:fillRef>
              <a:effectRef idx="0">
                <a:scrgbClr r="0" g="0" b="0"/>
              </a:effectRef>
              <a:fontRef idx="minor"/>
            </p:style>
          </p:sp>
          <p:sp>
            <p:nvSpPr>
              <p:cNvPr id="182" name="CustomShape 32">
                <a:extLst>
                  <a:ext uri="{FF2B5EF4-FFF2-40B4-BE49-F238E27FC236}">
                    <a16:creationId xmlns:a16="http://schemas.microsoft.com/office/drawing/2014/main" id="{54F268C3-69CB-45C3-A32F-4A35B0A195C1}"/>
                  </a:ext>
                </a:extLst>
              </p:cNvPr>
              <p:cNvSpPr/>
              <p:nvPr/>
            </p:nvSpPr>
            <p:spPr>
              <a:xfrm flipV="1">
                <a:off x="4710960" y="7939080"/>
                <a:ext cx="36000" cy="45000"/>
              </a:xfrm>
              <a:prstGeom prst="ellipse">
                <a:avLst/>
              </a:prstGeom>
              <a:solidFill>
                <a:srgbClr val="FFFFFF"/>
              </a:solidFill>
              <a:ln w="25560">
                <a:solidFill>
                  <a:srgbClr val="43729D"/>
                </a:solidFill>
                <a:miter/>
              </a:ln>
            </p:spPr>
            <p:style>
              <a:lnRef idx="0">
                <a:scrgbClr r="0" g="0" b="0"/>
              </a:lnRef>
              <a:fillRef idx="0">
                <a:scrgbClr r="0" g="0" b="0"/>
              </a:fillRef>
              <a:effectRef idx="0">
                <a:scrgbClr r="0" g="0" b="0"/>
              </a:effectRef>
              <a:fontRef idx="minor"/>
            </p:style>
          </p:sp>
          <p:sp>
            <p:nvSpPr>
              <p:cNvPr id="183" name="CustomShape 33">
                <a:extLst>
                  <a:ext uri="{FF2B5EF4-FFF2-40B4-BE49-F238E27FC236}">
                    <a16:creationId xmlns:a16="http://schemas.microsoft.com/office/drawing/2014/main" id="{8DF9CF19-DED5-425E-90CA-164ED89A35DB}"/>
                  </a:ext>
                </a:extLst>
              </p:cNvPr>
              <p:cNvSpPr/>
              <p:nvPr/>
            </p:nvSpPr>
            <p:spPr>
              <a:xfrm flipV="1">
                <a:off x="4846320" y="7939080"/>
                <a:ext cx="36360" cy="45000"/>
              </a:xfrm>
              <a:prstGeom prst="ellipse">
                <a:avLst/>
              </a:prstGeom>
              <a:solidFill>
                <a:srgbClr val="FFFFFF"/>
              </a:solidFill>
              <a:ln w="25560">
                <a:solidFill>
                  <a:srgbClr val="43729D"/>
                </a:solidFill>
                <a:miter/>
              </a:ln>
            </p:spPr>
            <p:style>
              <a:lnRef idx="0">
                <a:scrgbClr r="0" g="0" b="0"/>
              </a:lnRef>
              <a:fillRef idx="0">
                <a:scrgbClr r="0" g="0" b="0"/>
              </a:fillRef>
              <a:effectRef idx="0">
                <a:scrgbClr r="0" g="0" b="0"/>
              </a:effectRef>
              <a:fontRef idx="minor"/>
            </p:style>
          </p:sp>
          <p:sp>
            <p:nvSpPr>
              <p:cNvPr id="184" name="CustomShape 34">
                <a:extLst>
                  <a:ext uri="{FF2B5EF4-FFF2-40B4-BE49-F238E27FC236}">
                    <a16:creationId xmlns:a16="http://schemas.microsoft.com/office/drawing/2014/main" id="{2C4D2FF8-286E-4C53-BA30-BD95AB18F71B}"/>
                  </a:ext>
                </a:extLst>
              </p:cNvPr>
              <p:cNvSpPr/>
              <p:nvPr/>
            </p:nvSpPr>
            <p:spPr>
              <a:xfrm flipV="1">
                <a:off x="4982040" y="7939080"/>
                <a:ext cx="35640" cy="45000"/>
              </a:xfrm>
              <a:prstGeom prst="ellipse">
                <a:avLst/>
              </a:prstGeom>
              <a:solidFill>
                <a:srgbClr val="FFFFFF"/>
              </a:solidFill>
              <a:ln w="25560">
                <a:solidFill>
                  <a:srgbClr val="43729D"/>
                </a:solidFill>
                <a:miter/>
              </a:ln>
            </p:spPr>
            <p:style>
              <a:lnRef idx="0">
                <a:scrgbClr r="0" g="0" b="0"/>
              </a:lnRef>
              <a:fillRef idx="0">
                <a:scrgbClr r="0" g="0" b="0"/>
              </a:fillRef>
              <a:effectRef idx="0">
                <a:scrgbClr r="0" g="0" b="0"/>
              </a:effectRef>
              <a:fontRef idx="minor"/>
            </p:style>
          </p:sp>
          <p:sp>
            <p:nvSpPr>
              <p:cNvPr id="185" name="CustomShape 35">
                <a:extLst>
                  <a:ext uri="{FF2B5EF4-FFF2-40B4-BE49-F238E27FC236}">
                    <a16:creationId xmlns:a16="http://schemas.microsoft.com/office/drawing/2014/main" id="{76BF3B42-8A4D-45B4-BF18-A776BEC8D957}"/>
                  </a:ext>
                </a:extLst>
              </p:cNvPr>
              <p:cNvSpPr/>
              <p:nvPr/>
            </p:nvSpPr>
            <p:spPr>
              <a:xfrm flipV="1">
                <a:off x="4030560" y="7939080"/>
                <a:ext cx="35280" cy="45000"/>
              </a:xfrm>
              <a:prstGeom prst="ellipse">
                <a:avLst/>
              </a:prstGeom>
              <a:solidFill>
                <a:srgbClr val="FFFFFF"/>
              </a:solidFill>
              <a:ln w="25560">
                <a:solidFill>
                  <a:srgbClr val="43729D"/>
                </a:solidFill>
                <a:miter/>
              </a:ln>
            </p:spPr>
            <p:style>
              <a:lnRef idx="0">
                <a:scrgbClr r="0" g="0" b="0"/>
              </a:lnRef>
              <a:fillRef idx="0">
                <a:scrgbClr r="0" g="0" b="0"/>
              </a:fillRef>
              <a:effectRef idx="0">
                <a:scrgbClr r="0" g="0" b="0"/>
              </a:effectRef>
              <a:fontRef idx="minor"/>
            </p:style>
          </p:sp>
          <p:sp>
            <p:nvSpPr>
              <p:cNvPr id="186" name="CustomShape 36">
                <a:extLst>
                  <a:ext uri="{FF2B5EF4-FFF2-40B4-BE49-F238E27FC236}">
                    <a16:creationId xmlns:a16="http://schemas.microsoft.com/office/drawing/2014/main" id="{DCA1D558-B273-4F88-8926-03269EE94D9D}"/>
                  </a:ext>
                </a:extLst>
              </p:cNvPr>
              <p:cNvSpPr/>
              <p:nvPr/>
            </p:nvSpPr>
            <p:spPr>
              <a:xfrm flipV="1">
                <a:off x="4167360" y="7939080"/>
                <a:ext cx="35280" cy="45000"/>
              </a:xfrm>
              <a:prstGeom prst="ellipse">
                <a:avLst/>
              </a:prstGeom>
              <a:solidFill>
                <a:srgbClr val="FFFFFF"/>
              </a:solidFill>
              <a:ln w="25560">
                <a:solidFill>
                  <a:srgbClr val="43729D"/>
                </a:solidFill>
                <a:miter/>
              </a:ln>
            </p:spPr>
            <p:style>
              <a:lnRef idx="0">
                <a:scrgbClr r="0" g="0" b="0"/>
              </a:lnRef>
              <a:fillRef idx="0">
                <a:scrgbClr r="0" g="0" b="0"/>
              </a:fillRef>
              <a:effectRef idx="0">
                <a:scrgbClr r="0" g="0" b="0"/>
              </a:effectRef>
              <a:fontRef idx="minor"/>
            </p:style>
          </p:sp>
          <p:sp>
            <p:nvSpPr>
              <p:cNvPr id="187" name="CustomShape 37">
                <a:extLst>
                  <a:ext uri="{FF2B5EF4-FFF2-40B4-BE49-F238E27FC236}">
                    <a16:creationId xmlns:a16="http://schemas.microsoft.com/office/drawing/2014/main" id="{0F2EAD1C-78E9-4FEB-A04D-93A172AC7EC4}"/>
                  </a:ext>
                </a:extLst>
              </p:cNvPr>
              <p:cNvSpPr/>
              <p:nvPr/>
            </p:nvSpPr>
            <p:spPr>
              <a:xfrm flipV="1">
                <a:off x="4303440" y="7939080"/>
                <a:ext cx="36000" cy="45000"/>
              </a:xfrm>
              <a:prstGeom prst="ellipse">
                <a:avLst/>
              </a:prstGeom>
              <a:solidFill>
                <a:srgbClr val="FFFFFF"/>
              </a:solidFill>
              <a:ln w="25560">
                <a:solidFill>
                  <a:srgbClr val="43729D"/>
                </a:solidFill>
                <a:miter/>
              </a:ln>
            </p:spPr>
            <p:style>
              <a:lnRef idx="0">
                <a:scrgbClr r="0" g="0" b="0"/>
              </a:lnRef>
              <a:fillRef idx="0">
                <a:scrgbClr r="0" g="0" b="0"/>
              </a:fillRef>
              <a:effectRef idx="0">
                <a:scrgbClr r="0" g="0" b="0"/>
              </a:effectRef>
              <a:fontRef idx="minor"/>
            </p:style>
          </p:sp>
        </p:grpSp>
      </p:grpSp>
      <p:pic>
        <p:nvPicPr>
          <p:cNvPr id="193" name="Рисунок 8">
            <a:extLst>
              <a:ext uri="{FF2B5EF4-FFF2-40B4-BE49-F238E27FC236}">
                <a16:creationId xmlns:a16="http://schemas.microsoft.com/office/drawing/2014/main" id="{7DEA8837-5EE0-4152-9345-9EBFE4C6B7E9}"/>
              </a:ext>
            </a:extLst>
          </p:cNvPr>
          <p:cNvPicPr/>
          <p:nvPr/>
        </p:nvPicPr>
        <p:blipFill>
          <a:blip r:embed="rId6"/>
          <a:stretch/>
        </p:blipFill>
        <p:spPr>
          <a:xfrm>
            <a:off x="8784360" y="7089480"/>
            <a:ext cx="763200" cy="939600"/>
          </a:xfrm>
          <a:prstGeom prst="rect">
            <a:avLst/>
          </a:prstGeom>
          <a:ln w="0">
            <a:noFill/>
          </a:ln>
        </p:spPr>
      </p:pic>
      <p:sp>
        <p:nvSpPr>
          <p:cNvPr id="194" name="CustomShape 40">
            <a:extLst>
              <a:ext uri="{FF2B5EF4-FFF2-40B4-BE49-F238E27FC236}">
                <a16:creationId xmlns:a16="http://schemas.microsoft.com/office/drawing/2014/main" id="{803B30E8-D99D-47E6-A8A5-9AF7402D7DA4}"/>
              </a:ext>
            </a:extLst>
          </p:cNvPr>
          <p:cNvSpPr/>
          <p:nvPr/>
        </p:nvSpPr>
        <p:spPr>
          <a:xfrm>
            <a:off x="1044000" y="756000"/>
            <a:ext cx="4320000" cy="218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ru-RU" sz="2600" b="0" strike="noStrike" spc="-1" dirty="0">
                <a:solidFill>
                  <a:srgbClr val="000000"/>
                </a:solidFill>
                <a:latin typeface="Impact" panose="020B0806030902050204" pitchFamily="34" charset="0"/>
                <a:ea typeface="DejaVu Sans"/>
              </a:rPr>
              <a:t>Кейс от компании</a:t>
            </a:r>
            <a:endParaRPr lang="ru-RU" sz="2600" b="0" strike="noStrike" spc="-1" dirty="0">
              <a:latin typeface="Impact" panose="020B0806030902050204" pitchFamily="34" charset="0"/>
            </a:endParaRPr>
          </a:p>
        </p:txBody>
      </p:sp>
      <p:sp>
        <p:nvSpPr>
          <p:cNvPr id="199" name="Овал 198">
            <a:extLst>
              <a:ext uri="{FF2B5EF4-FFF2-40B4-BE49-F238E27FC236}">
                <a16:creationId xmlns:a16="http://schemas.microsoft.com/office/drawing/2014/main" id="{0DB8D4FC-BFD2-4D65-8641-0B08572AED04}"/>
              </a:ext>
            </a:extLst>
          </p:cNvPr>
          <p:cNvSpPr/>
          <p:nvPr/>
        </p:nvSpPr>
        <p:spPr>
          <a:xfrm>
            <a:off x="557055" y="6493377"/>
            <a:ext cx="1771650" cy="1731809"/>
          </a:xfrm>
          <a:prstGeom prst="ellipse">
            <a:avLst/>
          </a:prstGeom>
          <a:gradFill flip="none" rotWithShape="1">
            <a:gsLst>
              <a:gs pos="0">
                <a:srgbClr val="25383D"/>
              </a:gs>
              <a:gs pos="100000">
                <a:srgbClr val="1FA2BA"/>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0" name="Овал 199">
            <a:extLst>
              <a:ext uri="{FF2B5EF4-FFF2-40B4-BE49-F238E27FC236}">
                <a16:creationId xmlns:a16="http://schemas.microsoft.com/office/drawing/2014/main" id="{4D4F0FCF-96C0-470A-ACAE-6CE601F9308F}"/>
              </a:ext>
            </a:extLst>
          </p:cNvPr>
          <p:cNvSpPr/>
          <p:nvPr/>
        </p:nvSpPr>
        <p:spPr>
          <a:xfrm>
            <a:off x="629024" y="6567950"/>
            <a:ext cx="1619071" cy="1582661"/>
          </a:xfrm>
          <a:prstGeom prst="ellipse">
            <a:avLst/>
          </a:prstGeom>
          <a:gradFill flip="none" rotWithShape="1">
            <a:gsLst>
              <a:gs pos="0">
                <a:srgbClr val="FFFFFF"/>
              </a:gs>
              <a:gs pos="100000">
                <a:srgbClr val="E0E3E6"/>
              </a:gs>
            </a:gsLst>
            <a:path path="shap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6" name="CustomShape 24">
            <a:extLst>
              <a:ext uri="{FF2B5EF4-FFF2-40B4-BE49-F238E27FC236}">
                <a16:creationId xmlns:a16="http://schemas.microsoft.com/office/drawing/2014/main" id="{523D1246-FE3F-4D6D-B1B4-C500481A29D9}"/>
              </a:ext>
            </a:extLst>
          </p:cNvPr>
          <p:cNvSpPr/>
          <p:nvPr/>
        </p:nvSpPr>
        <p:spPr>
          <a:xfrm>
            <a:off x="585000" y="7016040"/>
            <a:ext cx="1621440" cy="1064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ru-RU" sz="3200" b="0" strike="noStrike" spc="-1" dirty="0">
                <a:solidFill>
                  <a:srgbClr val="000000"/>
                </a:solidFill>
                <a:latin typeface="Franklin Gothic Demi"/>
                <a:ea typeface="DejaVu Sans"/>
              </a:rPr>
              <a:t>Секция</a:t>
            </a:r>
            <a:endParaRPr lang="ru-RU" sz="3200" b="0" strike="noStrike" spc="-1" dirty="0">
              <a:latin typeface="Arial"/>
            </a:endParaRPr>
          </a:p>
        </p:txBody>
      </p:sp>
      <p:pic>
        <p:nvPicPr>
          <p:cNvPr id="50" name="Рисунок 49">
            <a:extLst>
              <a:ext uri="{FF2B5EF4-FFF2-40B4-BE49-F238E27FC236}">
                <a16:creationId xmlns:a16="http://schemas.microsoft.com/office/drawing/2014/main" id="{A1A9857C-63CE-4F7D-BEC6-87D6228B0DA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85000" y="8598701"/>
            <a:ext cx="5083043" cy="1803493"/>
          </a:xfrm>
          <a:prstGeom prst="rect">
            <a:avLst/>
          </a:prstGeom>
        </p:spPr>
      </p:pic>
      <p:sp>
        <p:nvSpPr>
          <p:cNvPr id="51" name="TextBox 222">
            <a:extLst>
              <a:ext uri="{FF2B5EF4-FFF2-40B4-BE49-F238E27FC236}">
                <a16:creationId xmlns:a16="http://schemas.microsoft.com/office/drawing/2014/main" id="{70BB435D-361B-4648-A2C3-D4A7396C8E7C}"/>
              </a:ext>
            </a:extLst>
          </p:cNvPr>
          <p:cNvSpPr txBox="1"/>
          <p:nvPr/>
        </p:nvSpPr>
        <p:spPr>
          <a:xfrm>
            <a:off x="3767400" y="7282978"/>
            <a:ext cx="1695978"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ru-RU" sz="2800" dirty="0" err="1">
                <a:solidFill>
                  <a:schemeClr val="bg1"/>
                </a:solidFill>
                <a:latin typeface="Franklin Gothic Demi" panose="020B0703020102020204" pitchFamily="34" charset="0"/>
              </a:rPr>
              <a:t>ХимТех</a:t>
            </a:r>
            <a:endParaRPr lang="ru-RU" sz="2800" dirty="0">
              <a:solidFill>
                <a:schemeClr val="bg1"/>
              </a:solidFill>
              <a:latin typeface="Franklin Gothic Demi" panose="020B0703020102020204" pitchFamily="34" charset="0"/>
            </a:endParaRPr>
          </a:p>
        </p:txBody>
      </p:sp>
      <p:pic>
        <p:nvPicPr>
          <p:cNvPr id="52" name="Рисунок 51">
            <a:extLst>
              <a:ext uri="{FF2B5EF4-FFF2-40B4-BE49-F238E27FC236}">
                <a16:creationId xmlns:a16="http://schemas.microsoft.com/office/drawing/2014/main" id="{AD7F1807-B28C-49D1-8EEA-AF437D1AC95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725973" y="7230901"/>
            <a:ext cx="624264" cy="622355"/>
          </a:xfrm>
          <a:prstGeom prst="rect">
            <a:avLst/>
          </a:prstGeom>
        </p:spPr>
      </p:pic>
      <p:sp>
        <p:nvSpPr>
          <p:cNvPr id="53" name="CustomShape 39">
            <a:extLst>
              <a:ext uri="{FF2B5EF4-FFF2-40B4-BE49-F238E27FC236}">
                <a16:creationId xmlns:a16="http://schemas.microsoft.com/office/drawing/2014/main" id="{198C8A53-F359-425D-8F02-8840698F8EFD}"/>
              </a:ext>
            </a:extLst>
          </p:cNvPr>
          <p:cNvSpPr/>
          <p:nvPr/>
        </p:nvSpPr>
        <p:spPr>
          <a:xfrm>
            <a:off x="9672120" y="7118204"/>
            <a:ext cx="3030480" cy="921876"/>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ru-RU" spc="-1" dirty="0">
                <a:solidFill>
                  <a:srgbClr val="FFFFFF"/>
                </a:solidFill>
                <a:ea typeface="DejaVu Sans"/>
              </a:rPr>
              <a:t>Разработка предложения по вторичному использованию (переработке)  </a:t>
            </a:r>
            <a:r>
              <a:rPr lang="ru-RU" spc="-1" dirty="0" err="1">
                <a:solidFill>
                  <a:srgbClr val="FFFFFF"/>
                </a:solidFill>
                <a:ea typeface="DejaVu Sans"/>
              </a:rPr>
              <a:t>зерноотходов</a:t>
            </a:r>
            <a:endParaRPr lang="ru-RU" sz="1800" b="0" strike="noStrike" spc="-1" dirty="0">
              <a:latin typeface="Arial"/>
            </a:endParaRPr>
          </a:p>
        </p:txBody>
      </p:sp>
      <p:pic>
        <p:nvPicPr>
          <p:cNvPr id="54" name="Рисунок 53">
            <a:extLst>
              <a:ext uri="{FF2B5EF4-FFF2-40B4-BE49-F238E27FC236}">
                <a16:creationId xmlns:a16="http://schemas.microsoft.com/office/drawing/2014/main" id="{35419547-7150-4A56-BF23-A4FA7B99230B}"/>
              </a:ext>
            </a:extLst>
          </p:cNvPr>
          <p:cNvPicPr>
            <a:picLocks noChangeAspect="1"/>
          </p:cNvPicPr>
          <p:nvPr/>
        </p:nvPicPr>
        <p:blipFill>
          <a:blip r:embed="rId9"/>
          <a:stretch>
            <a:fillRect/>
          </a:stretch>
        </p:blipFill>
        <p:spPr>
          <a:xfrm>
            <a:off x="1698026" y="1141200"/>
            <a:ext cx="2876494" cy="540000"/>
          </a:xfrm>
          <a:prstGeom prst="rect">
            <a:avLst/>
          </a:prstGeom>
        </p:spPr>
      </p:pic>
    </p:spTree>
    <p:extLst>
      <p:ext uri="{BB962C8B-B14F-4D97-AF65-F5344CB8AC3E}">
        <p14:creationId xmlns:p14="http://schemas.microsoft.com/office/powerpoint/2010/main" val="390547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1C02B1C9-36C0-4D2C-BABD-E084CE08A8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4300"/>
            <a:ext cx="15119350" cy="10688911"/>
          </a:xfrm>
          <a:prstGeom prst="rect">
            <a:avLst/>
          </a:prstGeom>
        </p:spPr>
      </p:pic>
      <p:sp>
        <p:nvSpPr>
          <p:cNvPr id="11" name="Прямоугольник 10">
            <a:extLst>
              <a:ext uri="{FF2B5EF4-FFF2-40B4-BE49-F238E27FC236}">
                <a16:creationId xmlns:a16="http://schemas.microsoft.com/office/drawing/2014/main" id="{CC437381-2A93-4F12-A8D8-C41EB5BF4E9E}"/>
              </a:ext>
            </a:extLst>
          </p:cNvPr>
          <p:cNvSpPr/>
          <p:nvPr/>
        </p:nvSpPr>
        <p:spPr>
          <a:xfrm>
            <a:off x="1951435" y="797997"/>
            <a:ext cx="3549370" cy="461665"/>
          </a:xfrm>
          <a:prstGeom prst="rect">
            <a:avLst/>
          </a:prstGeom>
        </p:spPr>
        <p:txBody>
          <a:bodyPr wrap="square">
            <a:spAutoFit/>
          </a:bodyPr>
          <a:lstStyle/>
          <a:p>
            <a:r>
              <a:rPr lang="ru-RU" sz="2400" dirty="0">
                <a:solidFill>
                  <a:schemeClr val="accent5">
                    <a:lumMod val="75000"/>
                  </a:schemeClr>
                </a:solidFill>
                <a:latin typeface="Impact" panose="020B0806030902050204" pitchFamily="34" charset="0"/>
              </a:rPr>
              <a:t>Информация о компании</a:t>
            </a:r>
          </a:p>
        </p:txBody>
      </p:sp>
      <p:sp>
        <p:nvSpPr>
          <p:cNvPr id="12" name="TextBox 11">
            <a:extLst>
              <a:ext uri="{FF2B5EF4-FFF2-40B4-BE49-F238E27FC236}">
                <a16:creationId xmlns:a16="http://schemas.microsoft.com/office/drawing/2014/main" id="{2BF8D2DF-CB8A-48CC-8E31-CCFF8214EE72}"/>
              </a:ext>
            </a:extLst>
          </p:cNvPr>
          <p:cNvSpPr txBox="1"/>
          <p:nvPr/>
        </p:nvSpPr>
        <p:spPr>
          <a:xfrm>
            <a:off x="13411200" y="9067800"/>
            <a:ext cx="609462" cy="1107996"/>
          </a:xfrm>
          <a:prstGeom prst="rect">
            <a:avLst/>
          </a:prstGeom>
          <a:noFill/>
        </p:spPr>
        <p:txBody>
          <a:bodyPr wrap="none" rtlCol="0">
            <a:spAutoFit/>
          </a:bodyPr>
          <a:lstStyle/>
          <a:p>
            <a:r>
              <a:rPr lang="en-US" sz="6600" dirty="0">
                <a:solidFill>
                  <a:schemeClr val="accent5">
                    <a:lumMod val="75000"/>
                  </a:schemeClr>
                </a:solidFill>
                <a:latin typeface="Impact" panose="020B0806030902050204" pitchFamily="34" charset="0"/>
              </a:rPr>
              <a:t>2</a:t>
            </a:r>
            <a:endParaRPr lang="ru-RU" sz="6600" dirty="0">
              <a:solidFill>
                <a:schemeClr val="accent5">
                  <a:lumMod val="75000"/>
                </a:schemeClr>
              </a:solidFill>
              <a:latin typeface="Impact" panose="020B0806030902050204" pitchFamily="34" charset="0"/>
            </a:endParaRPr>
          </a:p>
        </p:txBody>
      </p:sp>
      <p:pic>
        <p:nvPicPr>
          <p:cNvPr id="9" name="Рисунок 8">
            <a:extLst>
              <a:ext uri="{FF2B5EF4-FFF2-40B4-BE49-F238E27FC236}">
                <a16:creationId xmlns:a16="http://schemas.microsoft.com/office/drawing/2014/main" id="{39673C31-455B-437C-BE69-B72B6C70EA1B}"/>
              </a:ext>
            </a:extLst>
          </p:cNvPr>
          <p:cNvPicPr>
            <a:picLocks noChangeAspect="1"/>
          </p:cNvPicPr>
          <p:nvPr/>
        </p:nvPicPr>
        <p:blipFill>
          <a:blip r:embed="rId3"/>
          <a:stretch>
            <a:fillRect/>
          </a:stretch>
        </p:blipFill>
        <p:spPr>
          <a:xfrm>
            <a:off x="219456" y="797997"/>
            <a:ext cx="1603963" cy="301110"/>
          </a:xfrm>
          <a:prstGeom prst="rect">
            <a:avLst/>
          </a:prstGeom>
        </p:spPr>
      </p:pic>
      <p:sp>
        <p:nvSpPr>
          <p:cNvPr id="10" name="Прямоугольник 9">
            <a:extLst>
              <a:ext uri="{FF2B5EF4-FFF2-40B4-BE49-F238E27FC236}">
                <a16:creationId xmlns:a16="http://schemas.microsoft.com/office/drawing/2014/main" id="{66B443BD-1CAF-45AD-9161-C7EA981D766C}"/>
              </a:ext>
            </a:extLst>
          </p:cNvPr>
          <p:cNvSpPr/>
          <p:nvPr/>
        </p:nvSpPr>
        <p:spPr>
          <a:xfrm>
            <a:off x="1460501" y="2677941"/>
            <a:ext cx="12674738" cy="6555641"/>
          </a:xfrm>
          <a:prstGeom prst="rect">
            <a:avLst/>
          </a:prstGeom>
        </p:spPr>
        <p:txBody>
          <a:bodyPr wrap="square">
            <a:spAutoFit/>
          </a:bodyPr>
          <a:lstStyle/>
          <a:p>
            <a:pPr indent="622300" algn="just"/>
            <a:r>
              <a:rPr lang="ru-RU" sz="2800" dirty="0">
                <a:solidFill>
                  <a:srgbClr val="000000"/>
                </a:solidFill>
                <a:latin typeface="Bahnschrift" panose="020B0502040204020203" pitchFamily="34" charset="0"/>
              </a:rPr>
              <a:t>Основана в 1994 году. Изначально компания занималась продажей кормовых ингредиентов, но со временем стала агропромышленным холдингом. Сейчас это международная группа с головным офисом в Люксембурге, работающая в России, странах СНГ, Средиземноморья, Ближнего Востока, Центральной и Латинской Америки. Специализируется на переработке соевых бобов и рапса, производстве рыбной муки, комбинированной животной белковой смеси, импорте кукурузного глютена и лизина, дистрибуции продукции. Компания владеет сетью инфраструктурных активов, ей принадлежат глубоководный и морской торговые терминалы в Калининграде, железнодорожная и складская инфраструктура там же, сеть </a:t>
            </a:r>
            <a:r>
              <a:rPr lang="ru-RU" sz="2800" dirty="0" err="1">
                <a:solidFill>
                  <a:srgbClr val="000000"/>
                </a:solidFill>
                <a:latin typeface="Bahnschrift" panose="020B0502040204020203" pitchFamily="34" charset="0"/>
              </a:rPr>
              <a:t>агрологистических</a:t>
            </a:r>
            <a:r>
              <a:rPr lang="ru-RU" sz="2800" dirty="0">
                <a:solidFill>
                  <a:srgbClr val="000000"/>
                </a:solidFill>
                <a:latin typeface="Bahnschrift" panose="020B0502040204020203" pitchFamily="34" charset="0"/>
              </a:rPr>
              <a:t> центров в России и СНГ, складская инфраструктура в Бразилии, речные терминалы в Парагвае. В собственности компании более 4 тыс. вагонов-зерновозов повышенной вместимости (109 м³ и 116 м³), 100 крытых вагонов, также арендуется 100 цистерн для перевозки растительных масел.</a:t>
            </a:r>
            <a:endParaRPr lang="ru-RU" sz="2800" dirty="0">
              <a:latin typeface="Bahnschrift" panose="020B0502040204020203" pitchFamily="34" charset="0"/>
            </a:endParaRPr>
          </a:p>
        </p:txBody>
      </p:sp>
    </p:spTree>
    <p:extLst>
      <p:ext uri="{BB962C8B-B14F-4D97-AF65-F5344CB8AC3E}">
        <p14:creationId xmlns:p14="http://schemas.microsoft.com/office/powerpoint/2010/main" val="1726162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a:extLst>
              <a:ext uri="{FF2B5EF4-FFF2-40B4-BE49-F238E27FC236}">
                <a16:creationId xmlns:a16="http://schemas.microsoft.com/office/drawing/2014/main" id="{AA026F33-4BC1-4F90-8003-FD6D621274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902"/>
            <a:ext cx="15119350" cy="10688911"/>
          </a:xfrm>
          <a:prstGeom prst="rect">
            <a:avLst/>
          </a:prstGeom>
        </p:spPr>
      </p:pic>
      <p:sp>
        <p:nvSpPr>
          <p:cNvPr id="4" name="Прямоугольник 3">
            <a:extLst>
              <a:ext uri="{FF2B5EF4-FFF2-40B4-BE49-F238E27FC236}">
                <a16:creationId xmlns:a16="http://schemas.microsoft.com/office/drawing/2014/main" id="{CDB50015-500A-4F5E-87FE-48D2681B659E}"/>
              </a:ext>
            </a:extLst>
          </p:cNvPr>
          <p:cNvSpPr/>
          <p:nvPr/>
        </p:nvSpPr>
        <p:spPr>
          <a:xfrm>
            <a:off x="2386592" y="721797"/>
            <a:ext cx="2965877" cy="461665"/>
          </a:xfrm>
          <a:prstGeom prst="rect">
            <a:avLst/>
          </a:prstGeom>
        </p:spPr>
        <p:txBody>
          <a:bodyPr wrap="none">
            <a:spAutoFit/>
          </a:bodyPr>
          <a:lstStyle/>
          <a:p>
            <a:r>
              <a:rPr lang="ru-RU" sz="2400" dirty="0">
                <a:solidFill>
                  <a:schemeClr val="accent5">
                    <a:lumMod val="75000"/>
                  </a:schemeClr>
                </a:solidFill>
                <a:latin typeface="Impact" panose="020B0806030902050204" pitchFamily="34" charset="0"/>
              </a:rPr>
              <a:t>Описание проблемы</a:t>
            </a:r>
          </a:p>
        </p:txBody>
      </p:sp>
      <p:sp>
        <p:nvSpPr>
          <p:cNvPr id="5" name="TextBox 4">
            <a:extLst>
              <a:ext uri="{FF2B5EF4-FFF2-40B4-BE49-F238E27FC236}">
                <a16:creationId xmlns:a16="http://schemas.microsoft.com/office/drawing/2014/main" id="{4FC0A0BA-5A64-4D46-8F12-974DFBC5FA65}"/>
              </a:ext>
            </a:extLst>
          </p:cNvPr>
          <p:cNvSpPr txBox="1"/>
          <p:nvPr/>
        </p:nvSpPr>
        <p:spPr>
          <a:xfrm>
            <a:off x="13411200" y="9067800"/>
            <a:ext cx="633507" cy="1107996"/>
          </a:xfrm>
          <a:prstGeom prst="rect">
            <a:avLst/>
          </a:prstGeom>
          <a:noFill/>
        </p:spPr>
        <p:txBody>
          <a:bodyPr wrap="none" rtlCol="0">
            <a:spAutoFit/>
          </a:bodyPr>
          <a:lstStyle/>
          <a:p>
            <a:r>
              <a:rPr lang="en-US" sz="6600" dirty="0">
                <a:solidFill>
                  <a:schemeClr val="accent5">
                    <a:lumMod val="75000"/>
                  </a:schemeClr>
                </a:solidFill>
                <a:latin typeface="Impact" panose="020B0806030902050204" pitchFamily="34" charset="0"/>
              </a:rPr>
              <a:t>3</a:t>
            </a:r>
            <a:endParaRPr lang="ru-RU" sz="6600" dirty="0">
              <a:solidFill>
                <a:schemeClr val="accent5">
                  <a:lumMod val="75000"/>
                </a:schemeClr>
              </a:solidFill>
              <a:latin typeface="Impact" panose="020B0806030902050204" pitchFamily="34" charset="0"/>
            </a:endParaRPr>
          </a:p>
        </p:txBody>
      </p:sp>
      <p:pic>
        <p:nvPicPr>
          <p:cNvPr id="7" name="Рисунок 6">
            <a:extLst>
              <a:ext uri="{FF2B5EF4-FFF2-40B4-BE49-F238E27FC236}">
                <a16:creationId xmlns:a16="http://schemas.microsoft.com/office/drawing/2014/main" id="{C0308749-E9FE-4D8C-9DF4-441C98F6214F}"/>
              </a:ext>
            </a:extLst>
          </p:cNvPr>
          <p:cNvPicPr>
            <a:picLocks noChangeAspect="1"/>
          </p:cNvPicPr>
          <p:nvPr/>
        </p:nvPicPr>
        <p:blipFill>
          <a:blip r:embed="rId3"/>
          <a:stretch>
            <a:fillRect/>
          </a:stretch>
        </p:blipFill>
        <p:spPr>
          <a:xfrm>
            <a:off x="219456" y="797997"/>
            <a:ext cx="1603963" cy="301110"/>
          </a:xfrm>
          <a:prstGeom prst="rect">
            <a:avLst/>
          </a:prstGeom>
        </p:spPr>
      </p:pic>
      <p:sp>
        <p:nvSpPr>
          <p:cNvPr id="9" name="Прямоугольник 8">
            <a:extLst>
              <a:ext uri="{FF2B5EF4-FFF2-40B4-BE49-F238E27FC236}">
                <a16:creationId xmlns:a16="http://schemas.microsoft.com/office/drawing/2014/main" id="{293D8F4D-23FD-4ED8-9B2B-937DEC7157C9}"/>
              </a:ext>
            </a:extLst>
          </p:cNvPr>
          <p:cNvSpPr/>
          <p:nvPr/>
        </p:nvSpPr>
        <p:spPr>
          <a:xfrm>
            <a:off x="799592" y="4405248"/>
            <a:ext cx="12643104" cy="2246769"/>
          </a:xfrm>
          <a:prstGeom prst="rect">
            <a:avLst/>
          </a:prstGeom>
        </p:spPr>
        <p:txBody>
          <a:bodyPr wrap="square">
            <a:spAutoFit/>
          </a:bodyPr>
          <a:lstStyle/>
          <a:p>
            <a:pPr algn="just"/>
            <a:r>
              <a:rPr lang="ru-RU" sz="2800" dirty="0">
                <a:solidFill>
                  <a:srgbClr val="000000"/>
                </a:solidFill>
                <a:latin typeface="Bahnschrift" panose="020B0502040204020203" pitchFamily="34" charset="0"/>
              </a:rPr>
              <a:t>Данный отход имеет ряд ценных качеств, однако передается на полигон для захоронения, что влечет за собой финансовые затраты со стороны предприятия, негативное воздействие на ОС, увеличение нагрузки на полигоны для захоронения отходов и сокращение времени их эксплуатации.</a:t>
            </a:r>
            <a:r>
              <a:rPr lang="ru-RU" sz="2800" dirty="0">
                <a:latin typeface="Bahnschrift" panose="020B0502040204020203" pitchFamily="34" charset="0"/>
              </a:rPr>
              <a:t> </a:t>
            </a:r>
          </a:p>
        </p:txBody>
      </p:sp>
      <p:sp>
        <p:nvSpPr>
          <p:cNvPr id="10" name="Прямоугольник 9">
            <a:extLst>
              <a:ext uri="{FF2B5EF4-FFF2-40B4-BE49-F238E27FC236}">
                <a16:creationId xmlns:a16="http://schemas.microsoft.com/office/drawing/2014/main" id="{56370209-53EC-42B7-B2F5-1F5003CE0BBD}"/>
              </a:ext>
            </a:extLst>
          </p:cNvPr>
          <p:cNvSpPr/>
          <p:nvPr/>
        </p:nvSpPr>
        <p:spPr>
          <a:xfrm>
            <a:off x="768096" y="3142217"/>
            <a:ext cx="13405104" cy="1297406"/>
          </a:xfrm>
          <a:prstGeom prst="rect">
            <a:avLst/>
          </a:prstGeom>
        </p:spPr>
        <p:txBody>
          <a:bodyPr wrap="square">
            <a:spAutoFit/>
          </a:bodyPr>
          <a:lstStyle/>
          <a:p>
            <a:pPr>
              <a:lnSpc>
                <a:spcPct val="150000"/>
              </a:lnSpc>
            </a:pPr>
            <a:r>
              <a:rPr lang="ru-RU" sz="2800" dirty="0" err="1">
                <a:solidFill>
                  <a:srgbClr val="000000"/>
                </a:solidFill>
                <a:latin typeface="Bahnschrift" panose="020B0502040204020203" pitchFamily="34" charset="0"/>
              </a:rPr>
              <a:t>Занормированный</a:t>
            </a:r>
            <a:r>
              <a:rPr lang="ru-RU" sz="2800" dirty="0">
                <a:solidFill>
                  <a:srgbClr val="000000"/>
                </a:solidFill>
                <a:latin typeface="Bahnschrift" panose="020B0502040204020203" pitchFamily="34" charset="0"/>
              </a:rPr>
              <a:t> лимит образования отхода для </a:t>
            </a:r>
            <a:r>
              <a:rPr lang="ru-RU" sz="2800" dirty="0" err="1">
                <a:solidFill>
                  <a:srgbClr val="000000"/>
                </a:solidFill>
                <a:latin typeface="Bahnschrift" panose="020B0502040204020203" pitchFamily="34" charset="0"/>
              </a:rPr>
              <a:t>маслоэкстрационного</a:t>
            </a:r>
            <a:r>
              <a:rPr lang="ru-RU" sz="2800" dirty="0">
                <a:solidFill>
                  <a:srgbClr val="000000"/>
                </a:solidFill>
                <a:latin typeface="Bahnschrift" panose="020B0502040204020203" pitchFamily="34" charset="0"/>
              </a:rPr>
              <a:t> производства мощностью 3000 т/</a:t>
            </a:r>
            <a:r>
              <a:rPr lang="ru-RU" sz="2800" dirty="0" err="1">
                <a:solidFill>
                  <a:srgbClr val="000000"/>
                </a:solidFill>
                <a:latin typeface="Bahnschrift" panose="020B0502040204020203" pitchFamily="34" charset="0"/>
              </a:rPr>
              <a:t>сут</a:t>
            </a:r>
            <a:r>
              <a:rPr lang="ru-RU" sz="2800" dirty="0">
                <a:solidFill>
                  <a:srgbClr val="000000"/>
                </a:solidFill>
                <a:latin typeface="Bahnschrift" panose="020B0502040204020203" pitchFamily="34" charset="0"/>
              </a:rPr>
              <a:t>., составляет 1500 т/год.</a:t>
            </a:r>
            <a:r>
              <a:rPr lang="ru-RU" sz="2800" dirty="0">
                <a:latin typeface="Bahnschrift" panose="020B0502040204020203" pitchFamily="34" charset="0"/>
              </a:rPr>
              <a:t> </a:t>
            </a:r>
          </a:p>
        </p:txBody>
      </p:sp>
      <p:sp>
        <p:nvSpPr>
          <p:cNvPr id="11" name="Прямоугольник 10">
            <a:extLst>
              <a:ext uri="{FF2B5EF4-FFF2-40B4-BE49-F238E27FC236}">
                <a16:creationId xmlns:a16="http://schemas.microsoft.com/office/drawing/2014/main" id="{C0D698B6-A3AF-4C6E-AFAE-7CBE571D0D3B}"/>
              </a:ext>
            </a:extLst>
          </p:cNvPr>
          <p:cNvSpPr/>
          <p:nvPr/>
        </p:nvSpPr>
        <p:spPr>
          <a:xfrm>
            <a:off x="768096" y="6652017"/>
            <a:ext cx="12643104" cy="1384995"/>
          </a:xfrm>
          <a:prstGeom prst="rect">
            <a:avLst/>
          </a:prstGeom>
        </p:spPr>
        <p:txBody>
          <a:bodyPr wrap="square">
            <a:spAutoFit/>
          </a:bodyPr>
          <a:lstStyle/>
          <a:p>
            <a:pPr algn="just"/>
            <a:r>
              <a:rPr lang="ru-RU" sz="2800" dirty="0">
                <a:solidFill>
                  <a:srgbClr val="000000"/>
                </a:solidFill>
                <a:latin typeface="Bahnschrift" panose="020B0502040204020203" pitchFamily="34" charset="0"/>
              </a:rPr>
              <a:t>Разработка предложения по вторичному использованию (переработке) данного вида отходом. Просчет экономической эффективности, данного решения.</a:t>
            </a:r>
            <a:r>
              <a:rPr lang="ru-RU" sz="2800" dirty="0">
                <a:latin typeface="Bahnschrift" panose="020B0502040204020203" pitchFamily="34" charset="0"/>
              </a:rPr>
              <a:t> </a:t>
            </a:r>
          </a:p>
        </p:txBody>
      </p:sp>
    </p:spTree>
    <p:extLst>
      <p:ext uri="{BB962C8B-B14F-4D97-AF65-F5344CB8AC3E}">
        <p14:creationId xmlns:p14="http://schemas.microsoft.com/office/powerpoint/2010/main" val="3327089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a:extLst>
              <a:ext uri="{FF2B5EF4-FFF2-40B4-BE49-F238E27FC236}">
                <a16:creationId xmlns:a16="http://schemas.microsoft.com/office/drawing/2014/main" id="{48AC9C95-5082-496A-817F-C5630FE19A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51"/>
            <a:ext cx="15119350" cy="10688911"/>
          </a:xfrm>
          <a:prstGeom prst="rect">
            <a:avLst/>
          </a:prstGeom>
        </p:spPr>
      </p:pic>
      <p:sp>
        <p:nvSpPr>
          <p:cNvPr id="4" name="Прямоугольник 3">
            <a:extLst>
              <a:ext uri="{FF2B5EF4-FFF2-40B4-BE49-F238E27FC236}">
                <a16:creationId xmlns:a16="http://schemas.microsoft.com/office/drawing/2014/main" id="{45AE0075-ACAF-40A5-9BE5-00F66C42F153}"/>
              </a:ext>
            </a:extLst>
          </p:cNvPr>
          <p:cNvSpPr/>
          <p:nvPr/>
        </p:nvSpPr>
        <p:spPr>
          <a:xfrm>
            <a:off x="2517012" y="721797"/>
            <a:ext cx="2677336" cy="461665"/>
          </a:xfrm>
          <a:prstGeom prst="rect">
            <a:avLst/>
          </a:prstGeom>
        </p:spPr>
        <p:txBody>
          <a:bodyPr wrap="none">
            <a:spAutoFit/>
          </a:bodyPr>
          <a:lstStyle/>
          <a:p>
            <a:r>
              <a:rPr lang="ru-RU" sz="2400" dirty="0">
                <a:solidFill>
                  <a:schemeClr val="accent5">
                    <a:lumMod val="75000"/>
                  </a:schemeClr>
                </a:solidFill>
                <a:latin typeface="Impact" panose="020B0806030902050204" pitchFamily="34" charset="0"/>
              </a:rPr>
              <a:t>Исходные данные</a:t>
            </a:r>
          </a:p>
        </p:txBody>
      </p:sp>
      <p:sp>
        <p:nvSpPr>
          <p:cNvPr id="5" name="TextBox 4">
            <a:extLst>
              <a:ext uri="{FF2B5EF4-FFF2-40B4-BE49-F238E27FC236}">
                <a16:creationId xmlns:a16="http://schemas.microsoft.com/office/drawing/2014/main" id="{6085F623-9C21-4DA9-94A9-6737F05803E2}"/>
              </a:ext>
            </a:extLst>
          </p:cNvPr>
          <p:cNvSpPr txBox="1"/>
          <p:nvPr/>
        </p:nvSpPr>
        <p:spPr>
          <a:xfrm>
            <a:off x="13411200" y="9067800"/>
            <a:ext cx="607859" cy="1107996"/>
          </a:xfrm>
          <a:prstGeom prst="rect">
            <a:avLst/>
          </a:prstGeom>
          <a:noFill/>
        </p:spPr>
        <p:txBody>
          <a:bodyPr wrap="none" rtlCol="0">
            <a:spAutoFit/>
          </a:bodyPr>
          <a:lstStyle/>
          <a:p>
            <a:r>
              <a:rPr lang="en-US" sz="6600" dirty="0">
                <a:solidFill>
                  <a:schemeClr val="accent5">
                    <a:lumMod val="75000"/>
                  </a:schemeClr>
                </a:solidFill>
                <a:latin typeface="Impact" panose="020B0806030902050204" pitchFamily="34" charset="0"/>
              </a:rPr>
              <a:t>4</a:t>
            </a:r>
            <a:endParaRPr lang="ru-RU" sz="6600" dirty="0">
              <a:solidFill>
                <a:schemeClr val="accent5">
                  <a:lumMod val="75000"/>
                </a:schemeClr>
              </a:solidFill>
              <a:latin typeface="Impact" panose="020B0806030902050204" pitchFamily="34" charset="0"/>
            </a:endParaRPr>
          </a:p>
        </p:txBody>
      </p:sp>
      <p:sp>
        <p:nvSpPr>
          <p:cNvPr id="12" name="Rectangle 20">
            <a:extLst>
              <a:ext uri="{FF2B5EF4-FFF2-40B4-BE49-F238E27FC236}">
                <a16:creationId xmlns:a16="http://schemas.microsoft.com/office/drawing/2014/main" id="{69D0AC0A-3F0D-4BFA-B480-39080DA68427}"/>
              </a:ext>
            </a:extLst>
          </p:cNvPr>
          <p:cNvSpPr>
            <a:spLocks noChangeArrowheads="1"/>
          </p:cNvSpPr>
          <p:nvPr/>
        </p:nvSpPr>
        <p:spPr bwMode="auto">
          <a:xfrm>
            <a:off x="3479800" y="6106579"/>
            <a:ext cx="1511935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3" name="Rectangle 21">
            <a:extLst>
              <a:ext uri="{FF2B5EF4-FFF2-40B4-BE49-F238E27FC236}">
                <a16:creationId xmlns:a16="http://schemas.microsoft.com/office/drawing/2014/main" id="{B417F850-7D11-425A-BEFD-62D4D842F3F1}"/>
              </a:ext>
            </a:extLst>
          </p:cNvPr>
          <p:cNvSpPr>
            <a:spLocks noChangeArrowheads="1"/>
          </p:cNvSpPr>
          <p:nvPr/>
        </p:nvSpPr>
        <p:spPr bwMode="auto">
          <a:xfrm>
            <a:off x="3479800" y="6106579"/>
            <a:ext cx="1511935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pic>
        <p:nvPicPr>
          <p:cNvPr id="18" name="Рисунок 17">
            <a:extLst>
              <a:ext uri="{FF2B5EF4-FFF2-40B4-BE49-F238E27FC236}">
                <a16:creationId xmlns:a16="http://schemas.microsoft.com/office/drawing/2014/main" id="{F7C11514-F10C-4127-85D7-15F7785A7670}"/>
              </a:ext>
            </a:extLst>
          </p:cNvPr>
          <p:cNvPicPr>
            <a:picLocks noChangeAspect="1"/>
          </p:cNvPicPr>
          <p:nvPr/>
        </p:nvPicPr>
        <p:blipFill>
          <a:blip r:embed="rId3"/>
          <a:stretch>
            <a:fillRect/>
          </a:stretch>
        </p:blipFill>
        <p:spPr>
          <a:xfrm>
            <a:off x="219456" y="797997"/>
            <a:ext cx="1603963" cy="301110"/>
          </a:xfrm>
          <a:prstGeom prst="rect">
            <a:avLst/>
          </a:prstGeom>
        </p:spPr>
      </p:pic>
      <p:sp>
        <p:nvSpPr>
          <p:cNvPr id="19" name="Прямоугольник 18">
            <a:extLst>
              <a:ext uri="{FF2B5EF4-FFF2-40B4-BE49-F238E27FC236}">
                <a16:creationId xmlns:a16="http://schemas.microsoft.com/office/drawing/2014/main" id="{F0949814-3E41-4576-8A8E-4E219E26F13B}"/>
              </a:ext>
            </a:extLst>
          </p:cNvPr>
          <p:cNvSpPr/>
          <p:nvPr/>
        </p:nvSpPr>
        <p:spPr>
          <a:xfrm>
            <a:off x="1052358" y="2932102"/>
            <a:ext cx="13120841" cy="4529060"/>
          </a:xfrm>
          <a:prstGeom prst="rect">
            <a:avLst/>
          </a:prstGeom>
        </p:spPr>
        <p:txBody>
          <a:bodyPr wrap="square">
            <a:spAutoFit/>
          </a:bodyPr>
          <a:lstStyle/>
          <a:p>
            <a:pPr indent="533400" algn="just">
              <a:lnSpc>
                <a:spcPct val="150000"/>
              </a:lnSpc>
            </a:pPr>
            <a:r>
              <a:rPr lang="ru-RU" sz="2800" dirty="0">
                <a:latin typeface="Bahnschrift" panose="020B0502040204020203" pitchFamily="34" charset="0"/>
              </a:rPr>
              <a:t>Для поиска решения допускается использовать любые доступные источники информации. Решение задачи должно быть отражено с соблюдением правил промышленной безопасности. </a:t>
            </a:r>
          </a:p>
          <a:p>
            <a:pPr indent="533400" algn="just">
              <a:lnSpc>
                <a:spcPct val="150000"/>
              </a:lnSpc>
            </a:pPr>
            <a:r>
              <a:rPr lang="ru-RU" sz="2800" dirty="0">
                <a:latin typeface="Bahnschrift" panose="020B0502040204020203" pitchFamily="34" charset="0"/>
              </a:rPr>
              <a:t>Необходимо привести доказательства (обоснования) эффективности предлагаемого решения в любой форме. Работа может содержать любые разделы, необходимые по мнению студента для представления решений поставленных задач.</a:t>
            </a:r>
          </a:p>
        </p:txBody>
      </p:sp>
    </p:spTree>
    <p:extLst>
      <p:ext uri="{BB962C8B-B14F-4D97-AF65-F5344CB8AC3E}">
        <p14:creationId xmlns:p14="http://schemas.microsoft.com/office/powerpoint/2010/main" val="587461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a:extLst>
              <a:ext uri="{FF2B5EF4-FFF2-40B4-BE49-F238E27FC236}">
                <a16:creationId xmlns:a16="http://schemas.microsoft.com/office/drawing/2014/main" id="{F534F38F-B9B4-416B-9F1A-984A8AA839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51"/>
            <a:ext cx="15119350" cy="10688911"/>
          </a:xfrm>
          <a:prstGeom prst="rect">
            <a:avLst/>
          </a:prstGeom>
        </p:spPr>
      </p:pic>
      <p:sp>
        <p:nvSpPr>
          <p:cNvPr id="3" name="Прямоугольник 2">
            <a:extLst>
              <a:ext uri="{FF2B5EF4-FFF2-40B4-BE49-F238E27FC236}">
                <a16:creationId xmlns:a16="http://schemas.microsoft.com/office/drawing/2014/main" id="{40ADF533-06FB-4237-928F-A87052F0C2DC}"/>
              </a:ext>
            </a:extLst>
          </p:cNvPr>
          <p:cNvSpPr/>
          <p:nvPr/>
        </p:nvSpPr>
        <p:spPr>
          <a:xfrm>
            <a:off x="3177744" y="721797"/>
            <a:ext cx="1181734" cy="461665"/>
          </a:xfrm>
          <a:prstGeom prst="rect">
            <a:avLst/>
          </a:prstGeom>
        </p:spPr>
        <p:txBody>
          <a:bodyPr wrap="none">
            <a:spAutoFit/>
          </a:bodyPr>
          <a:lstStyle/>
          <a:p>
            <a:r>
              <a:rPr lang="ru-RU" sz="2400" dirty="0">
                <a:solidFill>
                  <a:schemeClr val="accent5">
                    <a:lumMod val="75000"/>
                  </a:schemeClr>
                </a:solidFill>
                <a:latin typeface="Impact" panose="020B0806030902050204" pitchFamily="34" charset="0"/>
              </a:rPr>
              <a:t>Задачи</a:t>
            </a:r>
          </a:p>
        </p:txBody>
      </p:sp>
      <p:sp>
        <p:nvSpPr>
          <p:cNvPr id="4" name="TextBox 3">
            <a:extLst>
              <a:ext uri="{FF2B5EF4-FFF2-40B4-BE49-F238E27FC236}">
                <a16:creationId xmlns:a16="http://schemas.microsoft.com/office/drawing/2014/main" id="{206DD14A-11BD-4410-9CA5-566493909FFC}"/>
              </a:ext>
            </a:extLst>
          </p:cNvPr>
          <p:cNvSpPr txBox="1"/>
          <p:nvPr/>
        </p:nvSpPr>
        <p:spPr>
          <a:xfrm>
            <a:off x="13411200" y="9067800"/>
            <a:ext cx="638316" cy="1107996"/>
          </a:xfrm>
          <a:prstGeom prst="rect">
            <a:avLst/>
          </a:prstGeom>
          <a:noFill/>
        </p:spPr>
        <p:txBody>
          <a:bodyPr wrap="none" rtlCol="0">
            <a:spAutoFit/>
          </a:bodyPr>
          <a:lstStyle/>
          <a:p>
            <a:r>
              <a:rPr lang="en-US" sz="6600" dirty="0">
                <a:solidFill>
                  <a:schemeClr val="accent5">
                    <a:lumMod val="75000"/>
                  </a:schemeClr>
                </a:solidFill>
                <a:latin typeface="Impact" panose="020B0806030902050204" pitchFamily="34" charset="0"/>
              </a:rPr>
              <a:t>5</a:t>
            </a:r>
            <a:endParaRPr lang="ru-RU" sz="6600" dirty="0">
              <a:solidFill>
                <a:schemeClr val="accent5">
                  <a:lumMod val="75000"/>
                </a:schemeClr>
              </a:solidFill>
              <a:latin typeface="Impact" panose="020B0806030902050204" pitchFamily="34" charset="0"/>
            </a:endParaRPr>
          </a:p>
        </p:txBody>
      </p:sp>
      <p:pic>
        <p:nvPicPr>
          <p:cNvPr id="8" name="Рисунок 7">
            <a:extLst>
              <a:ext uri="{FF2B5EF4-FFF2-40B4-BE49-F238E27FC236}">
                <a16:creationId xmlns:a16="http://schemas.microsoft.com/office/drawing/2014/main" id="{271D02A7-2FE4-45D1-956C-15936C15092C}"/>
              </a:ext>
            </a:extLst>
          </p:cNvPr>
          <p:cNvPicPr>
            <a:picLocks noChangeAspect="1"/>
          </p:cNvPicPr>
          <p:nvPr/>
        </p:nvPicPr>
        <p:blipFill>
          <a:blip r:embed="rId3"/>
          <a:stretch>
            <a:fillRect/>
          </a:stretch>
        </p:blipFill>
        <p:spPr>
          <a:xfrm>
            <a:off x="219456" y="797997"/>
            <a:ext cx="1603963" cy="301110"/>
          </a:xfrm>
          <a:prstGeom prst="rect">
            <a:avLst/>
          </a:prstGeom>
        </p:spPr>
      </p:pic>
      <p:sp>
        <p:nvSpPr>
          <p:cNvPr id="9" name="Прямоугольник 8">
            <a:extLst>
              <a:ext uri="{FF2B5EF4-FFF2-40B4-BE49-F238E27FC236}">
                <a16:creationId xmlns:a16="http://schemas.microsoft.com/office/drawing/2014/main" id="{8DDF5444-9CE9-4B19-8962-F93E588CF920}"/>
              </a:ext>
            </a:extLst>
          </p:cNvPr>
          <p:cNvSpPr/>
          <p:nvPr/>
        </p:nvSpPr>
        <p:spPr>
          <a:xfrm>
            <a:off x="790716" y="2892503"/>
            <a:ext cx="13258800" cy="5016758"/>
          </a:xfrm>
          <a:prstGeom prst="rect">
            <a:avLst/>
          </a:prstGeom>
        </p:spPr>
        <p:txBody>
          <a:bodyPr wrap="square">
            <a:spAutoFit/>
          </a:bodyPr>
          <a:lstStyle/>
          <a:p>
            <a:pPr algn="just"/>
            <a:r>
              <a:rPr lang="ru-RU" sz="3200" dirty="0">
                <a:latin typeface="Bahnschrift" panose="020B0502040204020203" pitchFamily="34" charset="0"/>
              </a:rPr>
              <a:t>1.Изучить передовой опыт в области переработке отходов ( в т.ч. зерновых отходов).</a:t>
            </a:r>
          </a:p>
          <a:p>
            <a:pPr algn="just"/>
            <a:endParaRPr lang="ru-RU" sz="3200" dirty="0">
              <a:latin typeface="Bahnschrift" panose="020B0502040204020203" pitchFamily="34" charset="0"/>
            </a:endParaRPr>
          </a:p>
          <a:p>
            <a:pPr algn="just"/>
            <a:r>
              <a:rPr lang="ru-RU" sz="3200" dirty="0">
                <a:latin typeface="Bahnschrift" panose="020B0502040204020203" pitchFamily="34" charset="0"/>
              </a:rPr>
              <a:t>2. Предложить техническое, экономически обоснованное,  решение, которое позволит перерабатывать данный вид отхода с целью максимального извлечения полезных компонентов, либо получение готового продукта.</a:t>
            </a:r>
          </a:p>
          <a:p>
            <a:pPr algn="just"/>
            <a:endParaRPr lang="ru-RU" sz="3200" dirty="0">
              <a:latin typeface="Bahnschrift" panose="020B0502040204020203" pitchFamily="34" charset="0"/>
            </a:endParaRPr>
          </a:p>
          <a:p>
            <a:pPr algn="just"/>
            <a:r>
              <a:rPr lang="ru-RU" sz="3200" dirty="0">
                <a:latin typeface="Bahnschrift" panose="020B0502040204020203" pitchFamily="34" charset="0"/>
              </a:rPr>
              <a:t>3. Изучить рынок поставщиков оборудования для переработки зерновых отходов.</a:t>
            </a:r>
          </a:p>
        </p:txBody>
      </p:sp>
    </p:spTree>
    <p:extLst>
      <p:ext uri="{BB962C8B-B14F-4D97-AF65-F5344CB8AC3E}">
        <p14:creationId xmlns:p14="http://schemas.microsoft.com/office/powerpoint/2010/main" val="4048404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a:extLst>
              <a:ext uri="{FF2B5EF4-FFF2-40B4-BE49-F238E27FC236}">
                <a16:creationId xmlns:a16="http://schemas.microsoft.com/office/drawing/2014/main" id="{E210AC39-5BE2-48DE-9DC0-3406F78300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51"/>
            <a:ext cx="15119350" cy="10688911"/>
          </a:xfrm>
          <a:prstGeom prst="rect">
            <a:avLst/>
          </a:prstGeom>
        </p:spPr>
      </p:pic>
      <p:sp>
        <p:nvSpPr>
          <p:cNvPr id="3" name="Прямоугольник 2">
            <a:extLst>
              <a:ext uri="{FF2B5EF4-FFF2-40B4-BE49-F238E27FC236}">
                <a16:creationId xmlns:a16="http://schemas.microsoft.com/office/drawing/2014/main" id="{6A7ECA7A-45CD-4F1C-B7AC-EEA2406F86C5}"/>
              </a:ext>
            </a:extLst>
          </p:cNvPr>
          <p:cNvSpPr/>
          <p:nvPr/>
        </p:nvSpPr>
        <p:spPr>
          <a:xfrm>
            <a:off x="1920875" y="795140"/>
            <a:ext cx="3860352" cy="461665"/>
          </a:xfrm>
          <a:prstGeom prst="rect">
            <a:avLst/>
          </a:prstGeom>
        </p:spPr>
        <p:txBody>
          <a:bodyPr wrap="none">
            <a:spAutoFit/>
          </a:bodyPr>
          <a:lstStyle/>
          <a:p>
            <a:r>
              <a:rPr lang="ru-RU" sz="2400" dirty="0">
                <a:solidFill>
                  <a:schemeClr val="accent5">
                    <a:lumMod val="75000"/>
                  </a:schemeClr>
                </a:solidFill>
                <a:latin typeface="Impact" panose="020B0806030902050204" pitchFamily="34" charset="0"/>
              </a:rPr>
              <a:t>Требования к оформлению</a:t>
            </a:r>
          </a:p>
        </p:txBody>
      </p:sp>
      <p:sp>
        <p:nvSpPr>
          <p:cNvPr id="4" name="TextBox 3">
            <a:extLst>
              <a:ext uri="{FF2B5EF4-FFF2-40B4-BE49-F238E27FC236}">
                <a16:creationId xmlns:a16="http://schemas.microsoft.com/office/drawing/2014/main" id="{B93D405C-6CAC-412D-A5C4-17EC711CC4D7}"/>
              </a:ext>
            </a:extLst>
          </p:cNvPr>
          <p:cNvSpPr txBox="1"/>
          <p:nvPr/>
        </p:nvSpPr>
        <p:spPr>
          <a:xfrm>
            <a:off x="13411200" y="9067800"/>
            <a:ext cx="643125" cy="1107996"/>
          </a:xfrm>
          <a:prstGeom prst="rect">
            <a:avLst/>
          </a:prstGeom>
          <a:noFill/>
        </p:spPr>
        <p:txBody>
          <a:bodyPr wrap="none" rtlCol="0">
            <a:spAutoFit/>
          </a:bodyPr>
          <a:lstStyle/>
          <a:p>
            <a:r>
              <a:rPr lang="en-US" sz="6600" dirty="0">
                <a:solidFill>
                  <a:schemeClr val="accent5">
                    <a:lumMod val="75000"/>
                  </a:schemeClr>
                </a:solidFill>
                <a:latin typeface="Impact" panose="020B0806030902050204" pitchFamily="34" charset="0"/>
              </a:rPr>
              <a:t>6</a:t>
            </a:r>
            <a:endParaRPr lang="ru-RU" sz="6600" dirty="0">
              <a:solidFill>
                <a:schemeClr val="accent5">
                  <a:lumMod val="75000"/>
                </a:schemeClr>
              </a:solidFill>
              <a:latin typeface="Impact" panose="020B0806030902050204" pitchFamily="34" charset="0"/>
            </a:endParaRPr>
          </a:p>
        </p:txBody>
      </p:sp>
      <p:sp>
        <p:nvSpPr>
          <p:cNvPr id="5" name="Прямоугольник 4">
            <a:extLst>
              <a:ext uri="{FF2B5EF4-FFF2-40B4-BE49-F238E27FC236}">
                <a16:creationId xmlns:a16="http://schemas.microsoft.com/office/drawing/2014/main" id="{35BC2BAD-2EC5-4896-8BAD-482B01491409}"/>
              </a:ext>
            </a:extLst>
          </p:cNvPr>
          <p:cNvSpPr/>
          <p:nvPr/>
        </p:nvSpPr>
        <p:spPr>
          <a:xfrm>
            <a:off x="1920875" y="2512159"/>
            <a:ext cx="11277600" cy="7109639"/>
          </a:xfrm>
          <a:prstGeom prst="rect">
            <a:avLst/>
          </a:prstGeom>
        </p:spPr>
        <p:txBody>
          <a:bodyPr wrap="square">
            <a:spAutoFit/>
          </a:bodyPr>
          <a:lstStyle/>
          <a:p>
            <a:pPr indent="533400" algn="just">
              <a:spcBef>
                <a:spcPct val="0"/>
              </a:spcBef>
              <a:buNone/>
            </a:pPr>
            <a:r>
              <a:rPr lang="ru-RU" altLang="ru-RU" sz="2400" dirty="0">
                <a:latin typeface="Georgia" panose="02040502050405020303" pitchFamily="18" charset="0"/>
                <a:ea typeface="Helvetica" panose="00000500000000000000" pitchFamily="50" charset="0"/>
                <a:cs typeface="Times New Roman" panose="02020603050405020304" pitchFamily="18" charset="0"/>
              </a:rPr>
              <a:t>Презентация </a:t>
            </a:r>
            <a:r>
              <a:rPr lang="en-US" altLang="ru-RU" sz="2400" dirty="0">
                <a:latin typeface="Georgia" panose="02040502050405020303" pitchFamily="18" charset="0"/>
                <a:ea typeface="Helvetica" panose="00000500000000000000" pitchFamily="50" charset="0"/>
                <a:cs typeface="Times New Roman" panose="02020603050405020304" pitchFamily="18" charset="0"/>
              </a:rPr>
              <a:t>Microsoft Office PowerPoint </a:t>
            </a:r>
            <a:r>
              <a:rPr lang="ru-RU" altLang="ru-RU" sz="2400" dirty="0">
                <a:latin typeface="Georgia" panose="02040502050405020303" pitchFamily="18" charset="0"/>
                <a:ea typeface="Helvetica" panose="00000500000000000000" pitchFamily="50" charset="0"/>
                <a:cs typeface="Times New Roman" panose="02020603050405020304" pitchFamily="18" charset="0"/>
              </a:rPr>
              <a:t>не более </a:t>
            </a:r>
            <a:r>
              <a:rPr lang="ru-RU" altLang="ru-RU" sz="2400" b="1" dirty="0">
                <a:latin typeface="Georgia" panose="02040502050405020303" pitchFamily="18" charset="0"/>
                <a:ea typeface="Helvetica" panose="00000500000000000000" pitchFamily="50" charset="0"/>
                <a:cs typeface="Times New Roman" panose="02020603050405020304" pitchFamily="18" charset="0"/>
              </a:rPr>
              <a:t>20</a:t>
            </a:r>
            <a:r>
              <a:rPr lang="ru-RU" altLang="ru-RU" sz="2400" dirty="0">
                <a:latin typeface="Georgia" panose="02040502050405020303" pitchFamily="18" charset="0"/>
                <a:ea typeface="Helvetica" panose="00000500000000000000" pitchFamily="50" charset="0"/>
                <a:cs typeface="Times New Roman" panose="02020603050405020304" pitchFamily="18" charset="0"/>
              </a:rPr>
              <a:t> слайдов формата </a:t>
            </a:r>
            <a:r>
              <a:rPr lang="ru-RU" altLang="ru-RU" sz="2400" b="1" dirty="0">
                <a:latin typeface="Georgia" panose="02040502050405020303" pitchFamily="18" charset="0"/>
                <a:ea typeface="Helvetica" panose="00000500000000000000" pitchFamily="50" charset="0"/>
                <a:cs typeface="Times New Roman" panose="02020603050405020304" pitchFamily="18" charset="0"/>
              </a:rPr>
              <a:t>А3</a:t>
            </a:r>
            <a:r>
              <a:rPr lang="ru-RU" altLang="ru-RU" sz="2400" dirty="0">
                <a:latin typeface="Georgia" panose="02040502050405020303" pitchFamily="18" charset="0"/>
                <a:ea typeface="Helvetica" panose="00000500000000000000" pitchFamily="50" charset="0"/>
                <a:cs typeface="Times New Roman" panose="02020603050405020304" pitchFamily="18" charset="0"/>
              </a:rPr>
              <a:t>, включая: </a:t>
            </a:r>
          </a:p>
          <a:p>
            <a:pPr indent="533400" algn="just">
              <a:spcBef>
                <a:spcPct val="0"/>
              </a:spcBef>
            </a:pPr>
            <a:endParaRPr lang="en-US" altLang="ru-RU" sz="2400" b="1" dirty="0">
              <a:latin typeface="Georgia" panose="02040502050405020303" pitchFamily="18" charset="0"/>
              <a:ea typeface="Helvetica" panose="00000500000000000000" pitchFamily="50" charset="0"/>
              <a:cs typeface="Times New Roman" panose="02020603050405020304" pitchFamily="18" charset="0"/>
            </a:endParaRPr>
          </a:p>
          <a:p>
            <a:pPr indent="533400" algn="just">
              <a:spcBef>
                <a:spcPct val="0"/>
              </a:spcBef>
            </a:pPr>
            <a:r>
              <a:rPr lang="ru-RU" altLang="ru-RU" sz="2400" b="1" dirty="0">
                <a:latin typeface="Georgia" panose="02040502050405020303" pitchFamily="18" charset="0"/>
                <a:ea typeface="Helvetica" panose="00000500000000000000" pitchFamily="50" charset="0"/>
                <a:cs typeface="Times New Roman" panose="02020603050405020304" pitchFamily="18" charset="0"/>
              </a:rPr>
              <a:t>Слайд 1.</a:t>
            </a:r>
            <a:r>
              <a:rPr lang="ru-RU" altLang="ru-RU" sz="2400" dirty="0">
                <a:latin typeface="Georgia" panose="02040502050405020303" pitchFamily="18" charset="0"/>
                <a:ea typeface="Helvetica" panose="00000500000000000000" pitchFamily="50" charset="0"/>
                <a:cs typeface="Times New Roman" panose="02020603050405020304" pitchFamily="18" charset="0"/>
              </a:rPr>
              <a:t> Титульный слайд, который должен содержать следующею информацию: название кейса, логотип команды, ФИО капитана, ВУЗ, контакты.</a:t>
            </a:r>
          </a:p>
          <a:p>
            <a:pPr indent="533400" algn="just">
              <a:spcBef>
                <a:spcPct val="0"/>
              </a:spcBef>
              <a:buNone/>
            </a:pPr>
            <a:endParaRPr lang="en-US" altLang="ru-RU" sz="2400" b="1" dirty="0">
              <a:latin typeface="Georgia" panose="02040502050405020303" pitchFamily="18" charset="0"/>
              <a:ea typeface="Helvetica" panose="00000500000000000000" pitchFamily="50" charset="0"/>
              <a:cs typeface="Times New Roman" panose="02020603050405020304" pitchFamily="18" charset="0"/>
            </a:endParaRPr>
          </a:p>
          <a:p>
            <a:pPr indent="533400" algn="just">
              <a:spcBef>
                <a:spcPct val="0"/>
              </a:spcBef>
              <a:buNone/>
            </a:pPr>
            <a:r>
              <a:rPr lang="ru-RU" altLang="ru-RU" sz="2400" b="1" dirty="0">
                <a:latin typeface="Georgia" panose="02040502050405020303" pitchFamily="18" charset="0"/>
                <a:ea typeface="Helvetica" panose="00000500000000000000" pitchFamily="50" charset="0"/>
                <a:cs typeface="Times New Roman" panose="02020603050405020304" pitchFamily="18" charset="0"/>
              </a:rPr>
              <a:t>Слайд 2.</a:t>
            </a:r>
            <a:r>
              <a:rPr lang="ru-RU" altLang="ru-RU" sz="2400" dirty="0">
                <a:latin typeface="Georgia" panose="02040502050405020303" pitchFamily="18" charset="0"/>
                <a:ea typeface="Helvetica" panose="00000500000000000000" pitchFamily="50" charset="0"/>
                <a:cs typeface="Times New Roman" panose="02020603050405020304" pitchFamily="18" charset="0"/>
              </a:rPr>
              <a:t> Представление команды: фотография, ФИО, специальность, курс, опыт участия в других кейс-чемпионатах каждого участника. Дополнительная информация о профессиональных компетенциях участников и достижениях команды.</a:t>
            </a:r>
          </a:p>
          <a:p>
            <a:pPr indent="533400" algn="just">
              <a:spcBef>
                <a:spcPct val="0"/>
              </a:spcBef>
              <a:buNone/>
            </a:pPr>
            <a:endParaRPr lang="en-US" sz="2400" dirty="0">
              <a:latin typeface="Georgia" panose="02040502050405020303" pitchFamily="18" charset="0"/>
              <a:ea typeface="Helvetica" panose="00000500000000000000" pitchFamily="50" charset="0"/>
              <a:cs typeface="Times New Roman" pitchFamily="18" charset="0"/>
            </a:endParaRPr>
          </a:p>
          <a:p>
            <a:pPr indent="0" algn="just">
              <a:spcBef>
                <a:spcPct val="0"/>
              </a:spcBef>
              <a:buNone/>
            </a:pPr>
            <a:r>
              <a:rPr lang="ru-RU" sz="2400" dirty="0">
                <a:latin typeface="Georgia" panose="02040502050405020303" pitchFamily="18" charset="0"/>
                <a:ea typeface="Helvetica" panose="00000500000000000000" pitchFamily="50" charset="0"/>
                <a:cs typeface="Times New Roman" pitchFamily="18" charset="0"/>
              </a:rPr>
              <a:t>Основными критериями оценки представленных на конкурс решений являются</a:t>
            </a:r>
            <a:r>
              <a:rPr lang="en-US" sz="2400" dirty="0">
                <a:latin typeface="Georgia" panose="02040502050405020303" pitchFamily="18" charset="0"/>
                <a:ea typeface="Helvetica" panose="00000500000000000000" pitchFamily="50" charset="0"/>
                <a:cs typeface="Times New Roman" pitchFamily="18" charset="0"/>
              </a:rPr>
              <a:t>:</a:t>
            </a:r>
          </a:p>
          <a:p>
            <a:pPr marL="720000" indent="450000" algn="just">
              <a:buFont typeface="Times New Roman" pitchFamily="18" charset="0"/>
              <a:buChar char="−"/>
              <a:defRPr/>
            </a:pPr>
            <a:r>
              <a:rPr lang="ru-RU" sz="2400" i="1" dirty="0">
                <a:latin typeface="Georgia" panose="02040502050405020303" pitchFamily="18" charset="0"/>
                <a:ea typeface="Helvetica" panose="00000500000000000000" pitchFamily="50" charset="0"/>
                <a:cs typeface="Times New Roman" pitchFamily="18" charset="0"/>
              </a:rPr>
              <a:t>реализуемость решения</a:t>
            </a:r>
            <a:endParaRPr lang="en-US" sz="2400" i="1" dirty="0">
              <a:latin typeface="Georgia" panose="02040502050405020303" pitchFamily="18" charset="0"/>
              <a:ea typeface="Helvetica" panose="00000500000000000000" pitchFamily="50" charset="0"/>
              <a:cs typeface="Times New Roman" pitchFamily="18" charset="0"/>
            </a:endParaRPr>
          </a:p>
          <a:p>
            <a:pPr marL="720000" indent="450000" algn="just">
              <a:buFont typeface="Times New Roman" pitchFamily="18" charset="0"/>
              <a:buChar char="−"/>
              <a:defRPr/>
            </a:pPr>
            <a:r>
              <a:rPr lang="ru-RU" sz="2400" i="1" dirty="0">
                <a:latin typeface="Georgia" panose="02040502050405020303" pitchFamily="18" charset="0"/>
                <a:ea typeface="Helvetica" panose="00000500000000000000" pitchFamily="50" charset="0"/>
                <a:cs typeface="Times New Roman" pitchFamily="18" charset="0"/>
              </a:rPr>
              <a:t>проработанность решения</a:t>
            </a:r>
          </a:p>
          <a:p>
            <a:pPr marL="720000" indent="450000" algn="just">
              <a:buFont typeface="Times New Roman" pitchFamily="18" charset="0"/>
              <a:buChar char="−"/>
              <a:defRPr/>
            </a:pPr>
            <a:r>
              <a:rPr lang="ru-RU" sz="2400" i="1" dirty="0">
                <a:latin typeface="Georgia" panose="02040502050405020303" pitchFamily="18" charset="0"/>
                <a:ea typeface="Helvetica" panose="00000500000000000000" pitchFamily="50" charset="0"/>
                <a:cs typeface="Times New Roman" pitchFamily="18" charset="0"/>
              </a:rPr>
              <a:t>оценка экономического эффекта</a:t>
            </a:r>
          </a:p>
          <a:p>
            <a:pPr marL="720000" indent="450000" algn="just">
              <a:buFont typeface="Times New Roman" pitchFamily="18" charset="0"/>
              <a:buChar char="−"/>
              <a:defRPr/>
            </a:pPr>
            <a:r>
              <a:rPr lang="ru-RU" sz="2400" i="1" dirty="0">
                <a:latin typeface="Georgia" panose="02040502050405020303" pitchFamily="18" charset="0"/>
                <a:ea typeface="Helvetica" panose="00000500000000000000" pitchFamily="50" charset="0"/>
                <a:cs typeface="Times New Roman" pitchFamily="18" charset="0"/>
              </a:rPr>
              <a:t>оригинальность и инновационность</a:t>
            </a:r>
          </a:p>
          <a:p>
            <a:pPr marL="720000" indent="450000" algn="just">
              <a:buFont typeface="Times New Roman" pitchFamily="18" charset="0"/>
              <a:buChar char="−"/>
              <a:defRPr/>
            </a:pPr>
            <a:r>
              <a:rPr lang="ru-RU" sz="2400" i="1" dirty="0">
                <a:latin typeface="Georgia" panose="02040502050405020303" pitchFamily="18" charset="0"/>
                <a:ea typeface="Helvetica" panose="00000500000000000000" pitchFamily="50" charset="0"/>
                <a:cs typeface="Times New Roman" pitchFamily="18" charset="0"/>
              </a:rPr>
              <a:t>презентация</a:t>
            </a:r>
            <a:endParaRPr lang="ru-RU" sz="2400" dirty="0"/>
          </a:p>
        </p:txBody>
      </p:sp>
      <p:pic>
        <p:nvPicPr>
          <p:cNvPr id="7" name="Рисунок 6">
            <a:extLst>
              <a:ext uri="{FF2B5EF4-FFF2-40B4-BE49-F238E27FC236}">
                <a16:creationId xmlns:a16="http://schemas.microsoft.com/office/drawing/2014/main" id="{60C50D5D-C1DA-4261-A6D8-72E255231497}"/>
              </a:ext>
            </a:extLst>
          </p:cNvPr>
          <p:cNvPicPr>
            <a:picLocks noChangeAspect="1"/>
          </p:cNvPicPr>
          <p:nvPr/>
        </p:nvPicPr>
        <p:blipFill>
          <a:blip r:embed="rId3"/>
          <a:stretch>
            <a:fillRect/>
          </a:stretch>
        </p:blipFill>
        <p:spPr>
          <a:xfrm>
            <a:off x="219456" y="797997"/>
            <a:ext cx="1603963" cy="301110"/>
          </a:xfrm>
          <a:prstGeom prst="rect">
            <a:avLst/>
          </a:prstGeom>
        </p:spPr>
      </p:pic>
    </p:spTree>
    <p:extLst>
      <p:ext uri="{BB962C8B-B14F-4D97-AF65-F5344CB8AC3E}">
        <p14:creationId xmlns:p14="http://schemas.microsoft.com/office/powerpoint/2010/main" val="1057481117"/>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TotalTime>
  <Words>456</Words>
  <Application>Microsoft Office PowerPoint</Application>
  <PresentationFormat>Произвольный</PresentationFormat>
  <Paragraphs>39</Paragraphs>
  <Slides>6</Slides>
  <Notes>0</Notes>
  <HiddenSlides>0</HiddenSlides>
  <MMClips>0</MMClips>
  <ScaleCrop>false</ScaleCrop>
  <HeadingPairs>
    <vt:vector size="8" baseType="variant">
      <vt:variant>
        <vt:lpstr>Использованные шрифты</vt:lpstr>
      </vt:variant>
      <vt:variant>
        <vt:i4>11</vt:i4>
      </vt:variant>
      <vt:variant>
        <vt:lpstr>Тема</vt:lpstr>
      </vt:variant>
      <vt:variant>
        <vt:i4>1</vt:i4>
      </vt:variant>
      <vt:variant>
        <vt:lpstr>Внедренные серверы OLE</vt:lpstr>
      </vt:variant>
      <vt:variant>
        <vt:i4>0</vt:i4>
      </vt:variant>
      <vt:variant>
        <vt:lpstr>Заголовки слайдов</vt:lpstr>
      </vt:variant>
      <vt:variant>
        <vt:i4>6</vt:i4>
      </vt:variant>
    </vt:vector>
  </HeadingPairs>
  <TitlesOfParts>
    <vt:vector size="18" baseType="lpstr">
      <vt:lpstr>Arial</vt:lpstr>
      <vt:lpstr>Bahnschrift</vt:lpstr>
      <vt:lpstr>Calibri</vt:lpstr>
      <vt:lpstr>Calibri Light</vt:lpstr>
      <vt:lpstr>DejaVu Sans</vt:lpstr>
      <vt:lpstr>Franklin Gothic Demi</vt:lpstr>
      <vt:lpstr>Franklin Gothic Medium</vt:lpstr>
      <vt:lpstr>Georgia</vt:lpstr>
      <vt:lpstr>Helvetica</vt:lpstr>
      <vt:lpstr>Impact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case swsu</dc:creator>
  <cp:lastModifiedBy>Любовь</cp:lastModifiedBy>
  <cp:revision>9</cp:revision>
  <dcterms:created xsi:type="dcterms:W3CDTF">2022-09-21T12:55:41Z</dcterms:created>
  <dcterms:modified xsi:type="dcterms:W3CDTF">2022-09-26T08:54:33Z</dcterms:modified>
</cp:coreProperties>
</file>