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5407" autoAdjust="0"/>
  </p:normalViewPr>
  <p:slideViewPr>
    <p:cSldViewPr snapToGrid="0" showGuides="1">
      <p:cViewPr varScale="1">
        <p:scale>
          <a:sx n="76" d="100"/>
          <a:sy n="76" d="100"/>
        </p:scale>
        <p:origin x="1176" y="72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390C-52AD-4503-9DE9-C303D90AA599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9DA8-B4F3-46BD-B1EA-F43C34C2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2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wmf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79D4-AD59-4A6D-9D8C-D36F35541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693476"/>
              </p:ext>
            </p:extLst>
          </p:nvPr>
        </p:nvGraphicFramePr>
        <p:xfrm>
          <a:off x="252720" y="269364"/>
          <a:ext cx="14747411" cy="10422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3" imgW="10526760" imgH="7441200" progId="">
                  <p:embed/>
                </p:oleObj>
              </mc:Choice>
              <mc:Fallback>
                <p:oleObj r:id="rId3" imgW="10526760" imgH="74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720" y="269364"/>
                        <a:ext cx="14747411" cy="10422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" name="Рисунок 3">
            <a:extLst>
              <a:ext uri="{FF2B5EF4-FFF2-40B4-BE49-F238E27FC236}">
                <a16:creationId xmlns:a16="http://schemas.microsoft.com/office/drawing/2014/main" id="{0083FA39-6031-425C-82EF-EAB23732B45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2380760" y="3780000"/>
            <a:ext cx="2199240" cy="225648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>
            <a:extLst>
              <a:ext uri="{FF2B5EF4-FFF2-40B4-BE49-F238E27FC236}">
                <a16:creationId xmlns:a16="http://schemas.microsoft.com/office/drawing/2014/main" id="{D39EE5D8-4DCC-4952-95E9-D52E1EC43E52}"/>
              </a:ext>
            </a:extLst>
          </p:cNvPr>
          <p:cNvSpPr txBox="1"/>
          <p:nvPr/>
        </p:nvSpPr>
        <p:spPr>
          <a:xfrm>
            <a:off x="1080000" y="3600000"/>
            <a:ext cx="1152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5400" b="0" strike="noStrike" spc="-1">
                <a:solidFill>
                  <a:srgbClr val="005CAB"/>
                </a:solidFill>
                <a:latin typeface="Franklin Gothic Medium"/>
                <a:ea typeface="DejaVu Sans"/>
              </a:rPr>
              <a:t>SWSU Case Championship 20</a:t>
            </a:r>
            <a:r>
              <a:rPr lang="ru-RU" sz="5400" b="0" strike="noStrike" spc="-1">
                <a:solidFill>
                  <a:srgbClr val="005CAB"/>
                </a:solidFill>
                <a:latin typeface="Franklin Gothic Medium"/>
                <a:ea typeface="DejaVu Sans"/>
              </a:rPr>
              <a:t>22</a:t>
            </a:r>
            <a:endParaRPr lang="ru-RU" sz="5400" b="0" strike="noStrike" spc="-1">
              <a:latin typeface="Arial"/>
            </a:endParaRPr>
          </a:p>
        </p:txBody>
      </p:sp>
      <p:grpSp>
        <p:nvGrpSpPr>
          <p:cNvPr id="156" name="Group 2">
            <a:extLst>
              <a:ext uri="{FF2B5EF4-FFF2-40B4-BE49-F238E27FC236}">
                <a16:creationId xmlns:a16="http://schemas.microsoft.com/office/drawing/2014/main" id="{CD9EB5B9-1BE6-4A70-A6DA-AFBA846F2062}"/>
              </a:ext>
            </a:extLst>
          </p:cNvPr>
          <p:cNvGrpSpPr/>
          <p:nvPr/>
        </p:nvGrpSpPr>
        <p:grpSpPr>
          <a:xfrm>
            <a:off x="6516000" y="6618960"/>
            <a:ext cx="1773360" cy="1748520"/>
            <a:chOff x="6516000" y="6618960"/>
            <a:chExt cx="1773360" cy="1748520"/>
          </a:xfrm>
        </p:grpSpPr>
        <p:sp>
          <p:nvSpPr>
            <p:cNvPr id="157" name="CustomShape 3">
              <a:extLst>
                <a:ext uri="{FF2B5EF4-FFF2-40B4-BE49-F238E27FC236}">
                  <a16:creationId xmlns:a16="http://schemas.microsoft.com/office/drawing/2014/main" id="{ADC4E2C1-F422-409D-810B-F3D4C1735AF0}"/>
                </a:ext>
              </a:extLst>
            </p:cNvPr>
            <p:cNvSpPr/>
            <p:nvPr/>
          </p:nvSpPr>
          <p:spPr>
            <a:xfrm>
              <a:off x="6516000" y="6618960"/>
              <a:ext cx="1773360" cy="1748520"/>
            </a:xfrm>
            <a:prstGeom prst="ellipse">
              <a:avLst/>
            </a:prstGeom>
            <a:gradFill rotWithShape="0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/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">
              <a:extLst>
                <a:ext uri="{FF2B5EF4-FFF2-40B4-BE49-F238E27FC236}">
                  <a16:creationId xmlns:a16="http://schemas.microsoft.com/office/drawing/2014/main" id="{F03264F3-25D4-417A-A459-B9B9AA04B10C}"/>
                </a:ext>
              </a:extLst>
            </p:cNvPr>
            <p:cNvSpPr/>
            <p:nvPr/>
          </p:nvSpPr>
          <p:spPr>
            <a:xfrm>
              <a:off x="6592320" y="6693840"/>
              <a:ext cx="1621080" cy="1597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rect">
                <a:fillToRect l="50000" t="50000" r="50000" b="50000"/>
              </a:path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5">
              <a:extLst>
                <a:ext uri="{FF2B5EF4-FFF2-40B4-BE49-F238E27FC236}">
                  <a16:creationId xmlns:a16="http://schemas.microsoft.com/office/drawing/2014/main" id="{48E9ABF6-6A12-40C1-83EB-A72282D7B164}"/>
                </a:ext>
              </a:extLst>
            </p:cNvPr>
            <p:cNvSpPr/>
            <p:nvPr/>
          </p:nvSpPr>
          <p:spPr>
            <a:xfrm>
              <a:off x="6860880" y="7209000"/>
              <a:ext cx="1098000" cy="106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0" strike="noStrike" spc="-1">
                  <a:solidFill>
                    <a:srgbClr val="000000"/>
                  </a:solidFill>
                  <a:latin typeface="Franklin Gothic Demi"/>
                  <a:ea typeface="DejaVu Sans"/>
                </a:rPr>
                <a:t>Кейс</a:t>
              </a:r>
              <a:endParaRPr lang="ru-RU" sz="3200" b="0" strike="noStrike" spc="-1">
                <a:latin typeface="Arial"/>
              </a:endParaRPr>
            </a:p>
          </p:txBody>
        </p:sp>
      </p:grpSp>
      <p:grpSp>
        <p:nvGrpSpPr>
          <p:cNvPr id="160" name="Group 6">
            <a:extLst>
              <a:ext uri="{FF2B5EF4-FFF2-40B4-BE49-F238E27FC236}">
                <a16:creationId xmlns:a16="http://schemas.microsoft.com/office/drawing/2014/main" id="{0F185762-90E1-4CAB-A79C-9DC82B9DAE6E}"/>
              </a:ext>
            </a:extLst>
          </p:cNvPr>
          <p:cNvGrpSpPr/>
          <p:nvPr/>
        </p:nvGrpSpPr>
        <p:grpSpPr>
          <a:xfrm>
            <a:off x="8442360" y="7034040"/>
            <a:ext cx="4518000" cy="1028520"/>
            <a:chOff x="8442360" y="7034040"/>
            <a:chExt cx="4518000" cy="1028520"/>
          </a:xfrm>
        </p:grpSpPr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19E3BABD-E397-452E-BAEE-056201950804}"/>
                </a:ext>
              </a:extLst>
            </p:cNvPr>
            <p:cNvGrpSpPr/>
            <p:nvPr/>
          </p:nvGrpSpPr>
          <p:grpSpPr>
            <a:xfrm>
              <a:off x="8442360" y="7034040"/>
              <a:ext cx="4517640" cy="1028520"/>
              <a:chOff x="8442360" y="7034040"/>
              <a:chExt cx="4517640" cy="1028520"/>
            </a:xfrm>
          </p:grpSpPr>
          <p:sp>
            <p:nvSpPr>
              <p:cNvPr id="174" name="CustomShape 8">
                <a:extLst>
                  <a:ext uri="{FF2B5EF4-FFF2-40B4-BE49-F238E27FC236}">
                    <a16:creationId xmlns:a16="http://schemas.microsoft.com/office/drawing/2014/main" id="{BCAC8556-2337-4D0D-9603-59CC33703E6F}"/>
                  </a:ext>
                </a:extLst>
              </p:cNvPr>
              <p:cNvSpPr/>
              <p:nvPr/>
            </p:nvSpPr>
            <p:spPr>
              <a:xfrm>
                <a:off x="928944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9">
                <a:extLst>
                  <a:ext uri="{FF2B5EF4-FFF2-40B4-BE49-F238E27FC236}">
                    <a16:creationId xmlns:a16="http://schemas.microsoft.com/office/drawing/2014/main" id="{09FDD3AF-10F7-4677-A2AB-BE1C0C5ADF6B}"/>
                  </a:ext>
                </a:extLst>
              </p:cNvPr>
              <p:cNvSpPr/>
              <p:nvPr/>
            </p:nvSpPr>
            <p:spPr>
              <a:xfrm flipH="1">
                <a:off x="844200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0">
              <a:extLst>
                <a:ext uri="{FF2B5EF4-FFF2-40B4-BE49-F238E27FC236}">
                  <a16:creationId xmlns:a16="http://schemas.microsoft.com/office/drawing/2014/main" id="{D1ACBF9C-0450-466E-8544-62B6D54FAA3F}"/>
                </a:ext>
              </a:extLst>
            </p:cNvPr>
            <p:cNvGrpSpPr/>
            <p:nvPr/>
          </p:nvGrpSpPr>
          <p:grpSpPr>
            <a:xfrm>
              <a:off x="10537920" y="7939440"/>
              <a:ext cx="1236960" cy="45000"/>
              <a:chOff x="10537920" y="7939440"/>
              <a:chExt cx="1236960" cy="45000"/>
            </a:xfrm>
          </p:grpSpPr>
          <p:sp>
            <p:nvSpPr>
              <p:cNvPr id="166" name="CustomShape 11">
                <a:extLst>
                  <a:ext uri="{FF2B5EF4-FFF2-40B4-BE49-F238E27FC236}">
                    <a16:creationId xmlns:a16="http://schemas.microsoft.com/office/drawing/2014/main" id="{DF74BBA4-E929-48E1-A421-4769DDF5008D}"/>
                  </a:ext>
                </a:extLst>
              </p:cNvPr>
              <p:cNvSpPr/>
              <p:nvPr/>
            </p:nvSpPr>
            <p:spPr>
              <a:xfrm flipV="1">
                <a:off x="1105020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">
                <a:extLst>
                  <a:ext uri="{FF2B5EF4-FFF2-40B4-BE49-F238E27FC236}">
                    <a16:creationId xmlns:a16="http://schemas.microsoft.com/office/drawing/2014/main" id="{E68A9C8A-641B-4775-86B5-214EBD1A7143}"/>
                  </a:ext>
                </a:extLst>
              </p:cNvPr>
              <p:cNvSpPr/>
              <p:nvPr/>
            </p:nvSpPr>
            <p:spPr>
              <a:xfrm flipV="1">
                <a:off x="11219400" y="7939080"/>
                <a:ext cx="45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3">
                <a:extLst>
                  <a:ext uri="{FF2B5EF4-FFF2-40B4-BE49-F238E27FC236}">
                    <a16:creationId xmlns:a16="http://schemas.microsoft.com/office/drawing/2014/main" id="{FFE529AD-6FDD-44F3-A6C5-19C799655500}"/>
                  </a:ext>
                </a:extLst>
              </p:cNvPr>
              <p:cNvSpPr/>
              <p:nvPr/>
            </p:nvSpPr>
            <p:spPr>
              <a:xfrm flipV="1">
                <a:off x="11390040" y="7939080"/>
                <a:ext cx="4572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4">
                <a:extLst>
                  <a:ext uri="{FF2B5EF4-FFF2-40B4-BE49-F238E27FC236}">
                    <a16:creationId xmlns:a16="http://schemas.microsoft.com/office/drawing/2014/main" id="{8F440C3F-0EB0-4CBC-831C-F82849DF55B3}"/>
                  </a:ext>
                </a:extLst>
              </p:cNvPr>
              <p:cNvSpPr/>
              <p:nvPr/>
            </p:nvSpPr>
            <p:spPr>
              <a:xfrm flipV="1">
                <a:off x="11560320" y="7939080"/>
                <a:ext cx="44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5">
                <a:extLst>
                  <a:ext uri="{FF2B5EF4-FFF2-40B4-BE49-F238E27FC236}">
                    <a16:creationId xmlns:a16="http://schemas.microsoft.com/office/drawing/2014/main" id="{F3A42B91-63D3-4503-A65C-780031910C9F}"/>
                  </a:ext>
                </a:extLst>
              </p:cNvPr>
              <p:cNvSpPr/>
              <p:nvPr/>
            </p:nvSpPr>
            <p:spPr>
              <a:xfrm flipV="1">
                <a:off x="1172988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6">
                <a:extLst>
                  <a:ext uri="{FF2B5EF4-FFF2-40B4-BE49-F238E27FC236}">
                    <a16:creationId xmlns:a16="http://schemas.microsoft.com/office/drawing/2014/main" id="{8CC1939C-769A-4F98-8849-5AE5C3C50139}"/>
                  </a:ext>
                </a:extLst>
              </p:cNvPr>
              <p:cNvSpPr/>
              <p:nvPr/>
            </p:nvSpPr>
            <p:spPr>
              <a:xfrm flipV="1">
                <a:off x="1053792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7">
                <a:extLst>
                  <a:ext uri="{FF2B5EF4-FFF2-40B4-BE49-F238E27FC236}">
                    <a16:creationId xmlns:a16="http://schemas.microsoft.com/office/drawing/2014/main" id="{13C99256-69DE-4F63-AA32-FE0D82124B0C}"/>
                  </a:ext>
                </a:extLst>
              </p:cNvPr>
              <p:cNvSpPr/>
              <p:nvPr/>
            </p:nvSpPr>
            <p:spPr>
              <a:xfrm flipV="1">
                <a:off x="1070856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8">
                <a:extLst>
                  <a:ext uri="{FF2B5EF4-FFF2-40B4-BE49-F238E27FC236}">
                    <a16:creationId xmlns:a16="http://schemas.microsoft.com/office/drawing/2014/main" id="{7F7C5705-C3EA-4FC7-9D24-30F65205F07C}"/>
                  </a:ext>
                </a:extLst>
              </p:cNvPr>
              <p:cNvSpPr/>
              <p:nvPr/>
            </p:nvSpPr>
            <p:spPr>
              <a:xfrm flipV="1">
                <a:off x="1087992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9">
              <a:extLst>
                <a:ext uri="{FF2B5EF4-FFF2-40B4-BE49-F238E27FC236}">
                  <a16:creationId xmlns:a16="http://schemas.microsoft.com/office/drawing/2014/main" id="{3B23A778-76F8-4AF3-93F9-A47BB6E42D77}"/>
                </a:ext>
              </a:extLst>
            </p:cNvPr>
            <p:cNvGrpSpPr/>
            <p:nvPr/>
          </p:nvGrpSpPr>
          <p:grpSpPr>
            <a:xfrm>
              <a:off x="8442720" y="7034040"/>
              <a:ext cx="4517640" cy="1028520"/>
              <a:chOff x="8442720" y="7034040"/>
              <a:chExt cx="4517640" cy="1028520"/>
            </a:xfrm>
          </p:grpSpPr>
          <p:sp>
            <p:nvSpPr>
              <p:cNvPr id="164" name="CustomShape 20">
                <a:extLst>
                  <a:ext uri="{FF2B5EF4-FFF2-40B4-BE49-F238E27FC236}">
                    <a16:creationId xmlns:a16="http://schemas.microsoft.com/office/drawing/2014/main" id="{73A270F4-7291-4754-BFB4-C6BC47B8B255}"/>
                  </a:ext>
                </a:extLst>
              </p:cNvPr>
              <p:cNvSpPr/>
              <p:nvPr/>
            </p:nvSpPr>
            <p:spPr>
              <a:xfrm>
                <a:off x="928980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21">
                <a:extLst>
                  <a:ext uri="{FF2B5EF4-FFF2-40B4-BE49-F238E27FC236}">
                    <a16:creationId xmlns:a16="http://schemas.microsoft.com/office/drawing/2014/main" id="{4E3DF1BB-31F4-4336-8CD6-8C16A93925E4}"/>
                  </a:ext>
                </a:extLst>
              </p:cNvPr>
              <p:cNvSpPr/>
              <p:nvPr/>
            </p:nvSpPr>
            <p:spPr>
              <a:xfrm flipH="1">
                <a:off x="844236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77" name="Group 25">
            <a:extLst>
              <a:ext uri="{FF2B5EF4-FFF2-40B4-BE49-F238E27FC236}">
                <a16:creationId xmlns:a16="http://schemas.microsoft.com/office/drawing/2014/main" id="{6E6144FA-55CF-460F-B2B9-183E6BAA8EA5}"/>
              </a:ext>
            </a:extLst>
          </p:cNvPr>
          <p:cNvGrpSpPr/>
          <p:nvPr/>
        </p:nvGrpSpPr>
        <p:grpSpPr>
          <a:xfrm>
            <a:off x="2453040" y="7034040"/>
            <a:ext cx="3511440" cy="1028520"/>
            <a:chOff x="2453040" y="7034040"/>
            <a:chExt cx="3511440" cy="1028520"/>
          </a:xfrm>
        </p:grpSpPr>
        <p:grpSp>
          <p:nvGrpSpPr>
            <p:cNvPr id="178" name="Group 26">
              <a:extLst>
                <a:ext uri="{FF2B5EF4-FFF2-40B4-BE49-F238E27FC236}">
                  <a16:creationId xmlns:a16="http://schemas.microsoft.com/office/drawing/2014/main" id="{490ACF3E-4BD2-49D2-BBCC-0F4A3EE82F48}"/>
                </a:ext>
              </a:extLst>
            </p:cNvPr>
            <p:cNvGrpSpPr/>
            <p:nvPr/>
          </p:nvGrpSpPr>
          <p:grpSpPr>
            <a:xfrm>
              <a:off x="2453040" y="7034040"/>
              <a:ext cx="3511440" cy="1028520"/>
              <a:chOff x="2453040" y="7034040"/>
              <a:chExt cx="3511440" cy="1028520"/>
            </a:xfrm>
          </p:grpSpPr>
          <p:sp>
            <p:nvSpPr>
              <p:cNvPr id="188" name="CustomShape 27">
                <a:extLst>
                  <a:ext uri="{FF2B5EF4-FFF2-40B4-BE49-F238E27FC236}">
                    <a16:creationId xmlns:a16="http://schemas.microsoft.com/office/drawing/2014/main" id="{23E6E9CE-4450-4CF2-923B-4E461B7E1594}"/>
                  </a:ext>
                </a:extLst>
              </p:cNvPr>
              <p:cNvSpPr/>
              <p:nvPr/>
            </p:nvSpPr>
            <p:spPr>
              <a:xfrm>
                <a:off x="3033720" y="7034040"/>
                <a:ext cx="29307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9" name="CustomShape 28">
                <a:extLst>
                  <a:ext uri="{FF2B5EF4-FFF2-40B4-BE49-F238E27FC236}">
                    <a16:creationId xmlns:a16="http://schemas.microsoft.com/office/drawing/2014/main" id="{677EBD7E-17AE-4A37-BB81-AE2AE1C8B19D}"/>
                  </a:ext>
                </a:extLst>
              </p:cNvPr>
              <p:cNvSpPr/>
              <p:nvPr/>
            </p:nvSpPr>
            <p:spPr>
              <a:xfrm flipH="1">
                <a:off x="2453040" y="7034040"/>
                <a:ext cx="99432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79" name="Group 29">
              <a:extLst>
                <a:ext uri="{FF2B5EF4-FFF2-40B4-BE49-F238E27FC236}">
                  <a16:creationId xmlns:a16="http://schemas.microsoft.com/office/drawing/2014/main" id="{6A5AF2B1-204F-4F30-AE47-E8E42CD43905}"/>
                </a:ext>
              </a:extLst>
            </p:cNvPr>
            <p:cNvGrpSpPr/>
            <p:nvPr/>
          </p:nvGrpSpPr>
          <p:grpSpPr>
            <a:xfrm>
              <a:off x="4030560" y="7939440"/>
              <a:ext cx="987120" cy="45000"/>
              <a:chOff x="4030560" y="7939440"/>
              <a:chExt cx="987120" cy="45000"/>
            </a:xfrm>
          </p:grpSpPr>
          <p:sp>
            <p:nvSpPr>
              <p:cNvPr id="180" name="CustomShape 30">
                <a:extLst>
                  <a:ext uri="{FF2B5EF4-FFF2-40B4-BE49-F238E27FC236}">
                    <a16:creationId xmlns:a16="http://schemas.microsoft.com/office/drawing/2014/main" id="{04E1B15E-1F4B-4535-ACE2-060F8348E2C4}"/>
                  </a:ext>
                </a:extLst>
              </p:cNvPr>
              <p:cNvSpPr/>
              <p:nvPr/>
            </p:nvSpPr>
            <p:spPr>
              <a:xfrm flipV="1">
                <a:off x="443952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1" name="CustomShape 31">
                <a:extLst>
                  <a:ext uri="{FF2B5EF4-FFF2-40B4-BE49-F238E27FC236}">
                    <a16:creationId xmlns:a16="http://schemas.microsoft.com/office/drawing/2014/main" id="{BBE9665F-D1AF-47B7-B393-B5964E5F330E}"/>
                  </a:ext>
                </a:extLst>
              </p:cNvPr>
              <p:cNvSpPr/>
              <p:nvPr/>
            </p:nvSpPr>
            <p:spPr>
              <a:xfrm flipV="1">
                <a:off x="457452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2" name="CustomShape 32">
                <a:extLst>
                  <a:ext uri="{FF2B5EF4-FFF2-40B4-BE49-F238E27FC236}">
                    <a16:creationId xmlns:a16="http://schemas.microsoft.com/office/drawing/2014/main" id="{54F268C3-69CB-45C3-A32F-4A35B0A195C1}"/>
                  </a:ext>
                </a:extLst>
              </p:cNvPr>
              <p:cNvSpPr/>
              <p:nvPr/>
            </p:nvSpPr>
            <p:spPr>
              <a:xfrm flipV="1">
                <a:off x="471096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3" name="CustomShape 33">
                <a:extLst>
                  <a:ext uri="{FF2B5EF4-FFF2-40B4-BE49-F238E27FC236}">
                    <a16:creationId xmlns:a16="http://schemas.microsoft.com/office/drawing/2014/main" id="{8DF9CF19-DED5-425E-90CA-164ED89A35DB}"/>
                  </a:ext>
                </a:extLst>
              </p:cNvPr>
              <p:cNvSpPr/>
              <p:nvPr/>
            </p:nvSpPr>
            <p:spPr>
              <a:xfrm flipV="1">
                <a:off x="4846320" y="7939080"/>
                <a:ext cx="36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34">
                <a:extLst>
                  <a:ext uri="{FF2B5EF4-FFF2-40B4-BE49-F238E27FC236}">
                    <a16:creationId xmlns:a16="http://schemas.microsoft.com/office/drawing/2014/main" id="{2C4D2FF8-286E-4C53-BA30-BD95AB18F71B}"/>
                  </a:ext>
                </a:extLst>
              </p:cNvPr>
              <p:cNvSpPr/>
              <p:nvPr/>
            </p:nvSpPr>
            <p:spPr>
              <a:xfrm flipV="1">
                <a:off x="498204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35">
                <a:extLst>
                  <a:ext uri="{FF2B5EF4-FFF2-40B4-BE49-F238E27FC236}">
                    <a16:creationId xmlns:a16="http://schemas.microsoft.com/office/drawing/2014/main" id="{76BF3B42-8A4D-45B4-BF18-A776BEC8D957}"/>
                  </a:ext>
                </a:extLst>
              </p:cNvPr>
              <p:cNvSpPr/>
              <p:nvPr/>
            </p:nvSpPr>
            <p:spPr>
              <a:xfrm flipV="1">
                <a:off x="40305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6" name="CustomShape 36">
                <a:extLst>
                  <a:ext uri="{FF2B5EF4-FFF2-40B4-BE49-F238E27FC236}">
                    <a16:creationId xmlns:a16="http://schemas.microsoft.com/office/drawing/2014/main" id="{DCA1D558-B273-4F88-8926-03269EE94D9D}"/>
                  </a:ext>
                </a:extLst>
              </p:cNvPr>
              <p:cNvSpPr/>
              <p:nvPr/>
            </p:nvSpPr>
            <p:spPr>
              <a:xfrm flipV="1">
                <a:off x="41673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37">
                <a:extLst>
                  <a:ext uri="{FF2B5EF4-FFF2-40B4-BE49-F238E27FC236}">
                    <a16:creationId xmlns:a16="http://schemas.microsoft.com/office/drawing/2014/main" id="{0F2EAD1C-78E9-4FEB-A04D-93A172AC7EC4}"/>
                  </a:ext>
                </a:extLst>
              </p:cNvPr>
              <p:cNvSpPr/>
              <p:nvPr/>
            </p:nvSpPr>
            <p:spPr>
              <a:xfrm flipV="1">
                <a:off x="430344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92" name="CustomShape 39">
            <a:extLst>
              <a:ext uri="{FF2B5EF4-FFF2-40B4-BE49-F238E27FC236}">
                <a16:creationId xmlns:a16="http://schemas.microsoft.com/office/drawing/2014/main" id="{37FE4490-E9FC-4A33-A180-FB08AAE789A2}"/>
              </a:ext>
            </a:extLst>
          </p:cNvPr>
          <p:cNvSpPr/>
          <p:nvPr/>
        </p:nvSpPr>
        <p:spPr>
          <a:xfrm>
            <a:off x="9682335" y="7117269"/>
            <a:ext cx="30304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1" dirty="0">
                <a:solidFill>
                  <a:srgbClr val="FFFFFF"/>
                </a:solidFill>
                <a:ea typeface="DejaVu Sans"/>
              </a:rPr>
              <a:t>Повышение надёжности работы подшипниковых узлов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93" name="Рисунок 8">
            <a:extLst>
              <a:ext uri="{FF2B5EF4-FFF2-40B4-BE49-F238E27FC236}">
                <a16:creationId xmlns:a16="http://schemas.microsoft.com/office/drawing/2014/main" id="{7DEA8837-5EE0-4152-9345-9EBFE4C6B7E9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8784360" y="7089480"/>
            <a:ext cx="763200" cy="93960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40">
            <a:extLst>
              <a:ext uri="{FF2B5EF4-FFF2-40B4-BE49-F238E27FC236}">
                <a16:creationId xmlns:a16="http://schemas.microsoft.com/office/drawing/2014/main" id="{803B30E8-D99D-47E6-A8A5-9AF7402D7DA4}"/>
              </a:ext>
            </a:extLst>
          </p:cNvPr>
          <p:cNvSpPr/>
          <p:nvPr/>
        </p:nvSpPr>
        <p:spPr>
          <a:xfrm>
            <a:off x="1044000" y="756000"/>
            <a:ext cx="4320000" cy="2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000000"/>
                </a:solidFill>
                <a:latin typeface="Impact" panose="020B0806030902050204" pitchFamily="34" charset="0"/>
                <a:ea typeface="DejaVu Sans"/>
              </a:rPr>
              <a:t>Кейс от компании</a:t>
            </a:r>
            <a:endParaRPr lang="ru-RU" sz="2600" b="0" strike="noStrike" spc="-1" dirty="0">
              <a:latin typeface="Impact" panose="020B0806030902050204" pitchFamily="34" charset="0"/>
            </a:endParaRPr>
          </a:p>
        </p:txBody>
      </p:sp>
      <p:pic>
        <p:nvPicPr>
          <p:cNvPr id="198" name="Рисунок 197">
            <a:extLst>
              <a:ext uri="{FF2B5EF4-FFF2-40B4-BE49-F238E27FC236}">
                <a16:creationId xmlns:a16="http://schemas.microsoft.com/office/drawing/2014/main" id="{8860B4F4-CCCE-4A0B-B43A-E0EA8C5652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52" y="8473215"/>
            <a:ext cx="2457576" cy="1797142"/>
          </a:xfrm>
          <a:prstGeom prst="rect">
            <a:avLst/>
          </a:prstGeom>
        </p:spPr>
      </p:pic>
      <p:sp>
        <p:nvSpPr>
          <p:cNvPr id="199" name="Овал 198">
            <a:extLst>
              <a:ext uri="{FF2B5EF4-FFF2-40B4-BE49-F238E27FC236}">
                <a16:creationId xmlns:a16="http://schemas.microsoft.com/office/drawing/2014/main" id="{0DB8D4FC-BFD2-4D65-8641-0B08572AED04}"/>
              </a:ext>
            </a:extLst>
          </p:cNvPr>
          <p:cNvSpPr/>
          <p:nvPr/>
        </p:nvSpPr>
        <p:spPr>
          <a:xfrm>
            <a:off x="557055" y="6493377"/>
            <a:ext cx="1771650" cy="1731809"/>
          </a:xfrm>
          <a:prstGeom prst="ellipse">
            <a:avLst/>
          </a:prstGeom>
          <a:gradFill flip="none" rotWithShape="1">
            <a:gsLst>
              <a:gs pos="0">
                <a:srgbClr val="25383D"/>
              </a:gs>
              <a:gs pos="100000">
                <a:srgbClr val="1FA2B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>
            <a:extLst>
              <a:ext uri="{FF2B5EF4-FFF2-40B4-BE49-F238E27FC236}">
                <a16:creationId xmlns:a16="http://schemas.microsoft.com/office/drawing/2014/main" id="{4D4F0FCF-96C0-470A-ACAE-6CE601F9308F}"/>
              </a:ext>
            </a:extLst>
          </p:cNvPr>
          <p:cNvSpPr/>
          <p:nvPr/>
        </p:nvSpPr>
        <p:spPr>
          <a:xfrm>
            <a:off x="629024" y="6567950"/>
            <a:ext cx="1619071" cy="1582661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0E3E6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CustomShape 24">
            <a:extLst>
              <a:ext uri="{FF2B5EF4-FFF2-40B4-BE49-F238E27FC236}">
                <a16:creationId xmlns:a16="http://schemas.microsoft.com/office/drawing/2014/main" id="{523D1246-FE3F-4D6D-B1B4-C500481A29D9}"/>
              </a:ext>
            </a:extLst>
          </p:cNvPr>
          <p:cNvSpPr/>
          <p:nvPr/>
        </p:nvSpPr>
        <p:spPr>
          <a:xfrm>
            <a:off x="585000" y="7016040"/>
            <a:ext cx="162144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latin typeface="Franklin Gothic Demi"/>
                <a:ea typeface="DejaVu Sans"/>
              </a:rPr>
              <a:t>Секция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A4010B1-EED2-4C7C-B907-D607FDDE8883}"/>
              </a:ext>
            </a:extLst>
          </p:cNvPr>
          <p:cNvSpPr txBox="1"/>
          <p:nvPr/>
        </p:nvSpPr>
        <p:spPr>
          <a:xfrm>
            <a:off x="3875969" y="7318408"/>
            <a:ext cx="161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МашТех</a:t>
            </a:r>
            <a:endParaRPr lang="ru-RU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5C2BE1EF-B7B2-49A2-A26D-CEF3CF9F0A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0027" y="7183208"/>
            <a:ext cx="670382" cy="734997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55E8CD95-B843-4A47-8637-4835204A55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98026" y="1141200"/>
            <a:ext cx="287649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256D6FA-3996-4A42-9012-007A03496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437381-2A93-4F12-A8D8-C41EB5BF4E9E}"/>
              </a:ext>
            </a:extLst>
          </p:cNvPr>
          <p:cNvSpPr/>
          <p:nvPr/>
        </p:nvSpPr>
        <p:spPr>
          <a:xfrm>
            <a:off x="1951435" y="797997"/>
            <a:ext cx="354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Информация о компании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8D2DF-CB8A-48CC-8E31-CCFF8214EE72}"/>
              </a:ext>
            </a:extLst>
          </p:cNvPr>
          <p:cNvSpPr txBox="1"/>
          <p:nvPr/>
        </p:nvSpPr>
        <p:spPr>
          <a:xfrm>
            <a:off x="13411200" y="9067800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0A5541-224E-4983-8DD0-91855BFA5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155653-9241-435C-9D9E-2A722300F3BE}"/>
              </a:ext>
            </a:extLst>
          </p:cNvPr>
          <p:cNvSpPr/>
          <p:nvPr/>
        </p:nvSpPr>
        <p:spPr>
          <a:xfrm>
            <a:off x="1244601" y="2677941"/>
            <a:ext cx="130175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Основана в 1994 году. Изначально компания занималась продажей кормовых ингредиентов, но со временем стала агропромышленным холдингом. Сейчас это международная группа с головным офисом в Люксембурге, работающая в России, странах СНГ, Средиземноморья, Ближнего Востока, Центральной и Латинской Америки. Специализируется на переработке соевых бобов и рапса, производстве рыбной муки, комбинированной животной белковой смеси, импорте кукурузного глютена и лизина, дистрибуции продукции. Компания владеет сетью инфраструктурных активов, ей принадлежат глубоководный и морской торговые терминалы в Калининграде, железнодорожная и складская инфраструктура там же, сеть </a:t>
            </a:r>
            <a:r>
              <a:rPr lang="ru-RU" sz="2800" dirty="0" err="1">
                <a:solidFill>
                  <a:srgbClr val="000000"/>
                </a:solidFill>
                <a:latin typeface="Bahnschrift" panose="020B0502040204020203" pitchFamily="34" charset="0"/>
              </a:rPr>
              <a:t>агрологистических</a:t>
            </a: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 центров в России и СНГ, складская инфраструктура в Бразилии, речные терминалы в Парагвае. В собственности компании более 4 тыс. вагонов-зерновозов повышенной вместимости (109 м³ и 116 м³), 100 крытых вагонов, также арендуется 100 цистерн для перевозки растительных масел.</a:t>
            </a:r>
            <a:endParaRPr lang="ru-RU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D0C31-140D-42E7-97C1-9FAA7F727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50015-500A-4F5E-87FE-48D2681B659E}"/>
              </a:ext>
            </a:extLst>
          </p:cNvPr>
          <p:cNvSpPr/>
          <p:nvPr/>
        </p:nvSpPr>
        <p:spPr>
          <a:xfrm>
            <a:off x="2386592" y="721797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Описание 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A0BA-5A64-4D46-8F12-974DFBC5FA65}"/>
              </a:ext>
            </a:extLst>
          </p:cNvPr>
          <p:cNvSpPr txBox="1"/>
          <p:nvPr/>
        </p:nvSpPr>
        <p:spPr>
          <a:xfrm>
            <a:off x="13411200" y="9067800"/>
            <a:ext cx="6335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FD9B526-1AB5-4272-82FF-05AE2B379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45EE509-B42F-42FD-A67E-7C97F3FA097E}"/>
              </a:ext>
            </a:extLst>
          </p:cNvPr>
          <p:cNvSpPr/>
          <p:nvPr/>
        </p:nvSpPr>
        <p:spPr>
          <a:xfrm>
            <a:off x="1021437" y="2979293"/>
            <a:ext cx="13462659" cy="2233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2300"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Bahnschrift" panose="020B0502040204020203" pitchFamily="34" charset="0"/>
              </a:rPr>
              <a:t> Цепной конвейер транспортирует продукт с высоким содержанием технологического растворителя, который переходит в газообразное состояние и проникает внутрь корпусов подшипников. Для предотвращения выбросов растворителя в атмосферу, производитель оборудования герметично закрыл подшипники кожухом. </a:t>
            </a:r>
            <a:endParaRPr lang="ru-RU" sz="2400" dirty="0">
              <a:latin typeface="Bahnschrift" panose="020B0502040204020203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42FA096-8CBC-47F1-A40B-5EACAA5C25BF}"/>
              </a:ext>
            </a:extLst>
          </p:cNvPr>
          <p:cNvSpPr/>
          <p:nvPr/>
        </p:nvSpPr>
        <p:spPr>
          <a:xfrm>
            <a:off x="1135737" y="5479280"/>
            <a:ext cx="13462659" cy="2787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Bahnschrift" panose="020B0502040204020203" pitchFamily="34" charset="0"/>
              </a:rPr>
              <a:t>Часто (каждые 6 мес.) выходят из строя подшипники (радиально-упорный двухрядный роликовый подшипник 22230 CCK. натяжной станции цепного конвейера. При ревизии подшипников обнаружена обширная коррозия как тел качения так и наружной обоймы. Наиболее лёгкий выход из ситуации: смазывать смазкой (устойчивой к растворителю) не менее одного раза в 12 часов, что очень дорого и </a:t>
            </a:r>
            <a:r>
              <a:rPr lang="ru-RU" sz="2400" dirty="0" err="1">
                <a:solidFill>
                  <a:srgbClr val="000000"/>
                </a:solidFill>
                <a:latin typeface="Bahnschrift" panose="020B0502040204020203" pitchFamily="34" charset="0"/>
              </a:rPr>
              <a:t>трудозатратно</a:t>
            </a:r>
            <a:r>
              <a:rPr lang="ru-RU" sz="2400" dirty="0">
                <a:solidFill>
                  <a:srgbClr val="000000"/>
                </a:solidFill>
                <a:latin typeface="Bahnschrift" panose="020B0502040204020203" pitchFamily="34" charset="0"/>
              </a:rPr>
              <a:t>.</a:t>
            </a:r>
            <a:r>
              <a:rPr lang="ru-RU" sz="24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0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C1B474-8782-4D31-B004-211282651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AE0075-ACAF-40A5-9BE5-00F66C42F153}"/>
              </a:ext>
            </a:extLst>
          </p:cNvPr>
          <p:cNvSpPr/>
          <p:nvPr/>
        </p:nvSpPr>
        <p:spPr>
          <a:xfrm>
            <a:off x="2517012" y="721797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Исходные данные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F623-9C21-4DA9-94A9-6737F05803E2}"/>
              </a:ext>
            </a:extLst>
          </p:cNvPr>
          <p:cNvSpPr txBox="1"/>
          <p:nvPr/>
        </p:nvSpPr>
        <p:spPr>
          <a:xfrm>
            <a:off x="13411200" y="906780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FBF7C52-C041-46D5-8DC3-A117A508F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CFEB12-3F85-40F4-9382-71607019967F}"/>
              </a:ext>
            </a:extLst>
          </p:cNvPr>
          <p:cNvSpPr/>
          <p:nvPr/>
        </p:nvSpPr>
        <p:spPr>
          <a:xfrm>
            <a:off x="945595" y="3037582"/>
            <a:ext cx="136299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Необходимо привести доказательства (обоснования) эффективности предлагаемого решения в любой форме. Работа может содержать любые разделы, необходимые по мнению студента для представления решений поставленных задач.</a:t>
            </a:r>
          </a:p>
          <a:p>
            <a:pPr indent="533400" algn="just"/>
            <a:endParaRPr lang="ru-RU" sz="2800" dirty="0">
              <a:latin typeface="Bahnschrift" panose="020B0502040204020203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201A10-A733-424A-A238-98FD66B256B8}"/>
              </a:ext>
            </a:extLst>
          </p:cNvPr>
          <p:cNvSpPr/>
          <p:nvPr/>
        </p:nvSpPr>
        <p:spPr>
          <a:xfrm>
            <a:off x="945594" y="5786754"/>
            <a:ext cx="13629941" cy="1943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Для поиска решения допускается использовать любые доступные источники информации. Решение задачи должно быть отражено с соблюдением правил промышленной безопасности.</a:t>
            </a:r>
            <a:r>
              <a:rPr lang="ru-RU" sz="28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7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FB99973-0F8E-4229-99A4-18AE2B0E9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ADF533-06FB-4237-928F-A87052F0C2DC}"/>
              </a:ext>
            </a:extLst>
          </p:cNvPr>
          <p:cNvSpPr/>
          <p:nvPr/>
        </p:nvSpPr>
        <p:spPr>
          <a:xfrm>
            <a:off x="3177744" y="721797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DD14A-11BD-4410-9CA5-566493909FFC}"/>
              </a:ext>
            </a:extLst>
          </p:cNvPr>
          <p:cNvSpPr txBox="1"/>
          <p:nvPr/>
        </p:nvSpPr>
        <p:spPr>
          <a:xfrm>
            <a:off x="13411200" y="9067800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C22B80-F6F5-499F-8FE9-CEB3F20C2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DEAF76B-8CA4-41A4-9688-646889BAA233}"/>
              </a:ext>
            </a:extLst>
          </p:cNvPr>
          <p:cNvSpPr/>
          <p:nvPr/>
        </p:nvSpPr>
        <p:spPr>
          <a:xfrm>
            <a:off x="1021437" y="3767582"/>
            <a:ext cx="12584835" cy="1943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Bahnschrift" panose="020B0502040204020203" pitchFamily="34" charset="0"/>
              </a:rPr>
              <a:t>Необходимо найти альтернативный метод решения проблемы, обеспечивающий 3-х летний (минимум) ресурс узла без повышения, а лучше с понижением затрат.</a:t>
            </a:r>
            <a:r>
              <a:rPr lang="ru-RU" sz="2800" dirty="0"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261E7B-EA60-451E-A5B5-E3825150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7ECA7A-45CD-4F1C-B7AC-EEA2406F86C5}"/>
              </a:ext>
            </a:extLst>
          </p:cNvPr>
          <p:cNvSpPr/>
          <p:nvPr/>
        </p:nvSpPr>
        <p:spPr>
          <a:xfrm>
            <a:off x="1823419" y="726672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405C-6CAC-412D-A5C4-17EC711CC4D7}"/>
              </a:ext>
            </a:extLst>
          </p:cNvPr>
          <p:cNvSpPr txBox="1"/>
          <p:nvPr/>
        </p:nvSpPr>
        <p:spPr>
          <a:xfrm>
            <a:off x="13411200" y="9067800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BC2BAD-2EC5-4896-8BAD-482B01491409}"/>
              </a:ext>
            </a:extLst>
          </p:cNvPr>
          <p:cNvSpPr/>
          <p:nvPr/>
        </p:nvSpPr>
        <p:spPr>
          <a:xfrm>
            <a:off x="1920875" y="2512159"/>
            <a:ext cx="11277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spcBef>
                <a:spcPct val="0"/>
              </a:spcBef>
              <a:buNone/>
            </a:pP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indent="444500" algn="just">
              <a:spcBef>
                <a:spcPct val="0"/>
              </a:spcBef>
            </a:pPr>
            <a:endParaRPr lang="en-US" altLang="ru-RU" sz="2400" b="1" dirty="0"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4500" algn="just">
              <a:spcBef>
                <a:spcPct val="0"/>
              </a:spcBef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indent="444500" algn="just">
              <a:spcBef>
                <a:spcPct val="0"/>
              </a:spcBef>
              <a:buNone/>
            </a:pPr>
            <a:endParaRPr lang="en-US" altLang="ru-RU" sz="2400" b="1" dirty="0">
              <a:latin typeface="Georgia" panose="02040502050405020303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4500" algn="just">
              <a:spcBef>
                <a:spcPct val="0"/>
              </a:spcBef>
              <a:buNone/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indent="444500" algn="just">
              <a:spcBef>
                <a:spcPct val="0"/>
              </a:spcBef>
              <a:buNone/>
            </a:pPr>
            <a:endParaRPr lang="en-US" sz="2400" dirty="0"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4500" algn="just">
              <a:spcBef>
                <a:spcPct val="0"/>
              </a:spcBef>
              <a:buNone/>
            </a:pPr>
            <a:r>
              <a:rPr 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indent="4445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2400" i="1" dirty="0">
              <a:latin typeface="Georgia" panose="02040502050405020303" pitchFamily="18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45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indent="4445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indent="4445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оригинальность и инновационность</a:t>
            </a:r>
          </a:p>
          <a:p>
            <a:pPr indent="4445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CB834BD-204B-4535-9FEF-0692B6372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6" y="797997"/>
            <a:ext cx="1603963" cy="3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1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439</Words>
  <Application>Microsoft Office PowerPoint</Application>
  <PresentationFormat>Произвольный</PresentationFormat>
  <Paragraphs>34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DejaVu Sans</vt:lpstr>
      <vt:lpstr>Franklin Gothic Demi</vt:lpstr>
      <vt:lpstr>Franklin Gothic Medium</vt:lpstr>
      <vt:lpstr>Georgia</vt:lpstr>
      <vt:lpstr>Helvetica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case swsu</dc:creator>
  <cp:lastModifiedBy>Любовь</cp:lastModifiedBy>
  <cp:revision>10</cp:revision>
  <dcterms:created xsi:type="dcterms:W3CDTF">2022-09-21T12:55:41Z</dcterms:created>
  <dcterms:modified xsi:type="dcterms:W3CDTF">2022-09-26T08:38:31Z</dcterms:modified>
</cp:coreProperties>
</file>