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8" autoAdjust="0"/>
    <p:restoredTop sz="95407" autoAdjust="0"/>
  </p:normalViewPr>
  <p:slideViewPr>
    <p:cSldViewPr snapToGrid="0" showGuides="1">
      <p:cViewPr varScale="1">
        <p:scale>
          <a:sx n="76" d="100"/>
          <a:sy n="76" d="100"/>
        </p:scale>
        <p:origin x="1176" y="108"/>
      </p:cViewPr>
      <p:guideLst>
        <p:guide orient="horz" pos="3368"/>
        <p:guide pos="47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7390C-52AD-4503-9DE9-C303D90AA599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79DA8-B4F3-46BD-B1EA-F43C34C24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775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42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69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72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25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18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5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63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41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27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44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49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E7979D4-AD59-4A6D-9D8C-D36F355417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004592"/>
              </p:ext>
            </p:extLst>
          </p:nvPr>
        </p:nvGraphicFramePr>
        <p:xfrm>
          <a:off x="0" y="0"/>
          <a:ext cx="15119350" cy="10776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3" imgW="10526760" imgH="7441200" progId="">
                  <p:embed/>
                </p:oleObj>
              </mc:Choice>
              <mc:Fallback>
                <p:oleObj r:id="rId3" imgW="10526760" imgH="7441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119350" cy="107760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4" name="Рисунок 3">
            <a:extLst>
              <a:ext uri="{FF2B5EF4-FFF2-40B4-BE49-F238E27FC236}">
                <a16:creationId xmlns:a16="http://schemas.microsoft.com/office/drawing/2014/main" id="{0083FA39-6031-425C-82EF-EAB23732B459}"/>
              </a:ext>
            </a:extLst>
          </p:cNvPr>
          <p:cNvPicPr/>
          <p:nvPr/>
        </p:nvPicPr>
        <p:blipFill>
          <a:blip r:embed="rId5"/>
          <a:stretch/>
        </p:blipFill>
        <p:spPr>
          <a:xfrm>
            <a:off x="12380760" y="3780000"/>
            <a:ext cx="2199240" cy="2256480"/>
          </a:xfrm>
          <a:prstGeom prst="rect">
            <a:avLst/>
          </a:prstGeom>
          <a:ln w="0">
            <a:noFill/>
          </a:ln>
        </p:spPr>
      </p:pic>
      <p:sp>
        <p:nvSpPr>
          <p:cNvPr id="155" name="TextShape 1">
            <a:extLst>
              <a:ext uri="{FF2B5EF4-FFF2-40B4-BE49-F238E27FC236}">
                <a16:creationId xmlns:a16="http://schemas.microsoft.com/office/drawing/2014/main" id="{D39EE5D8-4DCC-4952-95E9-D52E1EC43E52}"/>
              </a:ext>
            </a:extLst>
          </p:cNvPr>
          <p:cNvSpPr txBox="1"/>
          <p:nvPr/>
        </p:nvSpPr>
        <p:spPr>
          <a:xfrm>
            <a:off x="1080000" y="3600000"/>
            <a:ext cx="11520000" cy="108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n-US" sz="5400" b="0" strike="noStrike" spc="-1" dirty="0">
                <a:solidFill>
                  <a:srgbClr val="005CAB"/>
                </a:solidFill>
                <a:latin typeface="Franklin Gothic Medium"/>
                <a:ea typeface="DejaVu Sans"/>
              </a:rPr>
              <a:t>SWSU Case Championship 20</a:t>
            </a:r>
            <a:r>
              <a:rPr lang="ru-RU" sz="5400" b="0" strike="noStrike" spc="-1" dirty="0">
                <a:solidFill>
                  <a:srgbClr val="005CAB"/>
                </a:solidFill>
                <a:latin typeface="Franklin Gothic Medium"/>
                <a:ea typeface="DejaVu Sans"/>
              </a:rPr>
              <a:t>22</a:t>
            </a:r>
            <a:endParaRPr lang="ru-RU" sz="5400" b="0" strike="noStrike" spc="-1" dirty="0">
              <a:latin typeface="Arial"/>
            </a:endParaRPr>
          </a:p>
        </p:txBody>
      </p:sp>
      <p:grpSp>
        <p:nvGrpSpPr>
          <p:cNvPr id="156" name="Group 2">
            <a:extLst>
              <a:ext uri="{FF2B5EF4-FFF2-40B4-BE49-F238E27FC236}">
                <a16:creationId xmlns:a16="http://schemas.microsoft.com/office/drawing/2014/main" id="{CD9EB5B9-1BE6-4A70-A6DA-AFBA846F2062}"/>
              </a:ext>
            </a:extLst>
          </p:cNvPr>
          <p:cNvGrpSpPr/>
          <p:nvPr/>
        </p:nvGrpSpPr>
        <p:grpSpPr>
          <a:xfrm>
            <a:off x="6516000" y="6618960"/>
            <a:ext cx="1773360" cy="1748520"/>
            <a:chOff x="6516000" y="6618960"/>
            <a:chExt cx="1773360" cy="1748520"/>
          </a:xfrm>
        </p:grpSpPr>
        <p:sp>
          <p:nvSpPr>
            <p:cNvPr id="157" name="CustomShape 3">
              <a:extLst>
                <a:ext uri="{FF2B5EF4-FFF2-40B4-BE49-F238E27FC236}">
                  <a16:creationId xmlns:a16="http://schemas.microsoft.com/office/drawing/2014/main" id="{ADC4E2C1-F422-409D-810B-F3D4C1735AF0}"/>
                </a:ext>
              </a:extLst>
            </p:cNvPr>
            <p:cNvSpPr/>
            <p:nvPr/>
          </p:nvSpPr>
          <p:spPr>
            <a:xfrm>
              <a:off x="6516000" y="6618960"/>
              <a:ext cx="1773360" cy="1748520"/>
            </a:xfrm>
            <a:prstGeom prst="ellipse">
              <a:avLst/>
            </a:prstGeom>
            <a:gradFill rotWithShape="0">
              <a:gsLst>
                <a:gs pos="0">
                  <a:srgbClr val="25383D"/>
                </a:gs>
                <a:gs pos="100000">
                  <a:srgbClr val="1FA2BA"/>
                </a:gs>
              </a:gsLst>
              <a:lin ang="2700000"/>
            </a:gradFill>
            <a:ln w="25560">
              <a:solidFill>
                <a:srgbClr val="43729D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8" name="CustomShape 4">
              <a:extLst>
                <a:ext uri="{FF2B5EF4-FFF2-40B4-BE49-F238E27FC236}">
                  <a16:creationId xmlns:a16="http://schemas.microsoft.com/office/drawing/2014/main" id="{F03264F3-25D4-417A-A459-B9B9AA04B10C}"/>
                </a:ext>
              </a:extLst>
            </p:cNvPr>
            <p:cNvSpPr/>
            <p:nvPr/>
          </p:nvSpPr>
          <p:spPr>
            <a:xfrm>
              <a:off x="6592320" y="6693840"/>
              <a:ext cx="1621080" cy="159768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0E3E6"/>
                </a:gs>
              </a:gsLst>
              <a:path path="rect">
                <a:fillToRect l="50000" t="50000" r="50000" b="50000"/>
              </a:path>
            </a:gradFill>
            <a:ln w="25560">
              <a:solidFill>
                <a:srgbClr val="43729D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9" name="CustomShape 5">
              <a:extLst>
                <a:ext uri="{FF2B5EF4-FFF2-40B4-BE49-F238E27FC236}">
                  <a16:creationId xmlns:a16="http://schemas.microsoft.com/office/drawing/2014/main" id="{48E9ABF6-6A12-40C1-83EB-A72282D7B164}"/>
                </a:ext>
              </a:extLst>
            </p:cNvPr>
            <p:cNvSpPr/>
            <p:nvPr/>
          </p:nvSpPr>
          <p:spPr>
            <a:xfrm>
              <a:off x="6860880" y="7209000"/>
              <a:ext cx="1098000" cy="1065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3200" b="0" strike="noStrike" spc="-1">
                  <a:solidFill>
                    <a:srgbClr val="000000"/>
                  </a:solidFill>
                  <a:latin typeface="Franklin Gothic Demi"/>
                  <a:ea typeface="DejaVu Sans"/>
                </a:rPr>
                <a:t>Кейс</a:t>
              </a:r>
              <a:endParaRPr lang="ru-RU" sz="3200" b="0" strike="noStrike" spc="-1">
                <a:latin typeface="Arial"/>
              </a:endParaRPr>
            </a:p>
          </p:txBody>
        </p:sp>
      </p:grpSp>
      <p:grpSp>
        <p:nvGrpSpPr>
          <p:cNvPr id="160" name="Group 6">
            <a:extLst>
              <a:ext uri="{FF2B5EF4-FFF2-40B4-BE49-F238E27FC236}">
                <a16:creationId xmlns:a16="http://schemas.microsoft.com/office/drawing/2014/main" id="{0F185762-90E1-4CAB-A79C-9DC82B9DAE6E}"/>
              </a:ext>
            </a:extLst>
          </p:cNvPr>
          <p:cNvGrpSpPr/>
          <p:nvPr/>
        </p:nvGrpSpPr>
        <p:grpSpPr>
          <a:xfrm>
            <a:off x="8442360" y="7034040"/>
            <a:ext cx="4518000" cy="1028520"/>
            <a:chOff x="8442360" y="7034040"/>
            <a:chExt cx="4518000" cy="1028520"/>
          </a:xfrm>
        </p:grpSpPr>
        <p:grpSp>
          <p:nvGrpSpPr>
            <p:cNvPr id="161" name="Group 7">
              <a:extLst>
                <a:ext uri="{FF2B5EF4-FFF2-40B4-BE49-F238E27FC236}">
                  <a16:creationId xmlns:a16="http://schemas.microsoft.com/office/drawing/2014/main" id="{19E3BABD-E397-452E-BAEE-056201950804}"/>
                </a:ext>
              </a:extLst>
            </p:cNvPr>
            <p:cNvGrpSpPr/>
            <p:nvPr/>
          </p:nvGrpSpPr>
          <p:grpSpPr>
            <a:xfrm>
              <a:off x="8442360" y="7034040"/>
              <a:ext cx="4517640" cy="1028520"/>
              <a:chOff x="8442360" y="7034040"/>
              <a:chExt cx="4517640" cy="1028520"/>
            </a:xfrm>
          </p:grpSpPr>
          <p:sp>
            <p:nvSpPr>
              <p:cNvPr id="174" name="CustomShape 8">
                <a:extLst>
                  <a:ext uri="{FF2B5EF4-FFF2-40B4-BE49-F238E27FC236}">
                    <a16:creationId xmlns:a16="http://schemas.microsoft.com/office/drawing/2014/main" id="{BCAC8556-2337-4D0D-9603-59CC33703E6F}"/>
                  </a:ext>
                </a:extLst>
              </p:cNvPr>
              <p:cNvSpPr/>
              <p:nvPr/>
            </p:nvSpPr>
            <p:spPr>
              <a:xfrm>
                <a:off x="9289440" y="7034040"/>
                <a:ext cx="3670560" cy="102852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5" name="CustomShape 9">
                <a:extLst>
                  <a:ext uri="{FF2B5EF4-FFF2-40B4-BE49-F238E27FC236}">
                    <a16:creationId xmlns:a16="http://schemas.microsoft.com/office/drawing/2014/main" id="{09FDD3AF-10F7-4677-A2AB-BE1C0C5ADF6B}"/>
                  </a:ext>
                </a:extLst>
              </p:cNvPr>
              <p:cNvSpPr/>
              <p:nvPr/>
            </p:nvSpPr>
            <p:spPr>
              <a:xfrm flipH="1">
                <a:off x="8442000" y="7034040"/>
                <a:ext cx="1245240" cy="1028520"/>
              </a:xfrm>
              <a:prstGeom prst="flowChartDelay">
                <a:avLst/>
              </a:prstGeom>
              <a:gradFill rotWithShape="0">
                <a:gsLst>
                  <a:gs pos="0">
                    <a:srgbClr val="D5D9DD"/>
                  </a:gs>
                  <a:gs pos="100000">
                    <a:srgbClr val="F3F5F6"/>
                  </a:gs>
                </a:gsLst>
                <a:lin ang="810000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2" name="Group 10">
              <a:extLst>
                <a:ext uri="{FF2B5EF4-FFF2-40B4-BE49-F238E27FC236}">
                  <a16:creationId xmlns:a16="http://schemas.microsoft.com/office/drawing/2014/main" id="{D1ACBF9C-0450-466E-8544-62B6D54FAA3F}"/>
                </a:ext>
              </a:extLst>
            </p:cNvPr>
            <p:cNvGrpSpPr/>
            <p:nvPr/>
          </p:nvGrpSpPr>
          <p:grpSpPr>
            <a:xfrm>
              <a:off x="10537920" y="7939440"/>
              <a:ext cx="1236960" cy="45000"/>
              <a:chOff x="10537920" y="7939440"/>
              <a:chExt cx="1236960" cy="45000"/>
            </a:xfrm>
          </p:grpSpPr>
          <p:sp>
            <p:nvSpPr>
              <p:cNvPr id="166" name="CustomShape 11">
                <a:extLst>
                  <a:ext uri="{FF2B5EF4-FFF2-40B4-BE49-F238E27FC236}">
                    <a16:creationId xmlns:a16="http://schemas.microsoft.com/office/drawing/2014/main" id="{DF74BBA4-E929-48E1-A421-4769DDF5008D}"/>
                  </a:ext>
                </a:extLst>
              </p:cNvPr>
              <p:cNvSpPr/>
              <p:nvPr/>
            </p:nvSpPr>
            <p:spPr>
              <a:xfrm flipV="1">
                <a:off x="11050200" y="7939080"/>
                <a:ext cx="44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7" name="CustomShape 12">
                <a:extLst>
                  <a:ext uri="{FF2B5EF4-FFF2-40B4-BE49-F238E27FC236}">
                    <a16:creationId xmlns:a16="http://schemas.microsoft.com/office/drawing/2014/main" id="{E68A9C8A-641B-4775-86B5-214EBD1A7143}"/>
                  </a:ext>
                </a:extLst>
              </p:cNvPr>
              <p:cNvSpPr/>
              <p:nvPr/>
            </p:nvSpPr>
            <p:spPr>
              <a:xfrm flipV="1">
                <a:off x="11219400" y="7939080"/>
                <a:ext cx="4536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3">
                <a:extLst>
                  <a:ext uri="{FF2B5EF4-FFF2-40B4-BE49-F238E27FC236}">
                    <a16:creationId xmlns:a16="http://schemas.microsoft.com/office/drawing/2014/main" id="{FFE529AD-6FDD-44F3-A6C5-19C799655500}"/>
                  </a:ext>
                </a:extLst>
              </p:cNvPr>
              <p:cNvSpPr/>
              <p:nvPr/>
            </p:nvSpPr>
            <p:spPr>
              <a:xfrm flipV="1">
                <a:off x="11390040" y="7939080"/>
                <a:ext cx="4572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4">
                <a:extLst>
                  <a:ext uri="{FF2B5EF4-FFF2-40B4-BE49-F238E27FC236}">
                    <a16:creationId xmlns:a16="http://schemas.microsoft.com/office/drawing/2014/main" id="{8F440C3F-0EB0-4CBC-831C-F82849DF55B3}"/>
                  </a:ext>
                </a:extLst>
              </p:cNvPr>
              <p:cNvSpPr/>
              <p:nvPr/>
            </p:nvSpPr>
            <p:spPr>
              <a:xfrm flipV="1">
                <a:off x="11560320" y="7939080"/>
                <a:ext cx="4428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5">
                <a:extLst>
                  <a:ext uri="{FF2B5EF4-FFF2-40B4-BE49-F238E27FC236}">
                    <a16:creationId xmlns:a16="http://schemas.microsoft.com/office/drawing/2014/main" id="{F3A42B91-63D3-4503-A65C-780031910C9F}"/>
                  </a:ext>
                </a:extLst>
              </p:cNvPr>
              <p:cNvSpPr/>
              <p:nvPr/>
            </p:nvSpPr>
            <p:spPr>
              <a:xfrm flipV="1">
                <a:off x="11729880" y="7939080"/>
                <a:ext cx="45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6">
                <a:extLst>
                  <a:ext uri="{FF2B5EF4-FFF2-40B4-BE49-F238E27FC236}">
                    <a16:creationId xmlns:a16="http://schemas.microsoft.com/office/drawing/2014/main" id="{8CC1939C-769A-4F98-8849-5AE5C3C50139}"/>
                  </a:ext>
                </a:extLst>
              </p:cNvPr>
              <p:cNvSpPr/>
              <p:nvPr/>
            </p:nvSpPr>
            <p:spPr>
              <a:xfrm flipV="1">
                <a:off x="10537920" y="7939080"/>
                <a:ext cx="44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7">
                <a:extLst>
                  <a:ext uri="{FF2B5EF4-FFF2-40B4-BE49-F238E27FC236}">
                    <a16:creationId xmlns:a16="http://schemas.microsoft.com/office/drawing/2014/main" id="{13C99256-69DE-4F63-AA32-FE0D82124B0C}"/>
                  </a:ext>
                </a:extLst>
              </p:cNvPr>
              <p:cNvSpPr/>
              <p:nvPr/>
            </p:nvSpPr>
            <p:spPr>
              <a:xfrm flipV="1">
                <a:off x="10708560" y="7939080"/>
                <a:ext cx="45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8">
                <a:extLst>
                  <a:ext uri="{FF2B5EF4-FFF2-40B4-BE49-F238E27FC236}">
                    <a16:creationId xmlns:a16="http://schemas.microsoft.com/office/drawing/2014/main" id="{7F7C5705-C3EA-4FC7-9D24-30F65205F07C}"/>
                  </a:ext>
                </a:extLst>
              </p:cNvPr>
              <p:cNvSpPr/>
              <p:nvPr/>
            </p:nvSpPr>
            <p:spPr>
              <a:xfrm flipV="1">
                <a:off x="10879920" y="7939080"/>
                <a:ext cx="45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3" name="Group 19">
              <a:extLst>
                <a:ext uri="{FF2B5EF4-FFF2-40B4-BE49-F238E27FC236}">
                  <a16:creationId xmlns:a16="http://schemas.microsoft.com/office/drawing/2014/main" id="{3B23A778-76F8-4AF3-93F9-A47BB6E42D77}"/>
                </a:ext>
              </a:extLst>
            </p:cNvPr>
            <p:cNvGrpSpPr/>
            <p:nvPr/>
          </p:nvGrpSpPr>
          <p:grpSpPr>
            <a:xfrm>
              <a:off x="8442720" y="7034040"/>
              <a:ext cx="4517640" cy="1028520"/>
              <a:chOff x="8442720" y="7034040"/>
              <a:chExt cx="4517640" cy="1028520"/>
            </a:xfrm>
          </p:grpSpPr>
          <p:sp>
            <p:nvSpPr>
              <p:cNvPr id="164" name="CustomShape 20">
                <a:extLst>
                  <a:ext uri="{FF2B5EF4-FFF2-40B4-BE49-F238E27FC236}">
                    <a16:creationId xmlns:a16="http://schemas.microsoft.com/office/drawing/2014/main" id="{73A270F4-7291-4754-BFB4-C6BC47B8B255}"/>
                  </a:ext>
                </a:extLst>
              </p:cNvPr>
              <p:cNvSpPr/>
              <p:nvPr/>
            </p:nvSpPr>
            <p:spPr>
              <a:xfrm>
                <a:off x="9289800" y="7034040"/>
                <a:ext cx="3670560" cy="102852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21">
                <a:extLst>
                  <a:ext uri="{FF2B5EF4-FFF2-40B4-BE49-F238E27FC236}">
                    <a16:creationId xmlns:a16="http://schemas.microsoft.com/office/drawing/2014/main" id="{4E3DF1BB-31F4-4336-8CD6-8C16A93925E4}"/>
                  </a:ext>
                </a:extLst>
              </p:cNvPr>
              <p:cNvSpPr/>
              <p:nvPr/>
            </p:nvSpPr>
            <p:spPr>
              <a:xfrm flipH="1">
                <a:off x="8442360" y="7034040"/>
                <a:ext cx="1245240" cy="1028520"/>
              </a:xfrm>
              <a:prstGeom prst="flowChartDelay">
                <a:avLst/>
              </a:prstGeom>
              <a:gradFill rotWithShape="0">
                <a:gsLst>
                  <a:gs pos="0">
                    <a:srgbClr val="D5D9DD"/>
                  </a:gs>
                  <a:gs pos="100000">
                    <a:srgbClr val="F3F5F6"/>
                  </a:gs>
                </a:gsLst>
                <a:lin ang="810000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grpSp>
        <p:nvGrpSpPr>
          <p:cNvPr id="177" name="Group 25">
            <a:extLst>
              <a:ext uri="{FF2B5EF4-FFF2-40B4-BE49-F238E27FC236}">
                <a16:creationId xmlns:a16="http://schemas.microsoft.com/office/drawing/2014/main" id="{6E6144FA-55CF-460F-B2B9-183E6BAA8EA5}"/>
              </a:ext>
            </a:extLst>
          </p:cNvPr>
          <p:cNvGrpSpPr/>
          <p:nvPr/>
        </p:nvGrpSpPr>
        <p:grpSpPr>
          <a:xfrm>
            <a:off x="2453040" y="7034040"/>
            <a:ext cx="3511440" cy="1028520"/>
            <a:chOff x="2453040" y="7034040"/>
            <a:chExt cx="3511440" cy="1028520"/>
          </a:xfrm>
        </p:grpSpPr>
        <p:grpSp>
          <p:nvGrpSpPr>
            <p:cNvPr id="178" name="Group 26">
              <a:extLst>
                <a:ext uri="{FF2B5EF4-FFF2-40B4-BE49-F238E27FC236}">
                  <a16:creationId xmlns:a16="http://schemas.microsoft.com/office/drawing/2014/main" id="{490ACF3E-4BD2-49D2-BBCC-0F4A3EE82F48}"/>
                </a:ext>
              </a:extLst>
            </p:cNvPr>
            <p:cNvGrpSpPr/>
            <p:nvPr/>
          </p:nvGrpSpPr>
          <p:grpSpPr>
            <a:xfrm>
              <a:off x="2453040" y="7034040"/>
              <a:ext cx="3511440" cy="1028520"/>
              <a:chOff x="2453040" y="7034040"/>
              <a:chExt cx="3511440" cy="1028520"/>
            </a:xfrm>
          </p:grpSpPr>
          <p:sp>
            <p:nvSpPr>
              <p:cNvPr id="188" name="CustomShape 27">
                <a:extLst>
                  <a:ext uri="{FF2B5EF4-FFF2-40B4-BE49-F238E27FC236}">
                    <a16:creationId xmlns:a16="http://schemas.microsoft.com/office/drawing/2014/main" id="{23E6E9CE-4450-4CF2-923B-4E461B7E1594}"/>
                  </a:ext>
                </a:extLst>
              </p:cNvPr>
              <p:cNvSpPr/>
              <p:nvPr/>
            </p:nvSpPr>
            <p:spPr>
              <a:xfrm>
                <a:off x="3033720" y="7034040"/>
                <a:ext cx="2930760" cy="102852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9" name="CustomShape 28">
                <a:extLst>
                  <a:ext uri="{FF2B5EF4-FFF2-40B4-BE49-F238E27FC236}">
                    <a16:creationId xmlns:a16="http://schemas.microsoft.com/office/drawing/2014/main" id="{677EBD7E-17AE-4A37-BB81-AE2AE1C8B19D}"/>
                  </a:ext>
                </a:extLst>
              </p:cNvPr>
              <p:cNvSpPr/>
              <p:nvPr/>
            </p:nvSpPr>
            <p:spPr>
              <a:xfrm flipH="1">
                <a:off x="2453040" y="7034040"/>
                <a:ext cx="994320" cy="1028520"/>
              </a:xfrm>
              <a:prstGeom prst="flowChartDelay">
                <a:avLst/>
              </a:prstGeom>
              <a:gradFill rotWithShape="0">
                <a:gsLst>
                  <a:gs pos="0">
                    <a:srgbClr val="D5D9DD"/>
                  </a:gs>
                  <a:gs pos="100000">
                    <a:srgbClr val="F3F5F6"/>
                  </a:gs>
                </a:gsLst>
                <a:lin ang="810000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79" name="Group 29">
              <a:extLst>
                <a:ext uri="{FF2B5EF4-FFF2-40B4-BE49-F238E27FC236}">
                  <a16:creationId xmlns:a16="http://schemas.microsoft.com/office/drawing/2014/main" id="{6A5AF2B1-204F-4F30-AE47-E8E42CD43905}"/>
                </a:ext>
              </a:extLst>
            </p:cNvPr>
            <p:cNvGrpSpPr/>
            <p:nvPr/>
          </p:nvGrpSpPr>
          <p:grpSpPr>
            <a:xfrm>
              <a:off x="4030560" y="7939440"/>
              <a:ext cx="987120" cy="45000"/>
              <a:chOff x="4030560" y="7939440"/>
              <a:chExt cx="987120" cy="45000"/>
            </a:xfrm>
          </p:grpSpPr>
          <p:sp>
            <p:nvSpPr>
              <p:cNvPr id="180" name="CustomShape 30">
                <a:extLst>
                  <a:ext uri="{FF2B5EF4-FFF2-40B4-BE49-F238E27FC236}">
                    <a16:creationId xmlns:a16="http://schemas.microsoft.com/office/drawing/2014/main" id="{04E1B15E-1F4B-4535-ACE2-060F8348E2C4}"/>
                  </a:ext>
                </a:extLst>
              </p:cNvPr>
              <p:cNvSpPr/>
              <p:nvPr/>
            </p:nvSpPr>
            <p:spPr>
              <a:xfrm flipV="1">
                <a:off x="4439520" y="7939080"/>
                <a:ext cx="35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1" name="CustomShape 31">
                <a:extLst>
                  <a:ext uri="{FF2B5EF4-FFF2-40B4-BE49-F238E27FC236}">
                    <a16:creationId xmlns:a16="http://schemas.microsoft.com/office/drawing/2014/main" id="{BBE9665F-D1AF-47B7-B393-B5964E5F330E}"/>
                  </a:ext>
                </a:extLst>
              </p:cNvPr>
              <p:cNvSpPr/>
              <p:nvPr/>
            </p:nvSpPr>
            <p:spPr>
              <a:xfrm flipV="1">
                <a:off x="4574520" y="7939080"/>
                <a:ext cx="36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2" name="CustomShape 32">
                <a:extLst>
                  <a:ext uri="{FF2B5EF4-FFF2-40B4-BE49-F238E27FC236}">
                    <a16:creationId xmlns:a16="http://schemas.microsoft.com/office/drawing/2014/main" id="{54F268C3-69CB-45C3-A32F-4A35B0A195C1}"/>
                  </a:ext>
                </a:extLst>
              </p:cNvPr>
              <p:cNvSpPr/>
              <p:nvPr/>
            </p:nvSpPr>
            <p:spPr>
              <a:xfrm flipV="1">
                <a:off x="4710960" y="7939080"/>
                <a:ext cx="36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3" name="CustomShape 33">
                <a:extLst>
                  <a:ext uri="{FF2B5EF4-FFF2-40B4-BE49-F238E27FC236}">
                    <a16:creationId xmlns:a16="http://schemas.microsoft.com/office/drawing/2014/main" id="{8DF9CF19-DED5-425E-90CA-164ED89A35DB}"/>
                  </a:ext>
                </a:extLst>
              </p:cNvPr>
              <p:cNvSpPr/>
              <p:nvPr/>
            </p:nvSpPr>
            <p:spPr>
              <a:xfrm flipV="1">
                <a:off x="4846320" y="7939080"/>
                <a:ext cx="3636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4" name="CustomShape 34">
                <a:extLst>
                  <a:ext uri="{FF2B5EF4-FFF2-40B4-BE49-F238E27FC236}">
                    <a16:creationId xmlns:a16="http://schemas.microsoft.com/office/drawing/2014/main" id="{2C4D2FF8-286E-4C53-BA30-BD95AB18F71B}"/>
                  </a:ext>
                </a:extLst>
              </p:cNvPr>
              <p:cNvSpPr/>
              <p:nvPr/>
            </p:nvSpPr>
            <p:spPr>
              <a:xfrm flipV="1">
                <a:off x="4982040" y="7939080"/>
                <a:ext cx="35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5" name="CustomShape 35">
                <a:extLst>
                  <a:ext uri="{FF2B5EF4-FFF2-40B4-BE49-F238E27FC236}">
                    <a16:creationId xmlns:a16="http://schemas.microsoft.com/office/drawing/2014/main" id="{76BF3B42-8A4D-45B4-BF18-A776BEC8D957}"/>
                  </a:ext>
                </a:extLst>
              </p:cNvPr>
              <p:cNvSpPr/>
              <p:nvPr/>
            </p:nvSpPr>
            <p:spPr>
              <a:xfrm flipV="1">
                <a:off x="4030560" y="7939080"/>
                <a:ext cx="3528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6" name="CustomShape 36">
                <a:extLst>
                  <a:ext uri="{FF2B5EF4-FFF2-40B4-BE49-F238E27FC236}">
                    <a16:creationId xmlns:a16="http://schemas.microsoft.com/office/drawing/2014/main" id="{DCA1D558-B273-4F88-8926-03269EE94D9D}"/>
                  </a:ext>
                </a:extLst>
              </p:cNvPr>
              <p:cNvSpPr/>
              <p:nvPr/>
            </p:nvSpPr>
            <p:spPr>
              <a:xfrm flipV="1">
                <a:off x="4167360" y="7939080"/>
                <a:ext cx="3528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7" name="CustomShape 37">
                <a:extLst>
                  <a:ext uri="{FF2B5EF4-FFF2-40B4-BE49-F238E27FC236}">
                    <a16:creationId xmlns:a16="http://schemas.microsoft.com/office/drawing/2014/main" id="{0F2EAD1C-78E9-4FEB-A04D-93A172AC7EC4}"/>
                  </a:ext>
                </a:extLst>
              </p:cNvPr>
              <p:cNvSpPr/>
              <p:nvPr/>
            </p:nvSpPr>
            <p:spPr>
              <a:xfrm flipV="1">
                <a:off x="4303440" y="7939080"/>
                <a:ext cx="36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pic>
        <p:nvPicPr>
          <p:cNvPr id="193" name="Рисунок 8">
            <a:extLst>
              <a:ext uri="{FF2B5EF4-FFF2-40B4-BE49-F238E27FC236}">
                <a16:creationId xmlns:a16="http://schemas.microsoft.com/office/drawing/2014/main" id="{7DEA8837-5EE0-4152-9345-9EBFE4C6B7E9}"/>
              </a:ext>
            </a:extLst>
          </p:cNvPr>
          <p:cNvPicPr/>
          <p:nvPr/>
        </p:nvPicPr>
        <p:blipFill>
          <a:blip r:embed="rId6"/>
          <a:stretch/>
        </p:blipFill>
        <p:spPr>
          <a:xfrm>
            <a:off x="8784360" y="7089480"/>
            <a:ext cx="763200" cy="939600"/>
          </a:xfrm>
          <a:prstGeom prst="rect">
            <a:avLst/>
          </a:prstGeom>
          <a:ln w="0">
            <a:noFill/>
          </a:ln>
        </p:spPr>
      </p:pic>
      <p:sp>
        <p:nvSpPr>
          <p:cNvPr id="194" name="CustomShape 40">
            <a:extLst>
              <a:ext uri="{FF2B5EF4-FFF2-40B4-BE49-F238E27FC236}">
                <a16:creationId xmlns:a16="http://schemas.microsoft.com/office/drawing/2014/main" id="{803B30E8-D99D-47E6-A8A5-9AF7402D7DA4}"/>
              </a:ext>
            </a:extLst>
          </p:cNvPr>
          <p:cNvSpPr/>
          <p:nvPr/>
        </p:nvSpPr>
        <p:spPr>
          <a:xfrm>
            <a:off x="1044000" y="756000"/>
            <a:ext cx="4320000" cy="218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600" b="0" strike="noStrike" spc="-1" dirty="0">
                <a:solidFill>
                  <a:srgbClr val="000000"/>
                </a:solidFill>
                <a:latin typeface="Impact" panose="020B0806030902050204" pitchFamily="34" charset="0"/>
                <a:ea typeface="DejaVu Sans"/>
              </a:rPr>
              <a:t>Кейс от компании</a:t>
            </a:r>
            <a:endParaRPr lang="ru-RU" sz="2600" b="0" strike="noStrike" spc="-1" dirty="0">
              <a:latin typeface="Impact" panose="020B0806030902050204" pitchFamily="34" charset="0"/>
            </a:endParaRPr>
          </a:p>
        </p:txBody>
      </p:sp>
      <p:sp>
        <p:nvSpPr>
          <p:cNvPr id="199" name="Овал 198">
            <a:extLst>
              <a:ext uri="{FF2B5EF4-FFF2-40B4-BE49-F238E27FC236}">
                <a16:creationId xmlns:a16="http://schemas.microsoft.com/office/drawing/2014/main" id="{0DB8D4FC-BFD2-4D65-8641-0B08572AED04}"/>
              </a:ext>
            </a:extLst>
          </p:cNvPr>
          <p:cNvSpPr/>
          <p:nvPr/>
        </p:nvSpPr>
        <p:spPr>
          <a:xfrm>
            <a:off x="557055" y="6493377"/>
            <a:ext cx="1771650" cy="1731809"/>
          </a:xfrm>
          <a:prstGeom prst="ellipse">
            <a:avLst/>
          </a:prstGeom>
          <a:gradFill flip="none" rotWithShape="1">
            <a:gsLst>
              <a:gs pos="0">
                <a:srgbClr val="25383D"/>
              </a:gs>
              <a:gs pos="100000">
                <a:srgbClr val="1FA2B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Овал 199">
            <a:extLst>
              <a:ext uri="{FF2B5EF4-FFF2-40B4-BE49-F238E27FC236}">
                <a16:creationId xmlns:a16="http://schemas.microsoft.com/office/drawing/2014/main" id="{4D4F0FCF-96C0-470A-ACAE-6CE601F9308F}"/>
              </a:ext>
            </a:extLst>
          </p:cNvPr>
          <p:cNvSpPr/>
          <p:nvPr/>
        </p:nvSpPr>
        <p:spPr>
          <a:xfrm>
            <a:off x="629024" y="6567950"/>
            <a:ext cx="1619071" cy="1582661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E0E3E6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CustomShape 24">
            <a:extLst>
              <a:ext uri="{FF2B5EF4-FFF2-40B4-BE49-F238E27FC236}">
                <a16:creationId xmlns:a16="http://schemas.microsoft.com/office/drawing/2014/main" id="{523D1246-FE3F-4D6D-B1B4-C500481A29D9}"/>
              </a:ext>
            </a:extLst>
          </p:cNvPr>
          <p:cNvSpPr/>
          <p:nvPr/>
        </p:nvSpPr>
        <p:spPr>
          <a:xfrm>
            <a:off x="585000" y="7016040"/>
            <a:ext cx="1621440" cy="106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000000"/>
                </a:solidFill>
                <a:latin typeface="Franklin Gothic Demi"/>
                <a:ea typeface="DejaVu Sans"/>
              </a:rPr>
              <a:t>Секция</a:t>
            </a:r>
            <a:endParaRPr lang="ru-RU" sz="3200" b="0" strike="noStrike" spc="-1" dirty="0">
              <a:latin typeface="Arial"/>
            </a:endParaRPr>
          </a:p>
        </p:txBody>
      </p:sp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A1A9857C-63CE-4F7D-BEC6-87D6228B0DA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" y="8598701"/>
            <a:ext cx="5083043" cy="1803493"/>
          </a:xfrm>
          <a:prstGeom prst="rect">
            <a:avLst/>
          </a:prstGeom>
        </p:spPr>
      </p:pic>
      <p:sp>
        <p:nvSpPr>
          <p:cNvPr id="51" name="TextBox 222">
            <a:extLst>
              <a:ext uri="{FF2B5EF4-FFF2-40B4-BE49-F238E27FC236}">
                <a16:creationId xmlns:a16="http://schemas.microsoft.com/office/drawing/2014/main" id="{70BB435D-361B-4648-A2C3-D4A7396C8E7C}"/>
              </a:ext>
            </a:extLst>
          </p:cNvPr>
          <p:cNvSpPr txBox="1"/>
          <p:nvPr/>
        </p:nvSpPr>
        <p:spPr>
          <a:xfrm>
            <a:off x="3767400" y="7282978"/>
            <a:ext cx="1695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 err="1">
                <a:solidFill>
                  <a:schemeClr val="bg1"/>
                </a:solidFill>
                <a:latin typeface="Franklin Gothic Demi" panose="020B0703020102020204" pitchFamily="34" charset="0"/>
              </a:rPr>
              <a:t>ХимТех</a:t>
            </a:r>
            <a:endParaRPr lang="ru-RU" sz="28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AD7F1807-B28C-49D1-8EEA-AF437D1AC95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73" y="7230901"/>
            <a:ext cx="624264" cy="622355"/>
          </a:xfrm>
          <a:prstGeom prst="rect">
            <a:avLst/>
          </a:prstGeom>
        </p:spPr>
      </p:pic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35419547-7150-4A56-BF23-A4FA7B99230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98026" y="1141200"/>
            <a:ext cx="2876494" cy="540000"/>
          </a:xfrm>
          <a:prstGeom prst="rect">
            <a:avLst/>
          </a:prstGeom>
        </p:spPr>
      </p:pic>
      <p:sp>
        <p:nvSpPr>
          <p:cNvPr id="48" name="CustomShape 39">
            <a:extLst>
              <a:ext uri="{FF2B5EF4-FFF2-40B4-BE49-F238E27FC236}">
                <a16:creationId xmlns:a16="http://schemas.microsoft.com/office/drawing/2014/main" id="{4CB05D31-4CC1-4F5A-A475-96C3D421F068}"/>
              </a:ext>
            </a:extLst>
          </p:cNvPr>
          <p:cNvSpPr/>
          <p:nvPr/>
        </p:nvSpPr>
        <p:spPr>
          <a:xfrm>
            <a:off x="9672120" y="7118204"/>
            <a:ext cx="3030480" cy="9218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1" dirty="0">
                <a:solidFill>
                  <a:srgbClr val="FFFFFF"/>
                </a:solidFill>
                <a:ea typeface="DejaVu Sans"/>
              </a:rPr>
              <a:t>Решение проблем с неприятным запахом в процессе переработки</a:t>
            </a:r>
            <a:endParaRPr lang="ru-RU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54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C02B1C9-36C0-4D2C-BABD-E084CE08A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200"/>
            <a:ext cx="15119350" cy="10688911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C437381-2A93-4F12-A8D8-C41EB5BF4E9E}"/>
              </a:ext>
            </a:extLst>
          </p:cNvPr>
          <p:cNvSpPr/>
          <p:nvPr/>
        </p:nvSpPr>
        <p:spPr>
          <a:xfrm>
            <a:off x="1951435" y="797997"/>
            <a:ext cx="3549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Информация о компании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F8D2DF-CB8A-48CC-8E31-CCFF8214EE72}"/>
              </a:ext>
            </a:extLst>
          </p:cNvPr>
          <p:cNvSpPr txBox="1"/>
          <p:nvPr/>
        </p:nvSpPr>
        <p:spPr>
          <a:xfrm>
            <a:off x="13411200" y="9067800"/>
            <a:ext cx="6094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2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9673C31-455B-437C-BE69-B72B6C70EA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456" y="797997"/>
            <a:ext cx="1603963" cy="301110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6B443BD-1CAF-45AD-9161-C7EA981D766C}"/>
              </a:ext>
            </a:extLst>
          </p:cNvPr>
          <p:cNvSpPr/>
          <p:nvPr/>
        </p:nvSpPr>
        <p:spPr>
          <a:xfrm>
            <a:off x="634999" y="2677941"/>
            <a:ext cx="1386840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2800" dirty="0">
                <a:solidFill>
                  <a:srgbClr val="000000"/>
                </a:solidFill>
                <a:latin typeface="Bahnschrift" panose="020B0502040204020203" pitchFamily="34" charset="0"/>
              </a:rPr>
              <a:t>Основана в 1994 году. Изначально компания занималась продажей кормовых ингредиентов, но со временем стала агропромышленным холдингом. Сейчас это международная группа с головным офисом в Люксембурге, работающая в России, странах СНГ, Средиземноморья, Ближнего Востока, Центральной и Латинской Америки. Специализируется на переработке соевых бобов и рапса, производстве рыбной муки, комбинированной животной белковой смеси, импорте кукурузного глютена и лизина, дистрибуции продукции. Компания владеет сетью инфраструктурных активов, ей принадлежат глубоководный и морской торговые терминалы в Калининграде, железнодорожная и складская инфраструктура там же, сеть </a:t>
            </a:r>
            <a:r>
              <a:rPr lang="ru-RU" sz="2800" dirty="0" err="1">
                <a:solidFill>
                  <a:srgbClr val="000000"/>
                </a:solidFill>
                <a:latin typeface="Bahnschrift" panose="020B0502040204020203" pitchFamily="34" charset="0"/>
              </a:rPr>
              <a:t>агрологистических</a:t>
            </a:r>
            <a:r>
              <a:rPr lang="ru-RU" sz="2800" dirty="0">
                <a:solidFill>
                  <a:srgbClr val="000000"/>
                </a:solidFill>
                <a:latin typeface="Bahnschrift" panose="020B0502040204020203" pitchFamily="34" charset="0"/>
              </a:rPr>
              <a:t> центров в России и СНГ, складская инфраструктура в Бразилии, речные терминалы в Парагвае. В собственности компании более 4 тыс. вагонов-зерновозов повышенной вместимости (109 м³ и 116 м³), 100 крытых вагонов, также арендуется 100 цистерн для перевозки растительных масел.</a:t>
            </a:r>
            <a:endParaRPr lang="ru-RU" sz="28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16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A026F33-4BC1-4F90-8003-FD6D621274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DB50015-500A-4F5E-87FE-48D2681B659E}"/>
              </a:ext>
            </a:extLst>
          </p:cNvPr>
          <p:cNvSpPr/>
          <p:nvPr/>
        </p:nvSpPr>
        <p:spPr>
          <a:xfrm>
            <a:off x="2386592" y="721797"/>
            <a:ext cx="2965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Описание проблемы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C0A0BA-5A64-4D46-8F12-974DFBC5FA65}"/>
              </a:ext>
            </a:extLst>
          </p:cNvPr>
          <p:cNvSpPr txBox="1"/>
          <p:nvPr/>
        </p:nvSpPr>
        <p:spPr>
          <a:xfrm>
            <a:off x="13411200" y="9067800"/>
            <a:ext cx="6335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3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0308749-E9FE-4D8C-9DF4-441C98F62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456" y="797997"/>
            <a:ext cx="1603963" cy="30111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DADDEB5-28E9-4D18-BD88-3C1A7D16C9C8}"/>
              </a:ext>
            </a:extLst>
          </p:cNvPr>
          <p:cNvSpPr/>
          <p:nvPr/>
        </p:nvSpPr>
        <p:spPr>
          <a:xfrm>
            <a:off x="1021437" y="2897861"/>
            <a:ext cx="132432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3200" dirty="0">
                <a:solidFill>
                  <a:srgbClr val="000000"/>
                </a:solidFill>
                <a:latin typeface="Bahnschrift" panose="020B0502040204020203" pitchFamily="34" charset="0"/>
              </a:rPr>
              <a:t>Во время производственных процессов по подготовке и </a:t>
            </a:r>
            <a:r>
              <a:rPr lang="ru-RU" sz="3200" dirty="0" err="1">
                <a:solidFill>
                  <a:srgbClr val="000000"/>
                </a:solidFill>
                <a:latin typeface="Bahnschrift" panose="020B0502040204020203" pitchFamily="34" charset="0"/>
              </a:rPr>
              <a:t>экстрации</a:t>
            </a:r>
            <a:r>
              <a:rPr lang="ru-RU" sz="3200" dirty="0">
                <a:solidFill>
                  <a:srgbClr val="000000"/>
                </a:solidFill>
                <a:latin typeface="Bahnschrift" panose="020B0502040204020203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Bahnschrift" panose="020B0502040204020203" pitchFamily="34" charset="0"/>
              </a:rPr>
              <a:t>масляничных</a:t>
            </a:r>
            <a:r>
              <a:rPr lang="ru-RU" sz="3200" dirty="0">
                <a:solidFill>
                  <a:srgbClr val="000000"/>
                </a:solidFill>
                <a:latin typeface="Bahnschrift" panose="020B0502040204020203" pitchFamily="34" charset="0"/>
              </a:rPr>
              <a:t> культур происходит выделение ароматических соединений, которые не улавливаются имеющимися газоочистным оборудованием</a:t>
            </a:r>
            <a:r>
              <a:rPr lang="ru-RU" sz="3200" dirty="0">
                <a:latin typeface="Bahnschrift" panose="020B0502040204020203" pitchFamily="34" charset="0"/>
              </a:rPr>
              <a:t>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4245FE9-05BE-4C4D-BCB1-894BA5D09AE1}"/>
              </a:ext>
            </a:extLst>
          </p:cNvPr>
          <p:cNvSpPr/>
          <p:nvPr/>
        </p:nvSpPr>
        <p:spPr>
          <a:xfrm>
            <a:off x="1021437" y="5206943"/>
            <a:ext cx="132432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3200" dirty="0">
                <a:solidFill>
                  <a:srgbClr val="000000"/>
                </a:solidFill>
                <a:latin typeface="Bahnschrift" panose="020B0502040204020203" pitchFamily="34" charset="0"/>
              </a:rPr>
              <a:t>Запах не входит в нормируемые показатели, обязательные к контролю во рамках производственного экологического контроля и соответственно нет готовых стандартных решений по снижению запаха от производства</a:t>
            </a:r>
            <a:r>
              <a:rPr lang="ru-RU" sz="3200" dirty="0">
                <a:latin typeface="Bahnschrift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708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8AC9C95-5082-496A-817F-C5630FE19A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5AE0075-ACAF-40A5-9BE5-00F66C42F153}"/>
              </a:ext>
            </a:extLst>
          </p:cNvPr>
          <p:cNvSpPr/>
          <p:nvPr/>
        </p:nvSpPr>
        <p:spPr>
          <a:xfrm>
            <a:off x="2517012" y="721797"/>
            <a:ext cx="2677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Исходные данные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85F623-9C21-4DA9-94A9-6737F05803E2}"/>
              </a:ext>
            </a:extLst>
          </p:cNvPr>
          <p:cNvSpPr txBox="1"/>
          <p:nvPr/>
        </p:nvSpPr>
        <p:spPr>
          <a:xfrm>
            <a:off x="13411200" y="9067800"/>
            <a:ext cx="60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4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2" name="Rectangle 20">
            <a:extLst>
              <a:ext uri="{FF2B5EF4-FFF2-40B4-BE49-F238E27FC236}">
                <a16:creationId xmlns:a16="http://schemas.microsoft.com/office/drawing/2014/main" id="{69D0AC0A-3F0D-4BFA-B480-39080DA68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6106579"/>
            <a:ext cx="151193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21">
            <a:extLst>
              <a:ext uri="{FF2B5EF4-FFF2-40B4-BE49-F238E27FC236}">
                <a16:creationId xmlns:a16="http://schemas.microsoft.com/office/drawing/2014/main" id="{B417F850-7D11-425A-BEFD-62D4D842F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6106579"/>
            <a:ext cx="151193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F7C11514-F10C-4127-85D7-15F7785A76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456" y="797997"/>
            <a:ext cx="1603963" cy="301110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F0949814-3E41-4576-8A8E-4E219E26F13B}"/>
              </a:ext>
            </a:extLst>
          </p:cNvPr>
          <p:cNvSpPr/>
          <p:nvPr/>
        </p:nvSpPr>
        <p:spPr>
          <a:xfrm>
            <a:off x="698500" y="2932102"/>
            <a:ext cx="134747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3200" dirty="0">
                <a:latin typeface="Bahnschrift" panose="020B0502040204020203" pitchFamily="34" charset="0"/>
              </a:rPr>
              <a:t>Для поиска решения допускается использовать любые доступные источники информации. Решение задачи должно быть отражено с соблюдением правил промышленной безопасности. </a:t>
            </a:r>
          </a:p>
          <a:p>
            <a:pPr indent="533400" algn="just"/>
            <a:endParaRPr lang="ru-RU" sz="3200" dirty="0">
              <a:latin typeface="Bahnschrift" panose="020B0502040204020203" pitchFamily="34" charset="0"/>
            </a:endParaRPr>
          </a:p>
          <a:p>
            <a:pPr indent="533400" algn="just"/>
            <a:r>
              <a:rPr lang="ru-RU" sz="3200" dirty="0">
                <a:latin typeface="Bahnschrift" panose="020B0502040204020203" pitchFamily="34" charset="0"/>
              </a:rPr>
              <a:t>Необходимо привести доказательства (обоснования) эффективности предлагаемого решения в любой форме. Работа может содержать любые разделы, необходимые по мнению студента для представления решений поставленных задач.</a:t>
            </a:r>
          </a:p>
        </p:txBody>
      </p:sp>
    </p:spTree>
    <p:extLst>
      <p:ext uri="{BB962C8B-B14F-4D97-AF65-F5344CB8AC3E}">
        <p14:creationId xmlns:p14="http://schemas.microsoft.com/office/powerpoint/2010/main" val="58746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34F38F-B9B4-416B-9F1A-984A8AA839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0ADF533-06FB-4237-928F-A87052F0C2DC}"/>
              </a:ext>
            </a:extLst>
          </p:cNvPr>
          <p:cNvSpPr/>
          <p:nvPr/>
        </p:nvSpPr>
        <p:spPr>
          <a:xfrm>
            <a:off x="3177744" y="721797"/>
            <a:ext cx="1181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Задачи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6DD14A-11BD-4410-9CA5-566493909FFC}"/>
              </a:ext>
            </a:extLst>
          </p:cNvPr>
          <p:cNvSpPr txBox="1"/>
          <p:nvPr/>
        </p:nvSpPr>
        <p:spPr>
          <a:xfrm>
            <a:off x="13411200" y="9067800"/>
            <a:ext cx="6383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5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1D02A7-2FE4-45D1-956C-15936C1509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456" y="797997"/>
            <a:ext cx="1603963" cy="30111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475CA72-5D19-493E-8BF1-4CDE7A766C48}"/>
              </a:ext>
            </a:extLst>
          </p:cNvPr>
          <p:cNvSpPr/>
          <p:nvPr/>
        </p:nvSpPr>
        <p:spPr>
          <a:xfrm>
            <a:off x="579640" y="2712302"/>
            <a:ext cx="140324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355600"/>
            <a:r>
              <a:rPr lang="ru-RU" sz="3200" dirty="0">
                <a:solidFill>
                  <a:srgbClr val="000000"/>
                </a:solidFill>
                <a:latin typeface="Bahnschrift" panose="020B0502040204020203" pitchFamily="34" charset="0"/>
              </a:rPr>
              <a:t>1.Изучить методы нормирования, контроля и устранения (снижения) запаха в результате производственного процесса.</a:t>
            </a:r>
          </a:p>
          <a:p>
            <a:pPr marL="177800" indent="355600"/>
            <a:br>
              <a:rPr lang="ru-RU" sz="3200" dirty="0">
                <a:solidFill>
                  <a:srgbClr val="000000"/>
                </a:solidFill>
                <a:latin typeface="Bahnschrift" panose="020B0502040204020203" pitchFamily="34" charset="0"/>
              </a:rPr>
            </a:br>
            <a:r>
              <a:rPr lang="ru-RU" sz="3200" dirty="0">
                <a:solidFill>
                  <a:srgbClr val="000000"/>
                </a:solidFill>
                <a:latin typeface="Bahnschrift" panose="020B0502040204020203" pitchFamily="34" charset="0"/>
              </a:rPr>
              <a:t>2. Предложить техническое решение, которое позволит снизить концентрацию ароматических летучих соединений.</a:t>
            </a:r>
          </a:p>
          <a:p>
            <a:pPr marL="177800" indent="355600"/>
            <a:br>
              <a:rPr lang="ru-RU" sz="3200" dirty="0">
                <a:solidFill>
                  <a:srgbClr val="000000"/>
                </a:solidFill>
                <a:latin typeface="Bahnschrift" panose="020B0502040204020203" pitchFamily="34" charset="0"/>
              </a:rPr>
            </a:br>
            <a:r>
              <a:rPr lang="ru-RU" sz="3200" dirty="0">
                <a:solidFill>
                  <a:srgbClr val="000000"/>
                </a:solidFill>
                <a:latin typeface="Bahnschrift" panose="020B0502040204020203" pitchFamily="34" charset="0"/>
              </a:rPr>
              <a:t>3. Изучить рынок поставщиков оборудования для снижения запаха от маслоэкстракционного производства, предоставить предложения.</a:t>
            </a:r>
            <a:r>
              <a:rPr lang="ru-RU" sz="3200" dirty="0">
                <a:latin typeface="Bahnschrift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8404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210AC39-5BE2-48DE-9DC0-3406F78300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A7ECA7A-45CD-4F1C-B7AC-EEA2406F86C5}"/>
              </a:ext>
            </a:extLst>
          </p:cNvPr>
          <p:cNvSpPr/>
          <p:nvPr/>
        </p:nvSpPr>
        <p:spPr>
          <a:xfrm>
            <a:off x="1920875" y="795140"/>
            <a:ext cx="3860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Требования к оформлению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3D405C-6CAC-412D-A5C4-17EC711CC4D7}"/>
              </a:ext>
            </a:extLst>
          </p:cNvPr>
          <p:cNvSpPr txBox="1"/>
          <p:nvPr/>
        </p:nvSpPr>
        <p:spPr>
          <a:xfrm>
            <a:off x="13411200" y="9067800"/>
            <a:ext cx="6431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6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5BC2BAD-2EC5-4896-8BAD-482B01491409}"/>
              </a:ext>
            </a:extLst>
          </p:cNvPr>
          <p:cNvSpPr/>
          <p:nvPr/>
        </p:nvSpPr>
        <p:spPr>
          <a:xfrm>
            <a:off x="1920875" y="2512159"/>
            <a:ext cx="112776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>
              <a:spcBef>
                <a:spcPct val="0"/>
              </a:spcBef>
              <a:buNone/>
            </a:pP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Презентация </a:t>
            </a:r>
            <a:r>
              <a:rPr lang="en-US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Microsoft Office PowerPoint </a:t>
            </a: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не более </a:t>
            </a:r>
            <a:r>
              <a:rPr lang="ru-RU" altLang="ru-RU" sz="2400" b="1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20</a:t>
            </a: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 слайдов формата </a:t>
            </a:r>
            <a:r>
              <a:rPr lang="ru-RU" altLang="ru-RU" sz="2400" b="1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А3</a:t>
            </a: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, включая: </a:t>
            </a:r>
          </a:p>
          <a:p>
            <a:pPr indent="533400" algn="just">
              <a:spcBef>
                <a:spcPct val="0"/>
              </a:spcBef>
            </a:pPr>
            <a:endParaRPr lang="en-US" altLang="ru-RU" sz="2400" b="1" dirty="0">
              <a:latin typeface="Georgia" panose="02040502050405020303" pitchFamily="18" charset="0"/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pPr indent="533400" algn="just">
              <a:spcBef>
                <a:spcPct val="0"/>
              </a:spcBef>
            </a:pPr>
            <a:r>
              <a:rPr lang="ru-RU" altLang="ru-RU" sz="2400" b="1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Слайд 1.</a:t>
            </a: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 Титульный слайд, который должен содержать следующею информацию: название кейса, логотип команды, ФИО капитана, ВУЗ, контакты.</a:t>
            </a:r>
          </a:p>
          <a:p>
            <a:pPr indent="533400" algn="just">
              <a:spcBef>
                <a:spcPct val="0"/>
              </a:spcBef>
              <a:buNone/>
            </a:pPr>
            <a:endParaRPr lang="en-US" altLang="ru-RU" sz="2400" b="1" dirty="0">
              <a:latin typeface="Georgia" panose="02040502050405020303" pitchFamily="18" charset="0"/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pPr indent="533400" algn="just">
              <a:spcBef>
                <a:spcPct val="0"/>
              </a:spcBef>
              <a:buNone/>
            </a:pPr>
            <a:r>
              <a:rPr lang="ru-RU" altLang="ru-RU" sz="2400" b="1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Слайд 2.</a:t>
            </a: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 Представление команды: фотография, ФИО, специальность, курс, опыт участия в других кейс-чемпионатах каждого участника. Дополнительная информация о профессиональных компетенциях участников и достижениях команды.</a:t>
            </a:r>
          </a:p>
          <a:p>
            <a:pPr indent="533400" algn="just">
              <a:spcBef>
                <a:spcPct val="0"/>
              </a:spcBef>
              <a:buNone/>
            </a:pPr>
            <a:endParaRPr lang="en-US" sz="2400" dirty="0">
              <a:latin typeface="Georgia" panose="02040502050405020303" pitchFamily="18" charset="0"/>
              <a:ea typeface="Helvetica" panose="00000500000000000000" pitchFamily="50" charset="0"/>
              <a:cs typeface="Times New Roman" pitchFamily="18" charset="0"/>
            </a:endParaRPr>
          </a:p>
          <a:p>
            <a:pPr indent="533400" algn="just">
              <a:spcBef>
                <a:spcPct val="0"/>
              </a:spcBef>
              <a:buNone/>
            </a:pPr>
            <a:r>
              <a:rPr 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Основными критериями оценки представленных на конкурс решений являются</a:t>
            </a:r>
            <a:r>
              <a:rPr lang="en-US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:</a:t>
            </a:r>
          </a:p>
          <a:p>
            <a:pPr indent="533400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реализуемость решения</a:t>
            </a:r>
            <a:endParaRPr lang="en-US" sz="2400" i="1" dirty="0">
              <a:latin typeface="Georgia" panose="02040502050405020303" pitchFamily="18" charset="0"/>
              <a:ea typeface="Helvetica" panose="00000500000000000000" pitchFamily="50" charset="0"/>
              <a:cs typeface="Times New Roman" pitchFamily="18" charset="0"/>
            </a:endParaRPr>
          </a:p>
          <a:p>
            <a:pPr indent="533400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проработанность решения</a:t>
            </a:r>
          </a:p>
          <a:p>
            <a:pPr indent="533400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оценка экономического эффекта</a:t>
            </a:r>
          </a:p>
          <a:p>
            <a:pPr indent="533400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оригинальность и инновационность</a:t>
            </a:r>
          </a:p>
          <a:p>
            <a:pPr indent="533400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презентация</a:t>
            </a:r>
            <a:endParaRPr lang="ru-RU" sz="24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0C50D5D-C1DA-4261-A6D8-72E2552314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456" y="797997"/>
            <a:ext cx="1603963" cy="30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4811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383</Words>
  <Application>Microsoft Office PowerPoint</Application>
  <PresentationFormat>Произвольный</PresentationFormat>
  <Paragraphs>37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6</vt:i4>
      </vt:variant>
    </vt:vector>
  </HeadingPairs>
  <TitlesOfParts>
    <vt:vector size="18" baseType="lpstr">
      <vt:lpstr>Arial</vt:lpstr>
      <vt:lpstr>Bahnschrift</vt:lpstr>
      <vt:lpstr>Calibri</vt:lpstr>
      <vt:lpstr>Calibri Light</vt:lpstr>
      <vt:lpstr>DejaVu Sans</vt:lpstr>
      <vt:lpstr>Franklin Gothic Demi</vt:lpstr>
      <vt:lpstr>Franklin Gothic Medium</vt:lpstr>
      <vt:lpstr>Georgia</vt:lpstr>
      <vt:lpstr>Helvetica</vt:lpstr>
      <vt:lpstr>Impact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case swsu</dc:creator>
  <cp:lastModifiedBy>Любовь</cp:lastModifiedBy>
  <cp:revision>11</cp:revision>
  <dcterms:created xsi:type="dcterms:W3CDTF">2022-09-21T12:55:41Z</dcterms:created>
  <dcterms:modified xsi:type="dcterms:W3CDTF">2022-09-26T09:00:41Z</dcterms:modified>
</cp:coreProperties>
</file>