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76" d="100"/>
          <a:sy n="76" d="100"/>
        </p:scale>
        <p:origin x="1176" y="108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7.sv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442353"/>
              </p:ext>
            </p:extLst>
          </p:nvPr>
        </p:nvGraphicFramePr>
        <p:xfrm>
          <a:off x="0" y="-221494"/>
          <a:ext cx="15119350" cy="1077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21494"/>
                        <a:ext cx="15119350" cy="1077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 dirty="0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61040" y="7233480"/>
            <a:ext cx="3030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chemeClr val="bg1"/>
                </a:solidFill>
                <a:latin typeface="Arial"/>
                <a:ea typeface="DejaVu Sans"/>
              </a:rPr>
              <a:t>Ограничение подачи электрической энергии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F87920D-41EF-4BFE-93A9-576741D27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4" y="8524294"/>
            <a:ext cx="3298606" cy="2030282"/>
          </a:xfrm>
          <a:prstGeom prst="rect">
            <a:avLst/>
          </a:prstGeom>
        </p:spPr>
      </p:pic>
      <p:sp>
        <p:nvSpPr>
          <p:cNvPr id="54" name="TextBox 222">
            <a:extLst>
              <a:ext uri="{FF2B5EF4-FFF2-40B4-BE49-F238E27FC236}">
                <a16:creationId xmlns:a16="http://schemas.microsoft.com/office/drawing/2014/main" id="{3B004B0A-3B52-4C2C-85F6-85C2ACC12093}"/>
              </a:ext>
            </a:extLst>
          </p:cNvPr>
          <p:cNvSpPr txBox="1"/>
          <p:nvPr/>
        </p:nvSpPr>
        <p:spPr>
          <a:xfrm>
            <a:off x="3590338" y="7305840"/>
            <a:ext cx="224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ЭнергоТех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35CA35-53B3-4E5A-AA78-1DA17A599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2" y="7221682"/>
            <a:ext cx="835445" cy="62799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543723-6EAA-46C8-AD0E-6C11C2F86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92387" y="1235141"/>
            <a:ext cx="3542760" cy="10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3BC5E-2F67-48DB-A6D0-508F99B8E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BD5A8A-1DB9-4B07-9EA5-602B9012D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444915"/>
            <a:ext cx="1951435" cy="583914"/>
          </a:xfrm>
          <a:prstGeom prst="rect">
            <a:avLst/>
          </a:prstGeom>
        </p:spPr>
      </p:pic>
      <p:sp>
        <p:nvSpPr>
          <p:cNvPr id="6" name="Подзаголовок 1">
            <a:extLst>
              <a:ext uri="{FF2B5EF4-FFF2-40B4-BE49-F238E27FC236}">
                <a16:creationId xmlns:a16="http://schemas.microsoft.com/office/drawing/2014/main" id="{B037204B-F6D8-4356-B545-F94453809458}"/>
              </a:ext>
            </a:extLst>
          </p:cNvPr>
          <p:cNvSpPr txBox="1">
            <a:spLocks/>
          </p:cNvSpPr>
          <p:nvPr/>
        </p:nvSpPr>
        <p:spPr>
          <a:xfrm>
            <a:off x="587470" y="2495191"/>
            <a:ext cx="14207521" cy="524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34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АО «</a:t>
            </a:r>
            <a:r>
              <a:rPr lang="ru-RU" sz="2400" spc="-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АтомЭнергоСбыт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» – энергосбытовая компания, выполняющая функции гарантирующего поставщика электроэнергии в четырех регионах РФ. Центральный офис организации расположен в Москве, филиалы и обособленные подразделения </a:t>
            </a:r>
            <a:r>
              <a:rPr lang="ru-RU" sz="2400" spc="-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АтомЭнергоСбыт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 работают в Курской, Мурманской, Смоленской и Тверской областях. </a:t>
            </a:r>
          </a:p>
          <a:p>
            <a:pPr marL="0" indent="5334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Клиентами </a:t>
            </a:r>
            <a:r>
              <a:rPr lang="ru-RU" sz="2400" spc="-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АтомЭнергоСбыт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 являются более 50 тыс. юридических лиц и более 2 млн домохозяйств. Объем реализованной филиалами и обособленными подразделениями </a:t>
            </a:r>
            <a:r>
              <a:rPr lang="ru-RU" sz="2400" spc="-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АтомЭнергоСбыт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 электроэнергии в 202</a:t>
            </a:r>
            <a:r>
              <a:rPr lang="en-US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1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 году составляет порядка 1</a:t>
            </a:r>
            <a:r>
              <a:rPr lang="en-US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6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 млрд </a:t>
            </a:r>
            <a:r>
              <a:rPr lang="ru-RU" sz="2400" spc="-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кВтч</a:t>
            </a: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5334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Компания входит в контур управления АО «Концерн Росэнергоатом» — электроэнергетического дивизиона ГК «Росатом». Информация о деятельности компании регулярно обновляется на корпоративном сайте www.atоmsbt.ru</a:t>
            </a:r>
          </a:p>
          <a:p>
            <a:endParaRPr lang="ru-RU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96261-E445-45DD-BC8C-6EF18D80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B724E1-D43F-469E-9181-790FA948A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444915"/>
            <a:ext cx="1951435" cy="583914"/>
          </a:xfrm>
          <a:prstGeom prst="rect">
            <a:avLst/>
          </a:prstGeom>
        </p:spPr>
      </p:pic>
      <p:sp>
        <p:nvSpPr>
          <p:cNvPr id="7" name="Подзаголовок 1">
            <a:extLst>
              <a:ext uri="{FF2B5EF4-FFF2-40B4-BE49-F238E27FC236}">
                <a16:creationId xmlns:a16="http://schemas.microsoft.com/office/drawing/2014/main" id="{75C3A5E4-9135-4F10-B1C9-C4CE583EB15D}"/>
              </a:ext>
            </a:extLst>
          </p:cNvPr>
          <p:cNvSpPr txBox="1">
            <a:spLocks/>
          </p:cNvSpPr>
          <p:nvPr/>
        </p:nvSpPr>
        <p:spPr>
          <a:xfrm>
            <a:off x="438912" y="2547494"/>
            <a:ext cx="13917168" cy="2964306"/>
          </a:xfrm>
          <a:prstGeom prst="rect">
            <a:avLst/>
          </a:prstGeom>
        </p:spPr>
        <p:txBody>
          <a:bodyPr/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9875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3200" dirty="0">
                <a:latin typeface="Bahnschrift" panose="020B0502040204020203" pitchFamily="34" charset="0"/>
              </a:rPr>
              <a:t>Наличие задолженности за потребленную электрическую энергию у промышленного предприятия, к электрическим сетям (внутризаводским) которого подключены сторонние потребители – добросовестные плательщики.</a:t>
            </a:r>
          </a:p>
        </p:txBody>
      </p:sp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2468A9-6CE7-4E04-A322-FC3B44CE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13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98EA0D-AB72-4953-8572-03466634A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444915"/>
            <a:ext cx="1951435" cy="583914"/>
          </a:xfrm>
          <a:prstGeom prst="rect">
            <a:avLst/>
          </a:prstGeom>
        </p:spPr>
      </p:pic>
      <p:sp>
        <p:nvSpPr>
          <p:cNvPr id="7" name="Текст 3">
            <a:extLst>
              <a:ext uri="{FF2B5EF4-FFF2-40B4-BE49-F238E27FC236}">
                <a16:creationId xmlns:a16="http://schemas.microsoft.com/office/drawing/2014/main" id="{DED24777-D8A2-4A65-A0B1-95ED3D215FB3}"/>
              </a:ext>
            </a:extLst>
          </p:cNvPr>
          <p:cNvSpPr txBox="1">
            <a:spLocks/>
          </p:cNvSpPr>
          <p:nvPr/>
        </p:nvSpPr>
        <p:spPr>
          <a:xfrm>
            <a:off x="404463" y="2317306"/>
            <a:ext cx="14310421" cy="1000506"/>
          </a:xfrm>
          <a:prstGeom prst="rect">
            <a:avLst/>
          </a:prstGeom>
        </p:spPr>
        <p:txBody>
          <a:bodyPr>
            <a:no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spc="-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В результате реализации комплекса организационно-технических мероприятий промышленное предприятие – должник за электроэнергию не потребляет электрическую энергию, что стимулирует его к оплате задолженности, при этом добросовестные потребители-плательщики за электроэнергию не испытывают долгосрочных проблем с электроснабжением</a:t>
            </a:r>
            <a:r>
              <a:rPr lang="en-US" sz="18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.</a:t>
            </a:r>
            <a:endParaRPr lang="ru-RU" sz="1800" spc="-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Bahnschrift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6458BA-AE34-4A4C-8D0A-D2E6F4600543}"/>
              </a:ext>
            </a:extLst>
          </p:cNvPr>
          <p:cNvSpPr/>
          <p:nvPr/>
        </p:nvSpPr>
        <p:spPr>
          <a:xfrm>
            <a:off x="379223" y="2154080"/>
            <a:ext cx="75596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spc="-1" dirty="0">
                <a:latin typeface="Bahnschrift" panose="020B0502040204020203" pitchFamily="34" charset="0"/>
              </a:rPr>
              <a:t>Исходные данные</a:t>
            </a:r>
            <a:br>
              <a:rPr lang="en-US" sz="2800" spc="-1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2C4CE7-C45C-43E7-9125-A46D31F06F65}"/>
              </a:ext>
            </a:extLst>
          </p:cNvPr>
          <p:cNvSpPr/>
          <p:nvPr/>
        </p:nvSpPr>
        <p:spPr>
          <a:xfrm>
            <a:off x="379222" y="3816903"/>
            <a:ext cx="75596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spc="-1" dirty="0">
                <a:latin typeface="Bahnschrift" panose="020B0502040204020203" pitchFamily="34" charset="0"/>
              </a:rPr>
              <a:t>Источники информации</a:t>
            </a:r>
            <a:br>
              <a:rPr lang="en-US" sz="2800" spc="-1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2A49F1-35C5-4261-A4AB-DC6004BEABDE}"/>
              </a:ext>
            </a:extLst>
          </p:cNvPr>
          <p:cNvSpPr/>
          <p:nvPr/>
        </p:nvSpPr>
        <p:spPr>
          <a:xfrm>
            <a:off x="387903" y="4273383"/>
            <a:ext cx="143104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Постановление Правительства РФ от 04.05.2012 N 442 (ред. от 12.07.2021) "Правила полного и (или) частичного ограничения режима потребления электрической энергии"</a:t>
            </a:r>
          </a:p>
          <a:p>
            <a:pPr algn="just">
              <a:lnSpc>
                <a:spcPct val="100000"/>
              </a:lnSpc>
            </a:pPr>
            <a:r>
              <a:rPr lang="ru-RU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Федеральным законом от 03.11.2015 № 307-ФЗ"О внесении изменений в отдельные законодательные акты Российской Федерации в связи с укреплением платежной дисциплины потребителей энергетических ресурсов"</a:t>
            </a:r>
          </a:p>
          <a:p>
            <a:pPr algn="just">
              <a:lnSpc>
                <a:spcPct val="100000"/>
              </a:lnSpc>
            </a:pPr>
            <a:r>
              <a:rPr lang="ru-RU" spc="-1" dirty="0">
                <a:latin typeface="Bahnschrift" panose="020B0502040204020203" pitchFamily="34" charset="0"/>
                <a:ea typeface="Calibri"/>
                <a:cs typeface="Times New Roman" panose="02020603050405020304" pitchFamily="18" charset="0"/>
              </a:rPr>
              <a:t>Приказ Минэнерго России от 06.06.2013 N 290 (ред. от 18.10.2018) "Об утверждении Правил разработки и применения графиков аварийного ограничения режима потребления электрической энергии (мощности) и использования противоаварийной автоматики" (Зарегистрировано в Минюсте России 09.08.2013 N 29348)</a:t>
            </a:r>
            <a:endParaRPr lang="ru-RU" spc="-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E7336F-06EB-49AA-8C23-FC837D8B30F5}"/>
              </a:ext>
            </a:extLst>
          </p:cNvPr>
          <p:cNvSpPr/>
          <p:nvPr/>
        </p:nvSpPr>
        <p:spPr>
          <a:xfrm>
            <a:off x="404463" y="7050835"/>
            <a:ext cx="14360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«Кодекс Российской Федерации об административных правонарушениях» (КОАП РФ) от 30.12.2001 №195 –ФЗ (ред. от 14.07.2022 г.). Статья 9.22 (Нарушение порядка полного и (или) частичного ограничения режима потребления электрической энергии).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5301D8-36CF-412E-A955-7CA577DDBF3A}"/>
              </a:ext>
            </a:extLst>
          </p:cNvPr>
          <p:cNvSpPr/>
          <p:nvPr/>
        </p:nvSpPr>
        <p:spPr>
          <a:xfrm>
            <a:off x="358059" y="6607301"/>
            <a:ext cx="5727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pc="-1" dirty="0">
                <a:latin typeface="Bahnschrift" panose="020B0502040204020203" pitchFamily="34" charset="0"/>
              </a:rPr>
              <a:t>Задание повышенной сложности</a:t>
            </a:r>
            <a:endParaRPr lang="en-US" sz="2800" spc="-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A9A4F9-AB8C-4624-8037-105160FA3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2576E3-0126-43BF-A197-7393E98FE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444915"/>
            <a:ext cx="1951435" cy="58391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A88DB6-C7E1-4D62-A204-BDF56FACE588}"/>
              </a:ext>
            </a:extLst>
          </p:cNvPr>
          <p:cNvSpPr/>
          <p:nvPr/>
        </p:nvSpPr>
        <p:spPr>
          <a:xfrm>
            <a:off x="744030" y="2782774"/>
            <a:ext cx="136486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32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Разработать комплекс организационно - технических мероприятий по введению ограничения в подаче электроэнергии промышленному предприятию, к электрическим сетям (внутризаводским) которого подключены сторонние потребители – добросовестные плательщики с обеспечением передачи электрической энергии сторонним потребителям, добросовестно исполняющим обязательства по оплате электрической энергии</a:t>
            </a:r>
            <a:r>
              <a:rPr lang="en-US" sz="32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indent="533400" algn="just"/>
            <a:r>
              <a:rPr lang="ru-RU" sz="3200" spc="-1" dirty="0">
                <a:latin typeface="Bahnschrift" panose="020B0502040204020203" pitchFamily="34" charset="0"/>
                <a:cs typeface="Times New Roman" panose="02020603050405020304" pitchFamily="18" charset="0"/>
              </a:rPr>
              <a:t>Разработать план мероприятий по заданию повышенной сложности.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9608C-FC6E-4E0B-A830-6A354F34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725335" y="721797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 algn="just">
              <a:spcBef>
                <a:spcPct val="0"/>
              </a:spcBef>
              <a:buNone/>
            </a:pP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indent="622300" algn="just">
              <a:spcBef>
                <a:spcPct val="0"/>
              </a:spcBef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622300" algn="just">
              <a:spcBef>
                <a:spcPct val="0"/>
              </a:spcBef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indent="622300" algn="just">
              <a:spcBef>
                <a:spcPct val="0"/>
              </a:spcBef>
              <a:buNone/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622300" algn="just">
              <a:spcBef>
                <a:spcPct val="0"/>
              </a:spcBef>
              <a:buNone/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indent="622300" algn="just">
              <a:spcBef>
                <a:spcPct val="0"/>
              </a:spcBef>
              <a:buNone/>
            </a:pPr>
            <a:endParaRPr lang="en-US" sz="2400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622300" algn="just">
              <a:spcBef>
                <a:spcPct val="0"/>
              </a:spcBef>
              <a:buNone/>
            </a:pPr>
            <a:r>
              <a:rPr 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indent="6223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6223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indent="6223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indent="6223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indent="6223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36F86-8C6C-4640-8872-EBFB3A9D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" y="444915"/>
            <a:ext cx="1951435" cy="5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384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DejaVu Sans</vt:lpstr>
      <vt:lpstr>Franklin Gothic Demi</vt:lpstr>
      <vt:lpstr>Franklin Gothic Medium</vt:lpstr>
      <vt:lpstr>Georgia</vt:lpstr>
      <vt:lpstr>Helvetica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Любовь</cp:lastModifiedBy>
  <cp:revision>9</cp:revision>
  <dcterms:created xsi:type="dcterms:W3CDTF">2022-09-21T12:55:41Z</dcterms:created>
  <dcterms:modified xsi:type="dcterms:W3CDTF">2022-09-26T10:13:37Z</dcterms:modified>
</cp:coreProperties>
</file>