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5407" autoAdjust="0"/>
  </p:normalViewPr>
  <p:slideViewPr>
    <p:cSldViewPr snapToGrid="0" showGuides="1">
      <p:cViewPr varScale="1">
        <p:scale>
          <a:sx n="76" d="100"/>
          <a:sy n="76" d="100"/>
        </p:scale>
        <p:origin x="1176" y="108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7.sv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442353"/>
              </p:ext>
            </p:extLst>
          </p:nvPr>
        </p:nvGraphicFramePr>
        <p:xfrm>
          <a:off x="0" y="-221494"/>
          <a:ext cx="15119350" cy="1077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21494"/>
                        <a:ext cx="15119350" cy="1077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 dirty="0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2" name="CustomShape 39">
            <a:extLst>
              <a:ext uri="{FF2B5EF4-FFF2-40B4-BE49-F238E27FC236}">
                <a16:creationId xmlns:a16="http://schemas.microsoft.com/office/drawing/2014/main" id="{37FE4490-E9FC-4A33-A180-FB08AAE789A2}"/>
              </a:ext>
            </a:extLst>
          </p:cNvPr>
          <p:cNvSpPr/>
          <p:nvPr/>
        </p:nvSpPr>
        <p:spPr>
          <a:xfrm>
            <a:off x="9745702" y="7158684"/>
            <a:ext cx="30304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bg1"/>
                </a:solidFill>
                <a:latin typeface="Arial"/>
                <a:ea typeface="DejaVu Sans"/>
              </a:rPr>
              <a:t>Определить тарифный уровень напряжения для предприятий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sp>
        <p:nvSpPr>
          <p:cNvPr id="199" name="Овал 198">
            <a:extLst>
              <a:ext uri="{FF2B5EF4-FFF2-40B4-BE49-F238E27FC236}">
                <a16:creationId xmlns:a16="http://schemas.microsoft.com/office/drawing/2014/main" id="{0DB8D4FC-BFD2-4D65-8641-0B08572AED04}"/>
              </a:ext>
            </a:extLst>
          </p:cNvPr>
          <p:cNvSpPr/>
          <p:nvPr/>
        </p:nvSpPr>
        <p:spPr>
          <a:xfrm>
            <a:off x="557055" y="6493377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4D4F0FCF-96C0-470A-ACAE-6CE601F9308F}"/>
              </a:ext>
            </a:extLst>
          </p:cNvPr>
          <p:cNvSpPr/>
          <p:nvPr/>
        </p:nvSpPr>
        <p:spPr>
          <a:xfrm>
            <a:off x="629024" y="6567950"/>
            <a:ext cx="1619071" cy="158266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3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85000" y="70160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F87920D-41EF-4BFE-93A9-576741D27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4" y="8524294"/>
            <a:ext cx="3298606" cy="2030282"/>
          </a:xfrm>
          <a:prstGeom prst="rect">
            <a:avLst/>
          </a:prstGeom>
        </p:spPr>
      </p:pic>
      <p:sp>
        <p:nvSpPr>
          <p:cNvPr id="54" name="TextBox 222">
            <a:extLst>
              <a:ext uri="{FF2B5EF4-FFF2-40B4-BE49-F238E27FC236}">
                <a16:creationId xmlns:a16="http://schemas.microsoft.com/office/drawing/2014/main" id="{3B004B0A-3B52-4C2C-85F6-85C2ACC12093}"/>
              </a:ext>
            </a:extLst>
          </p:cNvPr>
          <p:cNvSpPr txBox="1"/>
          <p:nvPr/>
        </p:nvSpPr>
        <p:spPr>
          <a:xfrm>
            <a:off x="3590338" y="7305840"/>
            <a:ext cx="224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ЭнергоТех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35CA35-53B3-4E5A-AA78-1DA17A599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2" y="7221682"/>
            <a:ext cx="835445" cy="62799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543723-6EAA-46C8-AD0E-6C11C2F86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92387" y="1235141"/>
            <a:ext cx="3542760" cy="10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3BC5E-2F67-48DB-A6D0-508F99B8E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BD5A8A-1DB9-4B07-9EA5-602B9012D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444915"/>
            <a:ext cx="1951435" cy="583914"/>
          </a:xfrm>
          <a:prstGeom prst="rect">
            <a:avLst/>
          </a:prstGeom>
        </p:spPr>
      </p:pic>
      <p:sp>
        <p:nvSpPr>
          <p:cNvPr id="6" name="Подзаголовок 1">
            <a:extLst>
              <a:ext uri="{FF2B5EF4-FFF2-40B4-BE49-F238E27FC236}">
                <a16:creationId xmlns:a16="http://schemas.microsoft.com/office/drawing/2014/main" id="{B037204B-F6D8-4356-B545-F94453809458}"/>
              </a:ext>
            </a:extLst>
          </p:cNvPr>
          <p:cNvSpPr txBox="1">
            <a:spLocks/>
          </p:cNvSpPr>
          <p:nvPr/>
        </p:nvSpPr>
        <p:spPr>
          <a:xfrm>
            <a:off x="587470" y="2495191"/>
            <a:ext cx="14207521" cy="524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34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АО «</a:t>
            </a:r>
            <a:r>
              <a:rPr lang="ru-RU" sz="2400" spc="-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АтомЭнергоСбыт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» – энергосбытовая компания, выполняющая функции гарантирующего поставщика электроэнергии в четырех регионах РФ. Центральный офис организации расположен в Москве, филиалы и обособленные подразделения </a:t>
            </a:r>
            <a:r>
              <a:rPr lang="ru-RU" sz="2400" spc="-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АтомЭнергоСбыт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 работают в Курской, Мурманской, Смоленской и Тверской областях. </a:t>
            </a:r>
          </a:p>
          <a:p>
            <a:pPr marL="0" indent="5334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Клиентами </a:t>
            </a:r>
            <a:r>
              <a:rPr lang="ru-RU" sz="2400" spc="-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АтомЭнергоСбыт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 являются более 50 тыс. юридических лиц и более 2 млн домохозяйств. Объем реализованной филиалами и обособленными подразделениями </a:t>
            </a:r>
            <a:r>
              <a:rPr lang="ru-RU" sz="2400" spc="-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АтомЭнергоСбыт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 электроэнергии в 202</a:t>
            </a:r>
            <a:r>
              <a:rPr lang="en-US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1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 году составляет порядка 1</a:t>
            </a:r>
            <a:r>
              <a:rPr lang="en-US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6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 млрд </a:t>
            </a:r>
            <a:r>
              <a:rPr lang="ru-RU" sz="2400" spc="-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кВтч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5334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Компания входит в контур управления АО «Концерн Росэнергоатом» — электроэнергетического дивизиона ГК «Росатом». Информация о деятельности компании регулярно обновляется на корпоративном сайте www.atоmsbt.ru</a:t>
            </a:r>
          </a:p>
          <a:p>
            <a:endParaRPr lang="ru-RU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A96261-E445-45DD-BC8C-6EF18D80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B724E1-D43F-469E-9181-790FA948A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444915"/>
            <a:ext cx="1951435" cy="583914"/>
          </a:xfrm>
          <a:prstGeom prst="rect">
            <a:avLst/>
          </a:prstGeom>
        </p:spPr>
      </p:pic>
      <p:sp>
        <p:nvSpPr>
          <p:cNvPr id="7" name="Подзаголовок 1">
            <a:extLst>
              <a:ext uri="{FF2B5EF4-FFF2-40B4-BE49-F238E27FC236}">
                <a16:creationId xmlns:a16="http://schemas.microsoft.com/office/drawing/2014/main" id="{75C3A5E4-9135-4F10-B1C9-C4CE583EB15D}"/>
              </a:ext>
            </a:extLst>
          </p:cNvPr>
          <p:cNvSpPr txBox="1">
            <a:spLocks/>
          </p:cNvSpPr>
          <p:nvPr/>
        </p:nvSpPr>
        <p:spPr>
          <a:xfrm>
            <a:off x="601091" y="3894101"/>
            <a:ext cx="13917168" cy="1888177"/>
          </a:xfrm>
          <a:prstGeom prst="rect">
            <a:avLst/>
          </a:prstGeom>
        </p:spPr>
        <p:txBody>
          <a:bodyPr/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3400" algn="just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200" spc="-1" dirty="0">
                <a:solidFill>
                  <a:srgbClr val="000000"/>
                </a:solidFill>
                <a:latin typeface="Bahnschrift" panose="020B0502040204020203" pitchFamily="34" charset="0"/>
                <a:ea typeface="DejaVu Sans"/>
              </a:rPr>
              <a:t>К вам обратилась компания с вопросом верного применения тарифного уровня напряжения для расчетов за потребленную электрическую энергию сбытовой компанией. </a:t>
            </a:r>
            <a:endParaRPr lang="ru-RU" sz="3200" spc="-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2468A9-6CE7-4E04-A322-FC3B44CE0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613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98EA0D-AB72-4953-8572-03466634A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444915"/>
            <a:ext cx="1951435" cy="583914"/>
          </a:xfrm>
          <a:prstGeom prst="rect">
            <a:avLst/>
          </a:prstGeom>
        </p:spPr>
      </p:pic>
      <p:sp>
        <p:nvSpPr>
          <p:cNvPr id="7" name="Текст 3">
            <a:extLst>
              <a:ext uri="{FF2B5EF4-FFF2-40B4-BE49-F238E27FC236}">
                <a16:creationId xmlns:a16="http://schemas.microsoft.com/office/drawing/2014/main" id="{DED24777-D8A2-4A65-A0B1-95ED3D215FB3}"/>
              </a:ext>
            </a:extLst>
          </p:cNvPr>
          <p:cNvSpPr txBox="1">
            <a:spLocks/>
          </p:cNvSpPr>
          <p:nvPr/>
        </p:nvSpPr>
        <p:spPr>
          <a:xfrm>
            <a:off x="404463" y="2317305"/>
            <a:ext cx="14310421" cy="1496375"/>
          </a:xfrm>
          <a:prstGeom prst="rect">
            <a:avLst/>
          </a:prstGeom>
        </p:spPr>
        <p:txBody>
          <a:bodyPr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spc="-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Bahnschrift" panose="020B0502040204020203" pitchFamily="34" charset="0"/>
                <a:ea typeface="DejaVu Sans"/>
              </a:rPr>
              <a:t>Однолинейная схема </a:t>
            </a:r>
            <a:endParaRPr lang="ru-RU" sz="2400" spc="-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ru-RU" sz="1800" dirty="0">
              <a:latin typeface="Bahnschrift" panose="020B05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6458BA-AE34-4A4C-8D0A-D2E6F4600543}"/>
              </a:ext>
            </a:extLst>
          </p:cNvPr>
          <p:cNvSpPr/>
          <p:nvPr/>
        </p:nvSpPr>
        <p:spPr>
          <a:xfrm>
            <a:off x="379223" y="2154080"/>
            <a:ext cx="14060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" dirty="0">
                <a:latin typeface="Bahnschrift" panose="020B0502040204020203" pitchFamily="34" charset="0"/>
              </a:rPr>
              <a:t>Исходные данные</a:t>
            </a:r>
            <a:endParaRPr lang="ru-RU" sz="2800" b="1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2C4CE7-C45C-43E7-9125-A46D31F06F65}"/>
              </a:ext>
            </a:extLst>
          </p:cNvPr>
          <p:cNvSpPr/>
          <p:nvPr/>
        </p:nvSpPr>
        <p:spPr>
          <a:xfrm>
            <a:off x="379222" y="3816903"/>
            <a:ext cx="755967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spc="-1" dirty="0">
                <a:latin typeface="Bahnschrift" panose="020B0502040204020203" pitchFamily="34" charset="0"/>
              </a:rPr>
              <a:t>Источники информации</a:t>
            </a:r>
            <a:br>
              <a:rPr lang="en-US" sz="2800" b="1" spc="-1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endParaRPr lang="ru-RU" sz="2800" b="1" dirty="0">
              <a:latin typeface="Bahnschrift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2A49F1-35C5-4261-A4AB-DC6004BEABDE}"/>
              </a:ext>
            </a:extLst>
          </p:cNvPr>
          <p:cNvSpPr/>
          <p:nvPr/>
        </p:nvSpPr>
        <p:spPr>
          <a:xfrm>
            <a:off x="387903" y="4273383"/>
            <a:ext cx="14310421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400" spc="-1" dirty="0">
                <a:solidFill>
                  <a:srgbClr val="000000"/>
                </a:solidFill>
                <a:latin typeface="Bahnschrift" panose="020B0502040204020203" pitchFamily="34" charset="0"/>
                <a:ea typeface="DejaVu Sans"/>
              </a:rPr>
              <a:t>Постановление Правительства РФ от 04.05.2012 N 442 (ред. от 12.07.2021) </a:t>
            </a:r>
            <a:endParaRPr lang="ru-RU" sz="2400" spc="-1" dirty="0">
              <a:latin typeface="Bahnschrift" panose="020B0502040204020203" pitchFamily="34" charset="0"/>
            </a:endParaRPr>
          </a:p>
          <a:p>
            <a:pPr marL="72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400" spc="-1" dirty="0">
                <a:solidFill>
                  <a:srgbClr val="000000"/>
                </a:solidFill>
                <a:latin typeface="Bahnschrift" panose="020B0502040204020203" pitchFamily="34" charset="0"/>
                <a:ea typeface="DejaVu Sans"/>
              </a:rPr>
              <a:t>Федеральный закон «Об электроэнергетике» от 26.03.2003 №35 — ФЗ</a:t>
            </a:r>
            <a:endParaRPr lang="ru-RU" sz="2400" spc="-1" dirty="0">
              <a:latin typeface="Bahnschrift" panose="020B0502040204020203" pitchFamily="34" charset="0"/>
            </a:endParaRPr>
          </a:p>
          <a:p>
            <a:pPr marL="72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400" spc="-1" dirty="0">
                <a:solidFill>
                  <a:srgbClr val="000000"/>
                </a:solidFill>
                <a:latin typeface="Bahnschrift" panose="020B0502040204020203" pitchFamily="34" charset="0"/>
                <a:ea typeface="DejaVu Sans"/>
              </a:rPr>
              <a:t>Постановление Правительства РФ от 27.12.2004 №861</a:t>
            </a:r>
            <a:endParaRPr lang="ru-RU" sz="2400" spc="-1" dirty="0">
              <a:latin typeface="Bahnschrift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E7336F-06EB-49AA-8C23-FC837D8B30F5}"/>
              </a:ext>
            </a:extLst>
          </p:cNvPr>
          <p:cNvSpPr/>
          <p:nvPr/>
        </p:nvSpPr>
        <p:spPr>
          <a:xfrm>
            <a:off x="404463" y="7050835"/>
            <a:ext cx="14360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400" spc="-1" dirty="0">
                <a:solidFill>
                  <a:srgbClr val="000000"/>
                </a:solidFill>
                <a:latin typeface="Bahnschrift" panose="020B0502040204020203" pitchFamily="34" charset="0"/>
                <a:ea typeface="DejaVu Sans"/>
              </a:rPr>
              <a:t>Найти несколько вариантов решения задачи</a:t>
            </a:r>
            <a:endParaRPr lang="ru-RU" sz="2400" spc="-1" dirty="0">
              <a:latin typeface="Bahnschrift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5301D8-36CF-412E-A955-7CA577DDBF3A}"/>
              </a:ext>
            </a:extLst>
          </p:cNvPr>
          <p:cNvSpPr/>
          <p:nvPr/>
        </p:nvSpPr>
        <p:spPr>
          <a:xfrm>
            <a:off x="358059" y="6607301"/>
            <a:ext cx="5727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1" dirty="0">
                <a:latin typeface="Bahnschrift" panose="020B0502040204020203" pitchFamily="34" charset="0"/>
              </a:rPr>
              <a:t>Задание повышенной сложности</a:t>
            </a:r>
            <a:endParaRPr lang="en-US" sz="2800" b="1" spc="-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A9A4F9-AB8C-4624-8037-105160FA3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2576E3-0126-43BF-A197-7393E98FE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444915"/>
            <a:ext cx="1951435" cy="58391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A88DB6-C7E1-4D62-A204-BDF56FACE588}"/>
              </a:ext>
            </a:extLst>
          </p:cNvPr>
          <p:cNvSpPr/>
          <p:nvPr/>
        </p:nvSpPr>
        <p:spPr>
          <a:xfrm>
            <a:off x="1612900" y="3130246"/>
            <a:ext cx="12128500" cy="323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>
              <a:lnSpc>
                <a:spcPct val="150000"/>
              </a:lnSpc>
              <a:tabLst>
                <a:tab pos="0" algn="l"/>
              </a:tabLst>
            </a:pPr>
            <a:r>
              <a:rPr lang="ru-RU" sz="2800" spc="-1" dirty="0">
                <a:solidFill>
                  <a:srgbClr val="000000"/>
                </a:solidFill>
                <a:latin typeface="Bahnschrift" panose="020B0502040204020203" pitchFamily="34" charset="0"/>
                <a:ea typeface="DejaVu Sans"/>
              </a:rPr>
              <a:t>Определить тарифный уровень напряжения для предприятий и пояснить почему:</a:t>
            </a:r>
            <a:endParaRPr lang="ru-RU" sz="2800" spc="-1" dirty="0">
              <a:latin typeface="Bahnschrift" panose="020B0502040204020203" pitchFamily="34" charset="0"/>
            </a:endParaRPr>
          </a:p>
          <a:p>
            <a:pPr indent="723900" algn="just">
              <a:lnSpc>
                <a:spcPct val="150000"/>
              </a:lnSpc>
              <a:buClr>
                <a:srgbClr val="000000"/>
              </a:buClr>
              <a:buFont typeface="Arial"/>
              <a:buAutoNum type="arabicParenR"/>
              <a:tabLst>
                <a:tab pos="0" algn="l"/>
              </a:tabLst>
            </a:pPr>
            <a:r>
              <a:rPr lang="ru-RU" sz="2800" spc="-1" dirty="0">
                <a:solidFill>
                  <a:srgbClr val="000000"/>
                </a:solidFill>
                <a:latin typeface="Bahnschrift" panose="020B0502040204020203" pitchFamily="34" charset="0"/>
                <a:ea typeface="DejaVu Sans"/>
              </a:rPr>
              <a:t>Для потребителя ООО «Z», ООО «X»</a:t>
            </a:r>
            <a:endParaRPr lang="ru-RU" sz="2800" spc="-1" dirty="0">
              <a:latin typeface="Bahnschrift" panose="020B0502040204020203" pitchFamily="34" charset="0"/>
            </a:endParaRPr>
          </a:p>
          <a:p>
            <a:pPr indent="723900" algn="just">
              <a:lnSpc>
                <a:spcPct val="150000"/>
              </a:lnSpc>
              <a:buClr>
                <a:srgbClr val="000000"/>
              </a:buClr>
              <a:buFont typeface="Arial"/>
              <a:buAutoNum type="arabicParenR"/>
              <a:tabLst>
                <a:tab pos="0" algn="l"/>
              </a:tabLst>
            </a:pPr>
            <a:r>
              <a:rPr lang="ru-RU" sz="2800" spc="-1" dirty="0">
                <a:solidFill>
                  <a:srgbClr val="000000"/>
                </a:solidFill>
                <a:latin typeface="Bahnschrift" panose="020B0502040204020203" pitchFamily="34" charset="0"/>
                <a:ea typeface="DejaVu Sans"/>
              </a:rPr>
              <a:t>Для потребителей ООО «X», ООО «Y», ООО «Z», ИП Бредихин</a:t>
            </a:r>
            <a:br>
              <a:rPr lang="ru-RU" sz="2800" dirty="0">
                <a:latin typeface="Bahnschrift" panose="020B0502040204020203" pitchFamily="34" charset="0"/>
              </a:rPr>
            </a:br>
            <a:r>
              <a:rPr lang="ru-RU" sz="2800" spc="-1" dirty="0">
                <a:solidFill>
                  <a:srgbClr val="000000"/>
                </a:solidFill>
                <a:latin typeface="Bahnschrift" panose="020B0502040204020203" pitchFamily="34" charset="0"/>
                <a:ea typeface="DejaVu Sans"/>
              </a:rPr>
              <a:t> </a:t>
            </a:r>
            <a:endParaRPr lang="ru-RU" sz="2800" spc="-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B9608C-FC6E-4E0B-A830-6A354F34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725335" y="721797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spcBef>
                <a:spcPct val="0"/>
              </a:spcBef>
              <a:buNone/>
            </a:pP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indent="533400" algn="just">
              <a:spcBef>
                <a:spcPct val="0"/>
              </a:spcBef>
            </a:pPr>
            <a:endParaRPr lang="en-US" altLang="ru-RU" sz="2400" b="1" dirty="0">
              <a:latin typeface="Bahnschrift" panose="020B0502040204020203" pitchFamily="34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533400" algn="just">
              <a:spcBef>
                <a:spcPct val="0"/>
              </a:spcBef>
            </a:pP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indent="533400" algn="just">
              <a:spcBef>
                <a:spcPct val="0"/>
              </a:spcBef>
              <a:buNone/>
            </a:pPr>
            <a:endParaRPr lang="en-US" altLang="ru-RU" sz="2400" b="1" dirty="0">
              <a:latin typeface="Bahnschrift" panose="020B0502040204020203" pitchFamily="34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533400" algn="just">
              <a:spcBef>
                <a:spcPct val="0"/>
              </a:spcBef>
              <a:buNone/>
            </a:pP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indent="533400" algn="just">
              <a:spcBef>
                <a:spcPct val="0"/>
              </a:spcBef>
              <a:buNone/>
            </a:pPr>
            <a:endParaRPr lang="en-US" sz="2400" dirty="0">
              <a:latin typeface="Bahnschrift" panose="020B0502040204020203" pitchFamily="34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533400" algn="just">
              <a:spcBef>
                <a:spcPct val="0"/>
              </a:spcBef>
              <a:buNone/>
            </a:pPr>
            <a:r>
              <a:rPr 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dirty="0">
              <a:latin typeface="Bahnschrift" panose="020B0502040204020203" pitchFamily="34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A36F86-8C6C-4640-8872-EBFB3A9D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444915"/>
            <a:ext cx="1951435" cy="5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229</Words>
  <Application>Microsoft Office PowerPoint</Application>
  <PresentationFormat>Произвольный</PresentationFormat>
  <Paragraphs>44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DejaVu Sans</vt:lpstr>
      <vt:lpstr>Franklin Gothic Demi</vt:lpstr>
      <vt:lpstr>Franklin Gothic Medium</vt:lpstr>
      <vt:lpstr>Helvetica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Любовь</cp:lastModifiedBy>
  <cp:revision>10</cp:revision>
  <dcterms:created xsi:type="dcterms:W3CDTF">2022-09-21T12:55:41Z</dcterms:created>
  <dcterms:modified xsi:type="dcterms:W3CDTF">2022-09-26T10:17:52Z</dcterms:modified>
</cp:coreProperties>
</file>