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61" r:id="rId6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95407" autoAdjust="0"/>
  </p:normalViewPr>
  <p:slideViewPr>
    <p:cSldViewPr snapToGrid="0" showGuides="1">
      <p:cViewPr varScale="1">
        <p:scale>
          <a:sx n="53" d="100"/>
          <a:sy n="53" d="100"/>
        </p:scale>
        <p:origin x="1452" y="96"/>
      </p:cViewPr>
      <p:guideLst>
        <p:guide orient="horz" pos="3368"/>
        <p:guide pos="4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32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7390C-52AD-4503-9DE9-C303D90AA59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79DA8-B4F3-46BD-B1EA-F43C34C24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77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2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69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2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8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5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3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41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7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44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9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svg"/><Relationship Id="rId4" Type="http://schemas.openxmlformats.org/officeDocument/2006/relationships/image" Target="../media/image1.wmf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E7979D4-AD59-4A6D-9D8C-D36F355417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088584"/>
              </p:ext>
            </p:extLst>
          </p:nvPr>
        </p:nvGraphicFramePr>
        <p:xfrm>
          <a:off x="0" y="0"/>
          <a:ext cx="15207146" cy="1069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3" imgW="10526760" imgH="7441200" progId="">
                  <p:embed/>
                </p:oleObj>
              </mc:Choice>
              <mc:Fallback>
                <p:oleObj r:id="rId3" imgW="10526760" imgH="7441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207146" cy="10691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5" name="Рисунок 194">
            <a:extLst>
              <a:ext uri="{FF2B5EF4-FFF2-40B4-BE49-F238E27FC236}">
                <a16:creationId xmlns:a16="http://schemas.microsoft.com/office/drawing/2014/main" id="{1F52E050-CB7B-42B5-9A81-4E1027792D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892"/>
          <a:stretch/>
        </p:blipFill>
        <p:spPr>
          <a:xfrm>
            <a:off x="484328" y="8605439"/>
            <a:ext cx="4146028" cy="1753159"/>
          </a:xfrm>
          <a:prstGeom prst="rect">
            <a:avLst/>
          </a:prstGeom>
        </p:spPr>
      </p:pic>
      <p:pic>
        <p:nvPicPr>
          <p:cNvPr id="154" name="Рисунок 3">
            <a:extLst>
              <a:ext uri="{FF2B5EF4-FFF2-40B4-BE49-F238E27FC236}">
                <a16:creationId xmlns:a16="http://schemas.microsoft.com/office/drawing/2014/main" id="{0083FA39-6031-425C-82EF-EAB23732B459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12380760" y="3780000"/>
            <a:ext cx="2199240" cy="2256480"/>
          </a:xfrm>
          <a:prstGeom prst="rect">
            <a:avLst/>
          </a:prstGeom>
          <a:ln w="0">
            <a:noFill/>
          </a:ln>
        </p:spPr>
      </p:pic>
      <p:sp>
        <p:nvSpPr>
          <p:cNvPr id="155" name="TextShape 1">
            <a:extLst>
              <a:ext uri="{FF2B5EF4-FFF2-40B4-BE49-F238E27FC236}">
                <a16:creationId xmlns:a16="http://schemas.microsoft.com/office/drawing/2014/main" id="{D39EE5D8-4DCC-4952-95E9-D52E1EC43E52}"/>
              </a:ext>
            </a:extLst>
          </p:cNvPr>
          <p:cNvSpPr txBox="1"/>
          <p:nvPr/>
        </p:nvSpPr>
        <p:spPr>
          <a:xfrm>
            <a:off x="1080000" y="3600000"/>
            <a:ext cx="11520000" cy="108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5400" b="0" strike="noStrike" spc="-1">
                <a:solidFill>
                  <a:srgbClr val="005CAB"/>
                </a:solidFill>
                <a:latin typeface="Franklin Gothic Medium"/>
                <a:ea typeface="DejaVu Sans"/>
              </a:rPr>
              <a:t>SWSU Case Championship 20</a:t>
            </a:r>
            <a:r>
              <a:rPr lang="ru-RU" sz="5400" b="0" strike="noStrike" spc="-1">
                <a:solidFill>
                  <a:srgbClr val="005CAB"/>
                </a:solidFill>
                <a:latin typeface="Franklin Gothic Medium"/>
                <a:ea typeface="DejaVu Sans"/>
              </a:rPr>
              <a:t>22</a:t>
            </a:r>
            <a:endParaRPr lang="ru-RU" sz="5400" b="0" strike="noStrike" spc="-1">
              <a:latin typeface="Arial"/>
            </a:endParaRPr>
          </a:p>
        </p:txBody>
      </p:sp>
      <p:grpSp>
        <p:nvGrpSpPr>
          <p:cNvPr id="156" name="Group 2">
            <a:extLst>
              <a:ext uri="{FF2B5EF4-FFF2-40B4-BE49-F238E27FC236}">
                <a16:creationId xmlns:a16="http://schemas.microsoft.com/office/drawing/2014/main" id="{CD9EB5B9-1BE6-4A70-A6DA-AFBA846F2062}"/>
              </a:ext>
            </a:extLst>
          </p:cNvPr>
          <p:cNvGrpSpPr/>
          <p:nvPr/>
        </p:nvGrpSpPr>
        <p:grpSpPr>
          <a:xfrm>
            <a:off x="6516000" y="6618960"/>
            <a:ext cx="1773360" cy="1748520"/>
            <a:chOff x="6516000" y="6618960"/>
            <a:chExt cx="1773360" cy="1748520"/>
          </a:xfrm>
        </p:grpSpPr>
        <p:sp>
          <p:nvSpPr>
            <p:cNvPr id="157" name="CustomShape 3">
              <a:extLst>
                <a:ext uri="{FF2B5EF4-FFF2-40B4-BE49-F238E27FC236}">
                  <a16:creationId xmlns:a16="http://schemas.microsoft.com/office/drawing/2014/main" id="{ADC4E2C1-F422-409D-810B-F3D4C1735AF0}"/>
                </a:ext>
              </a:extLst>
            </p:cNvPr>
            <p:cNvSpPr/>
            <p:nvPr/>
          </p:nvSpPr>
          <p:spPr>
            <a:xfrm>
              <a:off x="6516000" y="6618960"/>
              <a:ext cx="1773360" cy="1748520"/>
            </a:xfrm>
            <a:prstGeom prst="ellipse">
              <a:avLst/>
            </a:prstGeom>
            <a:gradFill rotWithShape="0">
              <a:gsLst>
                <a:gs pos="0">
                  <a:srgbClr val="25383D"/>
                </a:gs>
                <a:gs pos="100000">
                  <a:srgbClr val="1FA2BA"/>
                </a:gs>
              </a:gsLst>
              <a:lin ang="2700000"/>
            </a:gradFill>
            <a:ln w="25560">
              <a:solidFill>
                <a:srgbClr val="43729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4">
              <a:extLst>
                <a:ext uri="{FF2B5EF4-FFF2-40B4-BE49-F238E27FC236}">
                  <a16:creationId xmlns:a16="http://schemas.microsoft.com/office/drawing/2014/main" id="{F03264F3-25D4-417A-A459-B9B9AA04B10C}"/>
                </a:ext>
              </a:extLst>
            </p:cNvPr>
            <p:cNvSpPr/>
            <p:nvPr/>
          </p:nvSpPr>
          <p:spPr>
            <a:xfrm>
              <a:off x="6592320" y="6693840"/>
              <a:ext cx="1621080" cy="159768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0E3E6"/>
                </a:gs>
              </a:gsLst>
              <a:path path="rect">
                <a:fillToRect l="50000" t="50000" r="50000" b="50000"/>
              </a:path>
            </a:gradFill>
            <a:ln w="25560">
              <a:solidFill>
                <a:srgbClr val="43729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CustomShape 5">
              <a:extLst>
                <a:ext uri="{FF2B5EF4-FFF2-40B4-BE49-F238E27FC236}">
                  <a16:creationId xmlns:a16="http://schemas.microsoft.com/office/drawing/2014/main" id="{48E9ABF6-6A12-40C1-83EB-A72282D7B164}"/>
                </a:ext>
              </a:extLst>
            </p:cNvPr>
            <p:cNvSpPr/>
            <p:nvPr/>
          </p:nvSpPr>
          <p:spPr>
            <a:xfrm>
              <a:off x="6860880" y="7209000"/>
              <a:ext cx="1098000" cy="106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3200" b="0" strike="noStrike" spc="-1">
                  <a:solidFill>
                    <a:srgbClr val="000000"/>
                  </a:solidFill>
                  <a:latin typeface="Franklin Gothic Demi"/>
                  <a:ea typeface="DejaVu Sans"/>
                </a:rPr>
                <a:t>Кейс</a:t>
              </a:r>
              <a:endParaRPr lang="ru-RU" sz="3200" b="0" strike="noStrike" spc="-1">
                <a:latin typeface="Arial"/>
              </a:endParaRPr>
            </a:p>
          </p:txBody>
        </p:sp>
      </p:grpSp>
      <p:grpSp>
        <p:nvGrpSpPr>
          <p:cNvPr id="160" name="Group 6">
            <a:extLst>
              <a:ext uri="{FF2B5EF4-FFF2-40B4-BE49-F238E27FC236}">
                <a16:creationId xmlns:a16="http://schemas.microsoft.com/office/drawing/2014/main" id="{0F185762-90E1-4CAB-A79C-9DC82B9DAE6E}"/>
              </a:ext>
            </a:extLst>
          </p:cNvPr>
          <p:cNvGrpSpPr/>
          <p:nvPr/>
        </p:nvGrpSpPr>
        <p:grpSpPr>
          <a:xfrm>
            <a:off x="8442360" y="7034040"/>
            <a:ext cx="4518000" cy="1028520"/>
            <a:chOff x="8442360" y="7034040"/>
            <a:chExt cx="4518000" cy="1028520"/>
          </a:xfrm>
        </p:grpSpPr>
        <p:grpSp>
          <p:nvGrpSpPr>
            <p:cNvPr id="161" name="Group 7">
              <a:extLst>
                <a:ext uri="{FF2B5EF4-FFF2-40B4-BE49-F238E27FC236}">
                  <a16:creationId xmlns:a16="http://schemas.microsoft.com/office/drawing/2014/main" id="{19E3BABD-E397-452E-BAEE-056201950804}"/>
                </a:ext>
              </a:extLst>
            </p:cNvPr>
            <p:cNvGrpSpPr/>
            <p:nvPr/>
          </p:nvGrpSpPr>
          <p:grpSpPr>
            <a:xfrm>
              <a:off x="8442360" y="7034040"/>
              <a:ext cx="4517640" cy="1028520"/>
              <a:chOff x="8442360" y="7034040"/>
              <a:chExt cx="4517640" cy="1028520"/>
            </a:xfrm>
          </p:grpSpPr>
          <p:sp>
            <p:nvSpPr>
              <p:cNvPr id="174" name="CustomShape 8">
                <a:extLst>
                  <a:ext uri="{FF2B5EF4-FFF2-40B4-BE49-F238E27FC236}">
                    <a16:creationId xmlns:a16="http://schemas.microsoft.com/office/drawing/2014/main" id="{BCAC8556-2337-4D0D-9603-59CC33703E6F}"/>
                  </a:ext>
                </a:extLst>
              </p:cNvPr>
              <p:cNvSpPr/>
              <p:nvPr/>
            </p:nvSpPr>
            <p:spPr>
              <a:xfrm>
                <a:off x="9289440" y="7034040"/>
                <a:ext cx="36705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" name="CustomShape 9">
                <a:extLst>
                  <a:ext uri="{FF2B5EF4-FFF2-40B4-BE49-F238E27FC236}">
                    <a16:creationId xmlns:a16="http://schemas.microsoft.com/office/drawing/2014/main" id="{09FDD3AF-10F7-4677-A2AB-BE1C0C5ADF6B}"/>
                  </a:ext>
                </a:extLst>
              </p:cNvPr>
              <p:cNvSpPr/>
              <p:nvPr/>
            </p:nvSpPr>
            <p:spPr>
              <a:xfrm flipH="1">
                <a:off x="8442000" y="7034040"/>
                <a:ext cx="124524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2" name="Group 10">
              <a:extLst>
                <a:ext uri="{FF2B5EF4-FFF2-40B4-BE49-F238E27FC236}">
                  <a16:creationId xmlns:a16="http://schemas.microsoft.com/office/drawing/2014/main" id="{D1ACBF9C-0450-466E-8544-62B6D54FAA3F}"/>
                </a:ext>
              </a:extLst>
            </p:cNvPr>
            <p:cNvGrpSpPr/>
            <p:nvPr/>
          </p:nvGrpSpPr>
          <p:grpSpPr>
            <a:xfrm>
              <a:off x="10537920" y="7939440"/>
              <a:ext cx="1236960" cy="45000"/>
              <a:chOff x="10537920" y="7939440"/>
              <a:chExt cx="1236960" cy="45000"/>
            </a:xfrm>
          </p:grpSpPr>
          <p:sp>
            <p:nvSpPr>
              <p:cNvPr id="166" name="CustomShape 11">
                <a:extLst>
                  <a:ext uri="{FF2B5EF4-FFF2-40B4-BE49-F238E27FC236}">
                    <a16:creationId xmlns:a16="http://schemas.microsoft.com/office/drawing/2014/main" id="{DF74BBA4-E929-48E1-A421-4769DDF5008D}"/>
                  </a:ext>
                </a:extLst>
              </p:cNvPr>
              <p:cNvSpPr/>
              <p:nvPr/>
            </p:nvSpPr>
            <p:spPr>
              <a:xfrm flipV="1">
                <a:off x="11050200" y="7939080"/>
                <a:ext cx="44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CustomShape 12">
                <a:extLst>
                  <a:ext uri="{FF2B5EF4-FFF2-40B4-BE49-F238E27FC236}">
                    <a16:creationId xmlns:a16="http://schemas.microsoft.com/office/drawing/2014/main" id="{E68A9C8A-641B-4775-86B5-214EBD1A7143}"/>
                  </a:ext>
                </a:extLst>
              </p:cNvPr>
              <p:cNvSpPr/>
              <p:nvPr/>
            </p:nvSpPr>
            <p:spPr>
              <a:xfrm flipV="1">
                <a:off x="11219400" y="7939080"/>
                <a:ext cx="4536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CustomShape 13">
                <a:extLst>
                  <a:ext uri="{FF2B5EF4-FFF2-40B4-BE49-F238E27FC236}">
                    <a16:creationId xmlns:a16="http://schemas.microsoft.com/office/drawing/2014/main" id="{FFE529AD-6FDD-44F3-A6C5-19C799655500}"/>
                  </a:ext>
                </a:extLst>
              </p:cNvPr>
              <p:cNvSpPr/>
              <p:nvPr/>
            </p:nvSpPr>
            <p:spPr>
              <a:xfrm flipV="1">
                <a:off x="11390040" y="7939080"/>
                <a:ext cx="4572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CustomShape 14">
                <a:extLst>
                  <a:ext uri="{FF2B5EF4-FFF2-40B4-BE49-F238E27FC236}">
                    <a16:creationId xmlns:a16="http://schemas.microsoft.com/office/drawing/2014/main" id="{8F440C3F-0EB0-4CBC-831C-F82849DF55B3}"/>
                  </a:ext>
                </a:extLst>
              </p:cNvPr>
              <p:cNvSpPr/>
              <p:nvPr/>
            </p:nvSpPr>
            <p:spPr>
              <a:xfrm flipV="1">
                <a:off x="11560320" y="7939080"/>
                <a:ext cx="44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CustomShape 15">
                <a:extLst>
                  <a:ext uri="{FF2B5EF4-FFF2-40B4-BE49-F238E27FC236}">
                    <a16:creationId xmlns:a16="http://schemas.microsoft.com/office/drawing/2014/main" id="{F3A42B91-63D3-4503-A65C-780031910C9F}"/>
                  </a:ext>
                </a:extLst>
              </p:cNvPr>
              <p:cNvSpPr/>
              <p:nvPr/>
            </p:nvSpPr>
            <p:spPr>
              <a:xfrm flipV="1">
                <a:off x="1172988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CustomShape 16">
                <a:extLst>
                  <a:ext uri="{FF2B5EF4-FFF2-40B4-BE49-F238E27FC236}">
                    <a16:creationId xmlns:a16="http://schemas.microsoft.com/office/drawing/2014/main" id="{8CC1939C-769A-4F98-8849-5AE5C3C50139}"/>
                  </a:ext>
                </a:extLst>
              </p:cNvPr>
              <p:cNvSpPr/>
              <p:nvPr/>
            </p:nvSpPr>
            <p:spPr>
              <a:xfrm flipV="1">
                <a:off x="10537920" y="7939080"/>
                <a:ext cx="44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CustomShape 17">
                <a:extLst>
                  <a:ext uri="{FF2B5EF4-FFF2-40B4-BE49-F238E27FC236}">
                    <a16:creationId xmlns:a16="http://schemas.microsoft.com/office/drawing/2014/main" id="{13C99256-69DE-4F63-AA32-FE0D82124B0C}"/>
                  </a:ext>
                </a:extLst>
              </p:cNvPr>
              <p:cNvSpPr/>
              <p:nvPr/>
            </p:nvSpPr>
            <p:spPr>
              <a:xfrm flipV="1">
                <a:off x="1070856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" name="CustomShape 18">
                <a:extLst>
                  <a:ext uri="{FF2B5EF4-FFF2-40B4-BE49-F238E27FC236}">
                    <a16:creationId xmlns:a16="http://schemas.microsoft.com/office/drawing/2014/main" id="{7F7C5705-C3EA-4FC7-9D24-30F65205F07C}"/>
                  </a:ext>
                </a:extLst>
              </p:cNvPr>
              <p:cNvSpPr/>
              <p:nvPr/>
            </p:nvSpPr>
            <p:spPr>
              <a:xfrm flipV="1">
                <a:off x="1087992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3" name="Group 19">
              <a:extLst>
                <a:ext uri="{FF2B5EF4-FFF2-40B4-BE49-F238E27FC236}">
                  <a16:creationId xmlns:a16="http://schemas.microsoft.com/office/drawing/2014/main" id="{3B23A778-76F8-4AF3-93F9-A47BB6E42D77}"/>
                </a:ext>
              </a:extLst>
            </p:cNvPr>
            <p:cNvGrpSpPr/>
            <p:nvPr/>
          </p:nvGrpSpPr>
          <p:grpSpPr>
            <a:xfrm>
              <a:off x="8442720" y="7034040"/>
              <a:ext cx="4517640" cy="1028520"/>
              <a:chOff x="8442720" y="7034040"/>
              <a:chExt cx="4517640" cy="1028520"/>
            </a:xfrm>
          </p:grpSpPr>
          <p:sp>
            <p:nvSpPr>
              <p:cNvPr id="164" name="CustomShape 20">
                <a:extLst>
                  <a:ext uri="{FF2B5EF4-FFF2-40B4-BE49-F238E27FC236}">
                    <a16:creationId xmlns:a16="http://schemas.microsoft.com/office/drawing/2014/main" id="{73A270F4-7291-4754-BFB4-C6BC47B8B255}"/>
                  </a:ext>
                </a:extLst>
              </p:cNvPr>
              <p:cNvSpPr/>
              <p:nvPr/>
            </p:nvSpPr>
            <p:spPr>
              <a:xfrm>
                <a:off x="9289800" y="7034040"/>
                <a:ext cx="36705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CustomShape 21">
                <a:extLst>
                  <a:ext uri="{FF2B5EF4-FFF2-40B4-BE49-F238E27FC236}">
                    <a16:creationId xmlns:a16="http://schemas.microsoft.com/office/drawing/2014/main" id="{4E3DF1BB-31F4-4336-8CD6-8C16A93925E4}"/>
                  </a:ext>
                </a:extLst>
              </p:cNvPr>
              <p:cNvSpPr/>
              <p:nvPr/>
            </p:nvSpPr>
            <p:spPr>
              <a:xfrm flipH="1">
                <a:off x="8442360" y="7034040"/>
                <a:ext cx="124524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77" name="Group 25">
            <a:extLst>
              <a:ext uri="{FF2B5EF4-FFF2-40B4-BE49-F238E27FC236}">
                <a16:creationId xmlns:a16="http://schemas.microsoft.com/office/drawing/2014/main" id="{6E6144FA-55CF-460F-B2B9-183E6BAA8EA5}"/>
              </a:ext>
            </a:extLst>
          </p:cNvPr>
          <p:cNvGrpSpPr/>
          <p:nvPr/>
        </p:nvGrpSpPr>
        <p:grpSpPr>
          <a:xfrm>
            <a:off x="2453040" y="7034040"/>
            <a:ext cx="3511440" cy="1028520"/>
            <a:chOff x="2453040" y="7034040"/>
            <a:chExt cx="3511440" cy="1028520"/>
          </a:xfrm>
        </p:grpSpPr>
        <p:grpSp>
          <p:nvGrpSpPr>
            <p:cNvPr id="178" name="Group 26">
              <a:extLst>
                <a:ext uri="{FF2B5EF4-FFF2-40B4-BE49-F238E27FC236}">
                  <a16:creationId xmlns:a16="http://schemas.microsoft.com/office/drawing/2014/main" id="{490ACF3E-4BD2-49D2-BBCC-0F4A3EE82F48}"/>
                </a:ext>
              </a:extLst>
            </p:cNvPr>
            <p:cNvGrpSpPr/>
            <p:nvPr/>
          </p:nvGrpSpPr>
          <p:grpSpPr>
            <a:xfrm>
              <a:off x="2453040" y="7034040"/>
              <a:ext cx="3511440" cy="1028520"/>
              <a:chOff x="2453040" y="7034040"/>
              <a:chExt cx="3511440" cy="1028520"/>
            </a:xfrm>
          </p:grpSpPr>
          <p:sp>
            <p:nvSpPr>
              <p:cNvPr id="188" name="CustomShape 27">
                <a:extLst>
                  <a:ext uri="{FF2B5EF4-FFF2-40B4-BE49-F238E27FC236}">
                    <a16:creationId xmlns:a16="http://schemas.microsoft.com/office/drawing/2014/main" id="{23E6E9CE-4450-4CF2-923B-4E461B7E1594}"/>
                  </a:ext>
                </a:extLst>
              </p:cNvPr>
              <p:cNvSpPr/>
              <p:nvPr/>
            </p:nvSpPr>
            <p:spPr>
              <a:xfrm>
                <a:off x="3033720" y="7034040"/>
                <a:ext cx="29307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" name="CustomShape 28">
                <a:extLst>
                  <a:ext uri="{FF2B5EF4-FFF2-40B4-BE49-F238E27FC236}">
                    <a16:creationId xmlns:a16="http://schemas.microsoft.com/office/drawing/2014/main" id="{677EBD7E-17AE-4A37-BB81-AE2AE1C8B19D}"/>
                  </a:ext>
                </a:extLst>
              </p:cNvPr>
              <p:cNvSpPr/>
              <p:nvPr/>
            </p:nvSpPr>
            <p:spPr>
              <a:xfrm flipH="1">
                <a:off x="2453040" y="7034040"/>
                <a:ext cx="99432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79" name="Group 29">
              <a:extLst>
                <a:ext uri="{FF2B5EF4-FFF2-40B4-BE49-F238E27FC236}">
                  <a16:creationId xmlns:a16="http://schemas.microsoft.com/office/drawing/2014/main" id="{6A5AF2B1-204F-4F30-AE47-E8E42CD43905}"/>
                </a:ext>
              </a:extLst>
            </p:cNvPr>
            <p:cNvGrpSpPr/>
            <p:nvPr/>
          </p:nvGrpSpPr>
          <p:grpSpPr>
            <a:xfrm>
              <a:off x="4030560" y="7939440"/>
              <a:ext cx="987120" cy="45000"/>
              <a:chOff x="4030560" y="7939440"/>
              <a:chExt cx="987120" cy="45000"/>
            </a:xfrm>
          </p:grpSpPr>
          <p:sp>
            <p:nvSpPr>
              <p:cNvPr id="180" name="CustomShape 30">
                <a:extLst>
                  <a:ext uri="{FF2B5EF4-FFF2-40B4-BE49-F238E27FC236}">
                    <a16:creationId xmlns:a16="http://schemas.microsoft.com/office/drawing/2014/main" id="{04E1B15E-1F4B-4535-ACE2-060F8348E2C4}"/>
                  </a:ext>
                </a:extLst>
              </p:cNvPr>
              <p:cNvSpPr/>
              <p:nvPr/>
            </p:nvSpPr>
            <p:spPr>
              <a:xfrm flipV="1">
                <a:off x="4439520" y="7939080"/>
                <a:ext cx="35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" name="CustomShape 31">
                <a:extLst>
                  <a:ext uri="{FF2B5EF4-FFF2-40B4-BE49-F238E27FC236}">
                    <a16:creationId xmlns:a16="http://schemas.microsoft.com/office/drawing/2014/main" id="{BBE9665F-D1AF-47B7-B393-B5964E5F330E}"/>
                  </a:ext>
                </a:extLst>
              </p:cNvPr>
              <p:cNvSpPr/>
              <p:nvPr/>
            </p:nvSpPr>
            <p:spPr>
              <a:xfrm flipV="1">
                <a:off x="457452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" name="CustomShape 32">
                <a:extLst>
                  <a:ext uri="{FF2B5EF4-FFF2-40B4-BE49-F238E27FC236}">
                    <a16:creationId xmlns:a16="http://schemas.microsoft.com/office/drawing/2014/main" id="{54F268C3-69CB-45C3-A32F-4A35B0A195C1}"/>
                  </a:ext>
                </a:extLst>
              </p:cNvPr>
              <p:cNvSpPr/>
              <p:nvPr/>
            </p:nvSpPr>
            <p:spPr>
              <a:xfrm flipV="1">
                <a:off x="471096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" name="CustomShape 33">
                <a:extLst>
                  <a:ext uri="{FF2B5EF4-FFF2-40B4-BE49-F238E27FC236}">
                    <a16:creationId xmlns:a16="http://schemas.microsoft.com/office/drawing/2014/main" id="{8DF9CF19-DED5-425E-90CA-164ED89A35DB}"/>
                  </a:ext>
                </a:extLst>
              </p:cNvPr>
              <p:cNvSpPr/>
              <p:nvPr/>
            </p:nvSpPr>
            <p:spPr>
              <a:xfrm flipV="1">
                <a:off x="4846320" y="7939080"/>
                <a:ext cx="3636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" name="CustomShape 34">
                <a:extLst>
                  <a:ext uri="{FF2B5EF4-FFF2-40B4-BE49-F238E27FC236}">
                    <a16:creationId xmlns:a16="http://schemas.microsoft.com/office/drawing/2014/main" id="{2C4D2FF8-286E-4C53-BA30-BD95AB18F71B}"/>
                  </a:ext>
                </a:extLst>
              </p:cNvPr>
              <p:cNvSpPr/>
              <p:nvPr/>
            </p:nvSpPr>
            <p:spPr>
              <a:xfrm flipV="1">
                <a:off x="4982040" y="7939080"/>
                <a:ext cx="35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" name="CustomShape 35">
                <a:extLst>
                  <a:ext uri="{FF2B5EF4-FFF2-40B4-BE49-F238E27FC236}">
                    <a16:creationId xmlns:a16="http://schemas.microsoft.com/office/drawing/2014/main" id="{76BF3B42-8A4D-45B4-BF18-A776BEC8D957}"/>
                  </a:ext>
                </a:extLst>
              </p:cNvPr>
              <p:cNvSpPr/>
              <p:nvPr/>
            </p:nvSpPr>
            <p:spPr>
              <a:xfrm flipV="1">
                <a:off x="4030560" y="7939080"/>
                <a:ext cx="35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6" name="CustomShape 36">
                <a:extLst>
                  <a:ext uri="{FF2B5EF4-FFF2-40B4-BE49-F238E27FC236}">
                    <a16:creationId xmlns:a16="http://schemas.microsoft.com/office/drawing/2014/main" id="{DCA1D558-B273-4F88-8926-03269EE94D9D}"/>
                  </a:ext>
                </a:extLst>
              </p:cNvPr>
              <p:cNvSpPr/>
              <p:nvPr/>
            </p:nvSpPr>
            <p:spPr>
              <a:xfrm flipV="1">
                <a:off x="4167360" y="7939080"/>
                <a:ext cx="35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7" name="CustomShape 37">
                <a:extLst>
                  <a:ext uri="{FF2B5EF4-FFF2-40B4-BE49-F238E27FC236}">
                    <a16:creationId xmlns:a16="http://schemas.microsoft.com/office/drawing/2014/main" id="{0F2EAD1C-78E9-4FEB-A04D-93A172AC7EC4}"/>
                  </a:ext>
                </a:extLst>
              </p:cNvPr>
              <p:cNvSpPr/>
              <p:nvPr/>
            </p:nvSpPr>
            <p:spPr>
              <a:xfrm flipV="1">
                <a:off x="430344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92" name="CustomShape 39">
            <a:extLst>
              <a:ext uri="{FF2B5EF4-FFF2-40B4-BE49-F238E27FC236}">
                <a16:creationId xmlns:a16="http://schemas.microsoft.com/office/drawing/2014/main" id="{37FE4490-E9FC-4A33-A180-FB08AAE789A2}"/>
              </a:ext>
            </a:extLst>
          </p:cNvPr>
          <p:cNvSpPr/>
          <p:nvPr/>
        </p:nvSpPr>
        <p:spPr>
          <a:xfrm>
            <a:off x="9761040" y="7233480"/>
            <a:ext cx="303048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Приложение Анализа Качества материала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193" name="Рисунок 8">
            <a:extLst>
              <a:ext uri="{FF2B5EF4-FFF2-40B4-BE49-F238E27FC236}">
                <a16:creationId xmlns:a16="http://schemas.microsoft.com/office/drawing/2014/main" id="{7DEA8837-5EE0-4152-9345-9EBFE4C6B7E9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8784360" y="7089480"/>
            <a:ext cx="763200" cy="939600"/>
          </a:xfrm>
          <a:prstGeom prst="rect">
            <a:avLst/>
          </a:prstGeom>
          <a:ln w="0">
            <a:noFill/>
          </a:ln>
        </p:spPr>
      </p:pic>
      <p:sp>
        <p:nvSpPr>
          <p:cNvPr id="194" name="CustomShape 40">
            <a:extLst>
              <a:ext uri="{FF2B5EF4-FFF2-40B4-BE49-F238E27FC236}">
                <a16:creationId xmlns:a16="http://schemas.microsoft.com/office/drawing/2014/main" id="{803B30E8-D99D-47E6-A8A5-9AF7402D7DA4}"/>
              </a:ext>
            </a:extLst>
          </p:cNvPr>
          <p:cNvSpPr/>
          <p:nvPr/>
        </p:nvSpPr>
        <p:spPr>
          <a:xfrm>
            <a:off x="1044000" y="756000"/>
            <a:ext cx="4320000" cy="21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0" strike="noStrike" spc="-1" dirty="0">
                <a:solidFill>
                  <a:srgbClr val="000000"/>
                </a:solidFill>
                <a:latin typeface="Impact" panose="020B0806030902050204" pitchFamily="34" charset="0"/>
                <a:ea typeface="DejaVu Sans"/>
              </a:rPr>
              <a:t>Кейс от компании</a:t>
            </a:r>
            <a:endParaRPr lang="ru-RU" sz="2600" b="0" strike="noStrike" spc="-1" dirty="0">
              <a:latin typeface="Impact" panose="020B0806030902050204" pitchFamily="34" charset="0"/>
            </a:endParaRPr>
          </a:p>
        </p:txBody>
      </p:sp>
      <p:pic>
        <p:nvPicPr>
          <p:cNvPr id="196" name="Рисунок 195">
            <a:extLst>
              <a:ext uri="{FF2B5EF4-FFF2-40B4-BE49-F238E27FC236}">
                <a16:creationId xmlns:a16="http://schemas.microsoft.com/office/drawing/2014/main" id="{9BB829BF-CFDE-4B33-8463-DA7B795927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49249" y="7173059"/>
            <a:ext cx="699523" cy="714781"/>
          </a:xfrm>
          <a:prstGeom prst="rect">
            <a:avLst/>
          </a:prstGeom>
        </p:spPr>
      </p:pic>
      <p:sp>
        <p:nvSpPr>
          <p:cNvPr id="197" name="TextBox 196">
            <a:extLst>
              <a:ext uri="{FF2B5EF4-FFF2-40B4-BE49-F238E27FC236}">
                <a16:creationId xmlns:a16="http://schemas.microsoft.com/office/drawing/2014/main" id="{153F8ED2-5106-4EB9-AAF8-AFB71DBBB6AE}"/>
              </a:ext>
            </a:extLst>
          </p:cNvPr>
          <p:cNvSpPr txBox="1"/>
          <p:nvPr/>
        </p:nvSpPr>
        <p:spPr>
          <a:xfrm>
            <a:off x="3820821" y="7262640"/>
            <a:ext cx="1619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ИнфоТех</a:t>
            </a:r>
            <a:endParaRPr lang="ru-RU" sz="2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83E85AC4-A802-43DA-AB21-A0258F1B357D}"/>
              </a:ext>
            </a:extLst>
          </p:cNvPr>
          <p:cNvSpPr/>
          <p:nvPr/>
        </p:nvSpPr>
        <p:spPr>
          <a:xfrm>
            <a:off x="497088" y="6658345"/>
            <a:ext cx="1771650" cy="1731809"/>
          </a:xfrm>
          <a:prstGeom prst="ellipse">
            <a:avLst/>
          </a:prstGeom>
          <a:gradFill flip="none" rotWithShape="1">
            <a:gsLst>
              <a:gs pos="0">
                <a:srgbClr val="25383D"/>
              </a:gs>
              <a:gs pos="100000">
                <a:srgbClr val="1FA2BA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CustomShape 4">
            <a:extLst>
              <a:ext uri="{FF2B5EF4-FFF2-40B4-BE49-F238E27FC236}">
                <a16:creationId xmlns:a16="http://schemas.microsoft.com/office/drawing/2014/main" id="{2438CDCD-ACC6-4DF6-8F41-265BDD369BA4}"/>
              </a:ext>
            </a:extLst>
          </p:cNvPr>
          <p:cNvSpPr/>
          <p:nvPr/>
        </p:nvSpPr>
        <p:spPr>
          <a:xfrm>
            <a:off x="562320" y="6725409"/>
            <a:ext cx="1621080" cy="15976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0E3E6"/>
              </a:gs>
            </a:gsLst>
            <a:path path="rect">
              <a:fillToRect l="50000" t="50000" r="50000" b="50000"/>
            </a:path>
          </a:gradFill>
          <a:ln w="25560">
            <a:solidFill>
              <a:srgbClr val="43729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176" name="CustomShape 24">
            <a:extLst>
              <a:ext uri="{FF2B5EF4-FFF2-40B4-BE49-F238E27FC236}">
                <a16:creationId xmlns:a16="http://schemas.microsoft.com/office/drawing/2014/main" id="{523D1246-FE3F-4D6D-B1B4-C500481A29D9}"/>
              </a:ext>
            </a:extLst>
          </p:cNvPr>
          <p:cNvSpPr/>
          <p:nvPr/>
        </p:nvSpPr>
        <p:spPr>
          <a:xfrm>
            <a:off x="548421" y="7207704"/>
            <a:ext cx="162144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000000"/>
                </a:solidFill>
                <a:latin typeface="Franklin Gothic Demi"/>
                <a:ea typeface="DejaVu Sans"/>
              </a:rPr>
              <a:t>Секция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5626A7-B237-4AED-885D-9B9F8C6B26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97" y="453780"/>
            <a:ext cx="2553243" cy="269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DCF5CC2-E102-4E67-8154-8794669E9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437381-2A93-4F12-A8D8-C41EB5BF4E9E}"/>
              </a:ext>
            </a:extLst>
          </p:cNvPr>
          <p:cNvSpPr/>
          <p:nvPr/>
        </p:nvSpPr>
        <p:spPr>
          <a:xfrm>
            <a:off x="1951435" y="797997"/>
            <a:ext cx="3549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Информация о компании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F8D2DF-CB8A-48CC-8E31-CCFF8214EE72}"/>
              </a:ext>
            </a:extLst>
          </p:cNvPr>
          <p:cNvSpPr txBox="1"/>
          <p:nvPr/>
        </p:nvSpPr>
        <p:spPr>
          <a:xfrm>
            <a:off x="13411200" y="9067800"/>
            <a:ext cx="6094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2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4711B5-46E5-43F4-A85A-7EC11F1E2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1" y="0"/>
            <a:ext cx="1792224" cy="188993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8462FC-8BD9-410C-B994-A5D48EB89037}"/>
              </a:ext>
            </a:extLst>
          </p:cNvPr>
          <p:cNvSpPr/>
          <p:nvPr/>
        </p:nvSpPr>
        <p:spPr>
          <a:xfrm>
            <a:off x="1409700" y="3639312"/>
            <a:ext cx="12242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Bahnschrift" panose="020B0502040204020203" pitchFamily="34" charset="0"/>
              </a:rPr>
              <a:t>«</a:t>
            </a:r>
            <a:r>
              <a:rPr lang="ru-RU" sz="2800" dirty="0" err="1">
                <a:latin typeface="Bahnschrift" panose="020B0502040204020203" pitchFamily="34" charset="0"/>
              </a:rPr>
              <a:t>ЭкоНива</a:t>
            </a:r>
            <a:r>
              <a:rPr lang="ru-RU" sz="2800" dirty="0">
                <a:latin typeface="Bahnschrift" panose="020B0502040204020203" pitchFamily="34" charset="0"/>
              </a:rPr>
              <a:t> АПК» — </a:t>
            </a:r>
            <a:r>
              <a:rPr lang="ru-RU" sz="2800" b="1" dirty="0">
                <a:latin typeface="Bahnschrift" panose="020B0502040204020203" pitchFamily="34" charset="0"/>
              </a:rPr>
              <a:t>ведущий аграрный холдинг России</a:t>
            </a:r>
            <a:r>
              <a:rPr lang="ru-RU" sz="2800" dirty="0">
                <a:latin typeface="Bahnschrift" panose="020B0502040204020203" pitchFamily="34" charset="0"/>
              </a:rPr>
              <a:t>. По объемам производства молока занимает третье место в мире, первое — в Европе и в России. Основное направление деятельности — молочное животноводство. Также развивает растениеводство, селекцию и семеноводство, племенное скотоводство, органическое производство.</a:t>
            </a:r>
          </a:p>
        </p:txBody>
      </p:sp>
    </p:spTree>
    <p:extLst>
      <p:ext uri="{BB962C8B-B14F-4D97-AF65-F5344CB8AC3E}">
        <p14:creationId xmlns:p14="http://schemas.microsoft.com/office/powerpoint/2010/main" val="172616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29708B-3994-45EA-8390-16B43E19A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B50015-500A-4F5E-87FE-48D2681B659E}"/>
              </a:ext>
            </a:extLst>
          </p:cNvPr>
          <p:cNvSpPr/>
          <p:nvPr/>
        </p:nvSpPr>
        <p:spPr>
          <a:xfrm>
            <a:off x="2386592" y="721797"/>
            <a:ext cx="2965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Описание проблемы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0A0BA-5A64-4D46-8F12-974DFBC5FA65}"/>
              </a:ext>
            </a:extLst>
          </p:cNvPr>
          <p:cNvSpPr txBox="1"/>
          <p:nvPr/>
        </p:nvSpPr>
        <p:spPr>
          <a:xfrm>
            <a:off x="13411200" y="9067800"/>
            <a:ext cx="6335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3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900807-59B7-4368-816D-C8A81EA15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1" y="0"/>
            <a:ext cx="1792224" cy="188993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894BFD2-05ED-46D2-8D79-47E894B24EDA}"/>
              </a:ext>
            </a:extLst>
          </p:cNvPr>
          <p:cNvSpPr/>
          <p:nvPr/>
        </p:nvSpPr>
        <p:spPr>
          <a:xfrm>
            <a:off x="1346200" y="3438580"/>
            <a:ext cx="12698508" cy="2817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настоящий момент, в связи с уходом ряда поставщиков с рынка РФ, определённая часть поставок запчастей для сельскохозяйственной техники прекратилась, а качество материала аналогов не всегда бывает подходящим под наши технические требования. В связи с этим наши Клиенты уже столкнулись с тем, что из-за выхода из строя всего одной детали останавливается целая машина. </a:t>
            </a:r>
            <a:endParaRPr lang="ru-RU" sz="2800" dirty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08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EE02F0-4A8B-46B6-85F1-AD559EEAB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0ADF533-06FB-4237-928F-A87052F0C2DC}"/>
              </a:ext>
            </a:extLst>
          </p:cNvPr>
          <p:cNvSpPr/>
          <p:nvPr/>
        </p:nvSpPr>
        <p:spPr>
          <a:xfrm>
            <a:off x="3177744" y="721797"/>
            <a:ext cx="1181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Задачи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DD14A-11BD-4410-9CA5-566493909FFC}"/>
              </a:ext>
            </a:extLst>
          </p:cNvPr>
          <p:cNvSpPr txBox="1"/>
          <p:nvPr/>
        </p:nvSpPr>
        <p:spPr>
          <a:xfrm>
            <a:off x="13411200" y="9067800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4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00C18E-67C2-4854-8ED8-12CE13B37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1" y="0"/>
            <a:ext cx="1792224" cy="188993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8CECA1-3F80-4FAC-84D6-6E22072BE36D}"/>
              </a:ext>
            </a:extLst>
          </p:cNvPr>
          <p:cNvSpPr/>
          <p:nvPr/>
        </p:nvSpPr>
        <p:spPr>
          <a:xfrm>
            <a:off x="1055323" y="3227062"/>
            <a:ext cx="13447061" cy="5557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>
              <a:lnSpc>
                <a:spcPct val="150000"/>
              </a:lnSpc>
            </a:pPr>
            <a:r>
              <a:rPr lang="ru-RU" sz="2400" dirty="0">
                <a:latin typeface="Bahnschrift" panose="020B0502040204020203" pitchFamily="34" charset="0"/>
              </a:rPr>
              <a:t>Цель кейса – Сделать предложение по разработке устройства, способного анализировать качество материала, из которого изготовлена та или иная деталь.</a:t>
            </a:r>
          </a:p>
          <a:p>
            <a:pPr indent="533400" algn="just">
              <a:lnSpc>
                <a:spcPct val="150000"/>
              </a:lnSpc>
            </a:pPr>
            <a:r>
              <a:rPr lang="ru-RU" sz="2400" dirty="0">
                <a:latin typeface="Bahnschrift" panose="020B0502040204020203" pitchFamily="34" charset="0"/>
              </a:rPr>
              <a:t>Ожидаемый эффект – обеспечить контроль качества сырья при изготовлении изделий, в том числе определить, какую обработку прошел материал, из которого изготовлено изделие/ Компания может обратиться в любое специализированное предприятие, для изготовления устройства.</a:t>
            </a:r>
          </a:p>
          <a:p>
            <a:pPr indent="533400" algn="just">
              <a:lnSpc>
                <a:spcPct val="150000"/>
              </a:lnSpc>
            </a:pPr>
            <a:r>
              <a:rPr lang="ru-RU" sz="2400" dirty="0">
                <a:latin typeface="Bahnschrift" panose="020B0502040204020203" pitchFamily="34" charset="0"/>
              </a:rPr>
              <a:t>Дополнительная информация: Устройство должно быть портативным и по возможности компактным. Основные функции, которые устройство должно выполнять – это определение марки стали/чугуна, определение твердости материала, определение материала слоев при наличии напыления.</a:t>
            </a:r>
          </a:p>
        </p:txBody>
      </p:sp>
    </p:spTree>
    <p:extLst>
      <p:ext uri="{BB962C8B-B14F-4D97-AF65-F5344CB8AC3E}">
        <p14:creationId xmlns:p14="http://schemas.microsoft.com/office/powerpoint/2010/main" val="4048404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413A8C-B08F-4693-8511-7543BAB67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7ECA7A-45CD-4F1C-B7AC-EEA2406F86C5}"/>
              </a:ext>
            </a:extLst>
          </p:cNvPr>
          <p:cNvSpPr/>
          <p:nvPr/>
        </p:nvSpPr>
        <p:spPr>
          <a:xfrm>
            <a:off x="1920875" y="714133"/>
            <a:ext cx="3860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Требования к оформлению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3D405C-6CAC-412D-A5C4-17EC711CC4D7}"/>
              </a:ext>
            </a:extLst>
          </p:cNvPr>
          <p:cNvSpPr txBox="1"/>
          <p:nvPr/>
        </p:nvSpPr>
        <p:spPr>
          <a:xfrm>
            <a:off x="13392912" y="9067800"/>
            <a:ext cx="6383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BC2BAD-2EC5-4896-8BAD-482B01491409}"/>
              </a:ext>
            </a:extLst>
          </p:cNvPr>
          <p:cNvSpPr/>
          <p:nvPr/>
        </p:nvSpPr>
        <p:spPr>
          <a:xfrm>
            <a:off x="1920875" y="2512159"/>
            <a:ext cx="112776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spcBef>
                <a:spcPct val="0"/>
              </a:spcBef>
              <a:buNone/>
            </a:pP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Презентация </a:t>
            </a:r>
            <a:r>
              <a:rPr lang="en-US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Microsoft Office PowerPoint 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не более </a:t>
            </a:r>
            <a:r>
              <a:rPr lang="ru-RU" altLang="ru-RU" sz="2400" b="1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20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 слайдов формата </a:t>
            </a:r>
            <a:r>
              <a:rPr lang="ru-RU" altLang="ru-RU" sz="2400" b="1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А3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, включая: </a:t>
            </a:r>
          </a:p>
          <a:p>
            <a:pPr indent="449263" algn="just">
              <a:spcBef>
                <a:spcPct val="0"/>
              </a:spcBef>
            </a:pPr>
            <a:endParaRPr lang="en-US" altLang="ru-RU" sz="2400" b="1" dirty="0">
              <a:latin typeface="Georgia" panose="02040502050405020303" pitchFamily="18" charset="0"/>
              <a:ea typeface="Helvetica" panose="00000500000000000000" pitchFamily="50" charset="0"/>
              <a:cs typeface="Times New Roman" panose="02020603050405020304" pitchFamily="18" charset="0"/>
            </a:endParaRPr>
          </a:p>
          <a:p>
            <a:pPr indent="449263" algn="just">
              <a:spcBef>
                <a:spcPct val="0"/>
              </a:spcBef>
            </a:pPr>
            <a:r>
              <a:rPr lang="ru-RU" altLang="ru-RU" sz="2400" b="1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Слайд 1.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 Титульный слайд, который должен содержать следующею информацию: название кейса, логотип команды, ФИО капитана, ВУЗ, контакты.</a:t>
            </a:r>
          </a:p>
          <a:p>
            <a:pPr indent="449263" algn="just">
              <a:spcBef>
                <a:spcPct val="0"/>
              </a:spcBef>
              <a:buNone/>
            </a:pPr>
            <a:endParaRPr lang="en-US" altLang="ru-RU" sz="2400" b="1" dirty="0">
              <a:latin typeface="Georgia" panose="02040502050405020303" pitchFamily="18" charset="0"/>
              <a:ea typeface="Helvetica" panose="00000500000000000000" pitchFamily="50" charset="0"/>
              <a:cs typeface="Times New Roman" panose="02020603050405020304" pitchFamily="18" charset="0"/>
            </a:endParaRPr>
          </a:p>
          <a:p>
            <a:pPr indent="449263" algn="just">
              <a:spcBef>
                <a:spcPct val="0"/>
              </a:spcBef>
              <a:buNone/>
            </a:pPr>
            <a:r>
              <a:rPr lang="ru-RU" altLang="ru-RU" sz="2400" b="1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Слайд 2.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 Представление команды: фотография, ФИО, специальность, курс, опыт участия в других кейс-чемпионатах каждого участника. Дополнительная информация о профессиональных компетенциях участников и достижениях команды.</a:t>
            </a:r>
          </a:p>
          <a:p>
            <a:pPr indent="449263" algn="just">
              <a:spcBef>
                <a:spcPct val="0"/>
              </a:spcBef>
              <a:buNone/>
            </a:pPr>
            <a:endParaRPr lang="en-US" sz="2400" dirty="0">
              <a:latin typeface="Georgia" panose="02040502050405020303" pitchFamily="18" charset="0"/>
              <a:ea typeface="Helvetica" panose="00000500000000000000" pitchFamily="50" charset="0"/>
              <a:cs typeface="Times New Roman" pitchFamily="18" charset="0"/>
            </a:endParaRPr>
          </a:p>
          <a:p>
            <a:pPr indent="449263" algn="just">
              <a:spcBef>
                <a:spcPct val="0"/>
              </a:spcBef>
              <a:buNone/>
            </a:pPr>
            <a:r>
              <a:rPr 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Основными критериями оценки представленных на конкурс решений являются</a:t>
            </a:r>
            <a:r>
              <a:rPr lang="en-US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:</a:t>
            </a:r>
          </a:p>
          <a:p>
            <a:pPr indent="449263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реализуемость решения</a:t>
            </a:r>
            <a:endParaRPr lang="en-US" sz="2400" i="1" dirty="0">
              <a:latin typeface="Georgia" panose="02040502050405020303" pitchFamily="18" charset="0"/>
              <a:ea typeface="Helvetica" panose="00000500000000000000" pitchFamily="50" charset="0"/>
              <a:cs typeface="Times New Roman" pitchFamily="18" charset="0"/>
            </a:endParaRPr>
          </a:p>
          <a:p>
            <a:pPr indent="449263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проработанность решения</a:t>
            </a:r>
          </a:p>
          <a:p>
            <a:pPr indent="449263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оценка экономического эффекта</a:t>
            </a:r>
          </a:p>
          <a:p>
            <a:pPr indent="449263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оригинальность и инновационность</a:t>
            </a:r>
          </a:p>
          <a:p>
            <a:pPr indent="449263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презентация</a:t>
            </a:r>
            <a:endParaRPr lang="ru-RU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6B8D2C-A888-4AAD-970C-BDB7C3A9A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1" y="0"/>
            <a:ext cx="1792224" cy="188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81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324</Words>
  <Application>Microsoft Office PowerPoint</Application>
  <PresentationFormat>Произвольный</PresentationFormat>
  <Paragraphs>31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Arial</vt:lpstr>
      <vt:lpstr>Bahnschrift</vt:lpstr>
      <vt:lpstr>Calibri</vt:lpstr>
      <vt:lpstr>Calibri Light</vt:lpstr>
      <vt:lpstr>Franklin Gothic Demi</vt:lpstr>
      <vt:lpstr>Franklin Gothic Medium</vt:lpstr>
      <vt:lpstr>Georgia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case swsu</dc:creator>
  <cp:lastModifiedBy>case swsu</cp:lastModifiedBy>
  <cp:revision>8</cp:revision>
  <dcterms:created xsi:type="dcterms:W3CDTF">2022-09-21T12:55:41Z</dcterms:created>
  <dcterms:modified xsi:type="dcterms:W3CDTF">2022-09-26T07:46:04Z</dcterms:modified>
</cp:coreProperties>
</file>