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9450"/>
              </p:ext>
            </p:extLst>
          </p:nvPr>
        </p:nvGraphicFramePr>
        <p:xfrm>
          <a:off x="0" y="0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Узел усиления 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тонального сигнала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0FF4A-9268-4BA5-8694-A18AE90F86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39" y="1081323"/>
            <a:ext cx="2641013" cy="1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C73A18-7EE3-405E-AE95-BC25C862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471004"/>
            <a:ext cx="1449987" cy="7124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A3DDD5-7B95-4F03-B38B-44A3F78EF287}"/>
              </a:ext>
            </a:extLst>
          </p:cNvPr>
          <p:cNvSpPr/>
          <p:nvPr/>
        </p:nvSpPr>
        <p:spPr>
          <a:xfrm>
            <a:off x="500507" y="2538611"/>
            <a:ext cx="141183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ПАО «Газпром» — глобальная энергетическая компания. Основные направления деятельности — геологоразведка, добыча, транспортировка, хранение, переработка и реализация газа, газового конденсата и нефти, реализация газа в качестве моторного топлива, а также производство и сбыт тепло- и электроэнергии.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«Газпром» видит свою миссию в надежном, эффективном и сбалансированном обеспечении потребителей природным газом, другими видами энергоресурсов и продуктами их переработки.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Стратегической целью «Газпрома» является укрепление статуса лидера среди глобальных энергетических компаний посредством диверсификации рынков сбыта, обеспечения энергетической безопасности и устойчивого развития, роста эффективности деятельности, использования научно-технического потенциала.</a:t>
            </a:r>
            <a:endParaRPr lang="ru-RU" sz="2800" b="0" i="0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C8BB7-1986-4541-960A-88392500F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471004"/>
            <a:ext cx="1449987" cy="7124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618CF1-AE3C-4107-9583-B717CC1082B0}"/>
              </a:ext>
            </a:extLst>
          </p:cNvPr>
          <p:cNvSpPr/>
          <p:nvPr/>
        </p:nvSpPr>
        <p:spPr>
          <a:xfrm>
            <a:off x="1097280" y="2547710"/>
            <a:ext cx="13350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Основным усилительным компонентом в составе узла является малошумящий операционный усилитель 1407УД3 бК0.347.289 ТУ.</a:t>
            </a:r>
            <a:endParaRPr lang="en-US" sz="2800" dirty="0">
              <a:latin typeface="Bahnschrift" panose="020B0502040204020203" pitchFamily="34" charset="0"/>
            </a:endParaRPr>
          </a:p>
          <a:p>
            <a:pPr indent="533400" algn="just"/>
            <a:endParaRPr lang="ru-RU" sz="2800" dirty="0">
              <a:latin typeface="Bahnschrift" panose="020B0502040204020203" pitchFamily="34" charset="0"/>
            </a:endParaRP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Указанный компонент снят с производства и недоступен для приобретения.</a:t>
            </a:r>
            <a:endParaRPr lang="en-US" sz="2800" dirty="0">
              <a:latin typeface="Bahnschrift" panose="020B0502040204020203" pitchFamily="34" charset="0"/>
            </a:endParaRPr>
          </a:p>
          <a:p>
            <a:pPr indent="533400" algn="just"/>
            <a:endParaRPr lang="ru-RU" sz="2800" dirty="0">
              <a:latin typeface="Bahnschrift" panose="020B0502040204020203" pitchFamily="34" charset="0"/>
            </a:endParaRP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Следствие – невозможность ремонта узла в случае выхода указанного компонента из строя.</a:t>
            </a: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468A9-6CE7-4E04-A322-FC3B44CE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2306E-EEDB-4C2E-B240-332FEF67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471004"/>
            <a:ext cx="1449987" cy="712458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AED1C7AC-EE6F-4391-A658-7B524617E500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350" y="2408481"/>
            <a:ext cx="8926286" cy="485069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72C5B-7B32-47F4-8200-1E6BB59A1EE6}"/>
              </a:ext>
            </a:extLst>
          </p:cNvPr>
          <p:cNvSpPr/>
          <p:nvPr/>
        </p:nvSpPr>
        <p:spPr>
          <a:xfrm>
            <a:off x="7317994" y="2008371"/>
            <a:ext cx="6668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Габаритный чертеж и схема расположения элементов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AF5763-9183-41EA-93DA-06C0BE9C8805}"/>
              </a:ext>
            </a:extLst>
          </p:cNvPr>
          <p:cNvSpPr/>
          <p:nvPr/>
        </p:nvSpPr>
        <p:spPr>
          <a:xfrm>
            <a:off x="689167" y="2408481"/>
            <a:ext cx="4742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ru-RU" dirty="0"/>
              <a:t>Плата УС входит в состав комплекса аппаратуры системы передачи с частотным разделением каналов К-6Т</a:t>
            </a:r>
          </a:p>
          <a:p>
            <a:r>
              <a:rPr lang="ru-RU" dirty="0"/>
              <a:t>Плата УС предназначена для объединения и усиления сигналов в тональном диапазоне частот и подавления помехи частотой 50 Гц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FC1800-FBA0-4DC9-AC2A-1C9DFB8AB72D}"/>
              </a:ext>
            </a:extLst>
          </p:cNvPr>
          <p:cNvSpPr/>
          <p:nvPr/>
        </p:nvSpPr>
        <p:spPr>
          <a:xfrm>
            <a:off x="689167" y="4168345"/>
            <a:ext cx="68705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</a:t>
            </a:r>
            <a:r>
              <a:rPr lang="ru-RU" dirty="0"/>
              <a:t>На плате размещено два одинаковых усилителя;</a:t>
            </a:r>
          </a:p>
          <a:p>
            <a:r>
              <a:rPr lang="ru-RU" dirty="0"/>
              <a:t>Рабочий диапазон частот от 0,3 до 3,4 кГц;</a:t>
            </a:r>
          </a:p>
          <a:p>
            <a:r>
              <a:rPr lang="ru-RU" dirty="0"/>
              <a:t>Усиление по входу 1 – 25,5 дБ; по входу 2 – 0,0 дБ;</a:t>
            </a:r>
          </a:p>
          <a:p>
            <a:r>
              <a:rPr lang="ru-RU" dirty="0"/>
              <a:t>Частотные искажения относительно частоты 0,8 кГц не более </a:t>
            </a:r>
            <a:br>
              <a:rPr lang="ru-RU" dirty="0"/>
            </a:br>
            <a:r>
              <a:rPr lang="ru-RU" dirty="0"/>
              <a:t>±0,4 дБ;</a:t>
            </a:r>
          </a:p>
          <a:p>
            <a:r>
              <a:rPr lang="ru-RU" dirty="0"/>
              <a:t>Разность усиления на частотах 0,3 и 0,05 кГц должна быть не менее 25 дБ;</a:t>
            </a:r>
          </a:p>
          <a:p>
            <a:r>
              <a:rPr lang="ru-RU" dirty="0"/>
              <a:t>Амплитудная характеристика усиления прямолинейна с точностью 0,3 дБ до уровня на выходе минус 3 </a:t>
            </a:r>
            <a:r>
              <a:rPr lang="ru-RU" dirty="0" err="1"/>
              <a:t>дБн</a:t>
            </a:r>
            <a:r>
              <a:rPr lang="ru-RU" dirty="0"/>
              <a:t>;</a:t>
            </a:r>
          </a:p>
          <a:p>
            <a:r>
              <a:rPr lang="ru-RU" dirty="0"/>
              <a:t>Входное сопротивление по входу 1 – более 10 кОм, по входу 2 – 600 Ом;</a:t>
            </a:r>
          </a:p>
          <a:p>
            <a:r>
              <a:rPr lang="ru-RU" dirty="0"/>
              <a:t>Потребление тока не более 2 мА от источника 12 В.</a:t>
            </a:r>
          </a:p>
        </p:txBody>
      </p:sp>
      <p:pic>
        <p:nvPicPr>
          <p:cNvPr id="10" name="table">
            <a:extLst>
              <a:ext uri="{FF2B5EF4-FFF2-40B4-BE49-F238E27FC236}">
                <a16:creationId xmlns:a16="http://schemas.microsoft.com/office/drawing/2014/main" id="{CA7CBB82-E1AD-429E-985E-CDFBC8600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606" y="7584665"/>
            <a:ext cx="8648138" cy="29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F39F9B-B064-4952-B811-8D0F7EFCF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471004"/>
            <a:ext cx="1449987" cy="7124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78E063-6C33-4CBA-85EA-6C9424F4A4BA}"/>
              </a:ext>
            </a:extLst>
          </p:cNvPr>
          <p:cNvSpPr/>
          <p:nvPr/>
        </p:nvSpPr>
        <p:spPr>
          <a:xfrm>
            <a:off x="786384" y="2683872"/>
            <a:ext cx="14045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Разработать функциональный аналог узла УС с использованием современной элементной базы.</a:t>
            </a:r>
          </a:p>
          <a:p>
            <a:pPr indent="622300" algn="just"/>
            <a:endParaRPr lang="ru-RU" sz="2800" dirty="0">
              <a:latin typeface="Bahnschrift" panose="020B0502040204020203" pitchFamily="34" charset="0"/>
            </a:endParaRPr>
          </a:p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При разработке использовать отечественные электронные компоненты;</a:t>
            </a:r>
          </a:p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В случае использования импортных электронных компонентов – привести обоснование.</a:t>
            </a:r>
          </a:p>
          <a:p>
            <a:pPr indent="622300" algn="just"/>
            <a:endParaRPr lang="ru-RU" sz="2800" dirty="0">
              <a:latin typeface="Bahnschrift" panose="020B0502040204020203" pitchFamily="34" charset="0"/>
            </a:endParaRPr>
          </a:p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Разработать имитационную модель в любом программном симуляторе электронных схем и привести результаты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725335" y="721797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>
              <a:spcBef>
                <a:spcPct val="0"/>
              </a:spcBef>
              <a:buNone/>
            </a:pP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622300" algn="just">
              <a:spcBef>
                <a:spcPct val="0"/>
              </a:spcBef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622300" algn="just">
              <a:spcBef>
                <a:spcPct val="0"/>
              </a:spcBef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622300" algn="just">
              <a:spcBef>
                <a:spcPct val="0"/>
              </a:spcBef>
              <a:buNone/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622300" algn="just">
              <a:spcBef>
                <a:spcPct val="0"/>
              </a:spcBef>
              <a:buNone/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622300" algn="just">
              <a:spcBef>
                <a:spcPct val="0"/>
              </a:spcBef>
              <a:buNone/>
            </a:pPr>
            <a:endParaRPr lang="en-US" sz="2400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622300" algn="just">
              <a:spcBef>
                <a:spcPct val="0"/>
              </a:spcBef>
              <a:buNone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43F556-9AFF-4567-9D59-6EE6A3F3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4" y="471004"/>
            <a:ext cx="1449987" cy="7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282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9</cp:revision>
  <dcterms:created xsi:type="dcterms:W3CDTF">2022-09-21T12:55:41Z</dcterms:created>
  <dcterms:modified xsi:type="dcterms:W3CDTF">2022-09-26T09:48:42Z</dcterms:modified>
</cp:coreProperties>
</file>