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95407" autoAdjust="0"/>
  </p:normalViewPr>
  <p:slideViewPr>
    <p:cSldViewPr snapToGrid="0" showGuides="1">
      <p:cViewPr varScale="1">
        <p:scale>
          <a:sx n="76" d="100"/>
          <a:sy n="76" d="100"/>
        </p:scale>
        <p:origin x="1176" y="108"/>
      </p:cViewPr>
      <p:guideLst>
        <p:guide orient="horz" pos="3368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7390C-52AD-4503-9DE9-C303D90AA599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9DA8-B4F3-46BD-B1EA-F43C34C24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77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2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9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5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5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3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1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44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AEEB-7409-407B-A9FB-94DBCCCF401F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3BC2-493A-44A7-9CBB-D24D49B723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9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wmf"/><Relationship Id="rId9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79D4-AD59-4A6D-9D8C-D36F35541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29469"/>
              </p:ext>
            </p:extLst>
          </p:nvPr>
        </p:nvGraphicFramePr>
        <p:xfrm>
          <a:off x="-128420" y="0"/>
          <a:ext cx="15247770" cy="1077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3" imgW="10526760" imgH="7441200" progId="">
                  <p:embed/>
                </p:oleObj>
              </mc:Choice>
              <mc:Fallback>
                <p:oleObj r:id="rId3" imgW="10526760" imgH="7441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28420" y="0"/>
                        <a:ext cx="15247770" cy="1077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" name="Рисунок 3">
            <a:extLst>
              <a:ext uri="{FF2B5EF4-FFF2-40B4-BE49-F238E27FC236}">
                <a16:creationId xmlns:a16="http://schemas.microsoft.com/office/drawing/2014/main" id="{0083FA39-6031-425C-82EF-EAB23732B459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2380760" y="3780000"/>
            <a:ext cx="2199240" cy="2256480"/>
          </a:xfrm>
          <a:prstGeom prst="rect">
            <a:avLst/>
          </a:prstGeom>
          <a:ln w="0">
            <a:noFill/>
          </a:ln>
        </p:spPr>
      </p:pic>
      <p:sp>
        <p:nvSpPr>
          <p:cNvPr id="155" name="TextShape 1">
            <a:extLst>
              <a:ext uri="{FF2B5EF4-FFF2-40B4-BE49-F238E27FC236}">
                <a16:creationId xmlns:a16="http://schemas.microsoft.com/office/drawing/2014/main" id="{D39EE5D8-4DCC-4952-95E9-D52E1EC43E52}"/>
              </a:ext>
            </a:extLst>
          </p:cNvPr>
          <p:cNvSpPr txBox="1"/>
          <p:nvPr/>
        </p:nvSpPr>
        <p:spPr>
          <a:xfrm>
            <a:off x="1080000" y="3600000"/>
            <a:ext cx="11520000" cy="10800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US" sz="5400" b="0" strike="noStrike" spc="-1" dirty="0">
                <a:solidFill>
                  <a:srgbClr val="005CAB"/>
                </a:solidFill>
                <a:latin typeface="Franklin Gothic Medium"/>
                <a:ea typeface="DejaVu Sans"/>
              </a:rPr>
              <a:t>SWSU Case Championship 20</a:t>
            </a:r>
            <a:r>
              <a:rPr lang="ru-RU" sz="5400" b="0" strike="noStrike" spc="-1" dirty="0">
                <a:solidFill>
                  <a:srgbClr val="005CAB"/>
                </a:solidFill>
                <a:latin typeface="Franklin Gothic Medium"/>
                <a:ea typeface="DejaVu Sans"/>
              </a:rPr>
              <a:t>22</a:t>
            </a:r>
            <a:endParaRPr lang="ru-RU" sz="5400" b="0" strike="noStrike" spc="-1" dirty="0">
              <a:latin typeface="Arial"/>
            </a:endParaRPr>
          </a:p>
        </p:txBody>
      </p:sp>
      <p:grpSp>
        <p:nvGrpSpPr>
          <p:cNvPr id="156" name="Group 2">
            <a:extLst>
              <a:ext uri="{FF2B5EF4-FFF2-40B4-BE49-F238E27FC236}">
                <a16:creationId xmlns:a16="http://schemas.microsoft.com/office/drawing/2014/main" id="{CD9EB5B9-1BE6-4A70-A6DA-AFBA846F2062}"/>
              </a:ext>
            </a:extLst>
          </p:cNvPr>
          <p:cNvGrpSpPr/>
          <p:nvPr/>
        </p:nvGrpSpPr>
        <p:grpSpPr>
          <a:xfrm>
            <a:off x="6516000" y="6618960"/>
            <a:ext cx="1773360" cy="1748520"/>
            <a:chOff x="6516000" y="6618960"/>
            <a:chExt cx="1773360" cy="1748520"/>
          </a:xfrm>
        </p:grpSpPr>
        <p:sp>
          <p:nvSpPr>
            <p:cNvPr id="157" name="CustomShape 3">
              <a:extLst>
                <a:ext uri="{FF2B5EF4-FFF2-40B4-BE49-F238E27FC236}">
                  <a16:creationId xmlns:a16="http://schemas.microsoft.com/office/drawing/2014/main" id="{ADC4E2C1-F422-409D-810B-F3D4C1735AF0}"/>
                </a:ext>
              </a:extLst>
            </p:cNvPr>
            <p:cNvSpPr/>
            <p:nvPr/>
          </p:nvSpPr>
          <p:spPr>
            <a:xfrm>
              <a:off x="6516000" y="6618960"/>
              <a:ext cx="1773360" cy="1748520"/>
            </a:xfrm>
            <a:prstGeom prst="ellipse">
              <a:avLst/>
            </a:prstGeom>
            <a:gradFill rotWithShape="0">
              <a:gsLst>
                <a:gs pos="0">
                  <a:srgbClr val="25383D"/>
                </a:gs>
                <a:gs pos="100000">
                  <a:srgbClr val="1FA2BA"/>
                </a:gs>
              </a:gsLst>
              <a:lin ang="2700000"/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">
              <a:extLst>
                <a:ext uri="{FF2B5EF4-FFF2-40B4-BE49-F238E27FC236}">
                  <a16:creationId xmlns:a16="http://schemas.microsoft.com/office/drawing/2014/main" id="{F03264F3-25D4-417A-A459-B9B9AA04B10C}"/>
                </a:ext>
              </a:extLst>
            </p:cNvPr>
            <p:cNvSpPr/>
            <p:nvPr/>
          </p:nvSpPr>
          <p:spPr>
            <a:xfrm>
              <a:off x="6592320" y="6693840"/>
              <a:ext cx="1621080" cy="15976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0E3E6"/>
                </a:gs>
              </a:gsLst>
              <a:path path="rect">
                <a:fillToRect l="50000" t="50000" r="50000" b="50000"/>
              </a:path>
            </a:gradFill>
            <a:ln w="25560">
              <a:solidFill>
                <a:srgbClr val="43729D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5">
              <a:extLst>
                <a:ext uri="{FF2B5EF4-FFF2-40B4-BE49-F238E27FC236}">
                  <a16:creationId xmlns:a16="http://schemas.microsoft.com/office/drawing/2014/main" id="{48E9ABF6-6A12-40C1-83EB-A72282D7B164}"/>
                </a:ext>
              </a:extLst>
            </p:cNvPr>
            <p:cNvSpPr/>
            <p:nvPr/>
          </p:nvSpPr>
          <p:spPr>
            <a:xfrm>
              <a:off x="6860880" y="7209000"/>
              <a:ext cx="1098000" cy="1065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3200" b="0" strike="noStrike" spc="-1">
                  <a:solidFill>
                    <a:srgbClr val="000000"/>
                  </a:solidFill>
                  <a:latin typeface="Franklin Gothic Demi"/>
                  <a:ea typeface="DejaVu Sans"/>
                </a:rPr>
                <a:t>Кейс</a:t>
              </a:r>
              <a:endParaRPr lang="ru-RU" sz="3200" b="0" strike="noStrike" spc="-1">
                <a:latin typeface="Arial"/>
              </a:endParaRPr>
            </a:p>
          </p:txBody>
        </p:sp>
      </p:grpSp>
      <p:grpSp>
        <p:nvGrpSpPr>
          <p:cNvPr id="160" name="Group 6">
            <a:extLst>
              <a:ext uri="{FF2B5EF4-FFF2-40B4-BE49-F238E27FC236}">
                <a16:creationId xmlns:a16="http://schemas.microsoft.com/office/drawing/2014/main" id="{0F185762-90E1-4CAB-A79C-9DC82B9DAE6E}"/>
              </a:ext>
            </a:extLst>
          </p:cNvPr>
          <p:cNvGrpSpPr/>
          <p:nvPr/>
        </p:nvGrpSpPr>
        <p:grpSpPr>
          <a:xfrm>
            <a:off x="8442360" y="7034040"/>
            <a:ext cx="4518000" cy="1028520"/>
            <a:chOff x="8442360" y="7034040"/>
            <a:chExt cx="4518000" cy="1028520"/>
          </a:xfrm>
        </p:grpSpPr>
        <p:grpSp>
          <p:nvGrpSpPr>
            <p:cNvPr id="161" name="Group 7">
              <a:extLst>
                <a:ext uri="{FF2B5EF4-FFF2-40B4-BE49-F238E27FC236}">
                  <a16:creationId xmlns:a16="http://schemas.microsoft.com/office/drawing/2014/main" id="{19E3BABD-E397-452E-BAEE-056201950804}"/>
                </a:ext>
              </a:extLst>
            </p:cNvPr>
            <p:cNvGrpSpPr/>
            <p:nvPr/>
          </p:nvGrpSpPr>
          <p:grpSpPr>
            <a:xfrm>
              <a:off x="8442360" y="7034040"/>
              <a:ext cx="4517640" cy="1028520"/>
              <a:chOff x="8442360" y="7034040"/>
              <a:chExt cx="4517640" cy="1028520"/>
            </a:xfrm>
          </p:grpSpPr>
          <p:sp>
            <p:nvSpPr>
              <p:cNvPr id="174" name="CustomShape 8">
                <a:extLst>
                  <a:ext uri="{FF2B5EF4-FFF2-40B4-BE49-F238E27FC236}">
                    <a16:creationId xmlns:a16="http://schemas.microsoft.com/office/drawing/2014/main" id="{BCAC8556-2337-4D0D-9603-59CC33703E6F}"/>
                  </a:ext>
                </a:extLst>
              </p:cNvPr>
              <p:cNvSpPr/>
              <p:nvPr/>
            </p:nvSpPr>
            <p:spPr>
              <a:xfrm>
                <a:off x="928944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5" name="CustomShape 9">
                <a:extLst>
                  <a:ext uri="{FF2B5EF4-FFF2-40B4-BE49-F238E27FC236}">
                    <a16:creationId xmlns:a16="http://schemas.microsoft.com/office/drawing/2014/main" id="{09FDD3AF-10F7-4677-A2AB-BE1C0C5ADF6B}"/>
                  </a:ext>
                </a:extLst>
              </p:cNvPr>
              <p:cNvSpPr/>
              <p:nvPr/>
            </p:nvSpPr>
            <p:spPr>
              <a:xfrm flipH="1">
                <a:off x="844200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2" name="Group 10">
              <a:extLst>
                <a:ext uri="{FF2B5EF4-FFF2-40B4-BE49-F238E27FC236}">
                  <a16:creationId xmlns:a16="http://schemas.microsoft.com/office/drawing/2014/main" id="{D1ACBF9C-0450-466E-8544-62B6D54FAA3F}"/>
                </a:ext>
              </a:extLst>
            </p:cNvPr>
            <p:cNvGrpSpPr/>
            <p:nvPr/>
          </p:nvGrpSpPr>
          <p:grpSpPr>
            <a:xfrm>
              <a:off x="10537920" y="7939440"/>
              <a:ext cx="1236960" cy="45000"/>
              <a:chOff x="10537920" y="7939440"/>
              <a:chExt cx="1236960" cy="45000"/>
            </a:xfrm>
          </p:grpSpPr>
          <p:sp>
            <p:nvSpPr>
              <p:cNvPr id="166" name="CustomShape 11">
                <a:extLst>
                  <a:ext uri="{FF2B5EF4-FFF2-40B4-BE49-F238E27FC236}">
                    <a16:creationId xmlns:a16="http://schemas.microsoft.com/office/drawing/2014/main" id="{DF74BBA4-E929-48E1-A421-4769DDF5008D}"/>
                  </a:ext>
                </a:extLst>
              </p:cNvPr>
              <p:cNvSpPr/>
              <p:nvPr/>
            </p:nvSpPr>
            <p:spPr>
              <a:xfrm flipV="1">
                <a:off x="1105020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">
                <a:extLst>
                  <a:ext uri="{FF2B5EF4-FFF2-40B4-BE49-F238E27FC236}">
                    <a16:creationId xmlns:a16="http://schemas.microsoft.com/office/drawing/2014/main" id="{E68A9C8A-641B-4775-86B5-214EBD1A7143}"/>
                  </a:ext>
                </a:extLst>
              </p:cNvPr>
              <p:cNvSpPr/>
              <p:nvPr/>
            </p:nvSpPr>
            <p:spPr>
              <a:xfrm flipV="1">
                <a:off x="11219400" y="7939080"/>
                <a:ext cx="45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3">
                <a:extLst>
                  <a:ext uri="{FF2B5EF4-FFF2-40B4-BE49-F238E27FC236}">
                    <a16:creationId xmlns:a16="http://schemas.microsoft.com/office/drawing/2014/main" id="{FFE529AD-6FDD-44F3-A6C5-19C799655500}"/>
                  </a:ext>
                </a:extLst>
              </p:cNvPr>
              <p:cNvSpPr/>
              <p:nvPr/>
            </p:nvSpPr>
            <p:spPr>
              <a:xfrm flipV="1">
                <a:off x="11390040" y="7939080"/>
                <a:ext cx="4572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4">
                <a:extLst>
                  <a:ext uri="{FF2B5EF4-FFF2-40B4-BE49-F238E27FC236}">
                    <a16:creationId xmlns:a16="http://schemas.microsoft.com/office/drawing/2014/main" id="{8F440C3F-0EB0-4CBC-831C-F82849DF55B3}"/>
                  </a:ext>
                </a:extLst>
              </p:cNvPr>
              <p:cNvSpPr/>
              <p:nvPr/>
            </p:nvSpPr>
            <p:spPr>
              <a:xfrm flipV="1">
                <a:off x="11560320" y="7939080"/>
                <a:ext cx="44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5">
                <a:extLst>
                  <a:ext uri="{FF2B5EF4-FFF2-40B4-BE49-F238E27FC236}">
                    <a16:creationId xmlns:a16="http://schemas.microsoft.com/office/drawing/2014/main" id="{F3A42B91-63D3-4503-A65C-780031910C9F}"/>
                  </a:ext>
                </a:extLst>
              </p:cNvPr>
              <p:cNvSpPr/>
              <p:nvPr/>
            </p:nvSpPr>
            <p:spPr>
              <a:xfrm flipV="1">
                <a:off x="1172988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6">
                <a:extLst>
                  <a:ext uri="{FF2B5EF4-FFF2-40B4-BE49-F238E27FC236}">
                    <a16:creationId xmlns:a16="http://schemas.microsoft.com/office/drawing/2014/main" id="{8CC1939C-769A-4F98-8849-5AE5C3C50139}"/>
                  </a:ext>
                </a:extLst>
              </p:cNvPr>
              <p:cNvSpPr/>
              <p:nvPr/>
            </p:nvSpPr>
            <p:spPr>
              <a:xfrm flipV="1">
                <a:off x="10537920" y="7939080"/>
                <a:ext cx="44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7">
                <a:extLst>
                  <a:ext uri="{FF2B5EF4-FFF2-40B4-BE49-F238E27FC236}">
                    <a16:creationId xmlns:a16="http://schemas.microsoft.com/office/drawing/2014/main" id="{13C99256-69DE-4F63-AA32-FE0D82124B0C}"/>
                  </a:ext>
                </a:extLst>
              </p:cNvPr>
              <p:cNvSpPr/>
              <p:nvPr/>
            </p:nvSpPr>
            <p:spPr>
              <a:xfrm flipV="1">
                <a:off x="1070856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8">
                <a:extLst>
                  <a:ext uri="{FF2B5EF4-FFF2-40B4-BE49-F238E27FC236}">
                    <a16:creationId xmlns:a16="http://schemas.microsoft.com/office/drawing/2014/main" id="{7F7C5705-C3EA-4FC7-9D24-30F65205F07C}"/>
                  </a:ext>
                </a:extLst>
              </p:cNvPr>
              <p:cNvSpPr/>
              <p:nvPr/>
            </p:nvSpPr>
            <p:spPr>
              <a:xfrm flipV="1">
                <a:off x="10879920" y="7939080"/>
                <a:ext cx="45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9">
              <a:extLst>
                <a:ext uri="{FF2B5EF4-FFF2-40B4-BE49-F238E27FC236}">
                  <a16:creationId xmlns:a16="http://schemas.microsoft.com/office/drawing/2014/main" id="{3B23A778-76F8-4AF3-93F9-A47BB6E42D77}"/>
                </a:ext>
              </a:extLst>
            </p:cNvPr>
            <p:cNvGrpSpPr/>
            <p:nvPr/>
          </p:nvGrpSpPr>
          <p:grpSpPr>
            <a:xfrm>
              <a:off x="8442720" y="7034040"/>
              <a:ext cx="4517640" cy="1028520"/>
              <a:chOff x="8442720" y="7034040"/>
              <a:chExt cx="4517640" cy="1028520"/>
            </a:xfrm>
          </p:grpSpPr>
          <p:sp>
            <p:nvSpPr>
              <p:cNvPr id="164" name="CustomShape 20">
                <a:extLst>
                  <a:ext uri="{FF2B5EF4-FFF2-40B4-BE49-F238E27FC236}">
                    <a16:creationId xmlns:a16="http://schemas.microsoft.com/office/drawing/2014/main" id="{73A270F4-7291-4754-BFB4-C6BC47B8B255}"/>
                  </a:ext>
                </a:extLst>
              </p:cNvPr>
              <p:cNvSpPr/>
              <p:nvPr/>
            </p:nvSpPr>
            <p:spPr>
              <a:xfrm>
                <a:off x="9289800" y="7034040"/>
                <a:ext cx="36705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21">
                <a:extLst>
                  <a:ext uri="{FF2B5EF4-FFF2-40B4-BE49-F238E27FC236}">
                    <a16:creationId xmlns:a16="http://schemas.microsoft.com/office/drawing/2014/main" id="{4E3DF1BB-31F4-4336-8CD6-8C16A93925E4}"/>
                  </a:ext>
                </a:extLst>
              </p:cNvPr>
              <p:cNvSpPr/>
              <p:nvPr/>
            </p:nvSpPr>
            <p:spPr>
              <a:xfrm flipH="1">
                <a:off x="8442360" y="7034040"/>
                <a:ext cx="124524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177" name="Group 25">
            <a:extLst>
              <a:ext uri="{FF2B5EF4-FFF2-40B4-BE49-F238E27FC236}">
                <a16:creationId xmlns:a16="http://schemas.microsoft.com/office/drawing/2014/main" id="{6E6144FA-55CF-460F-B2B9-183E6BAA8EA5}"/>
              </a:ext>
            </a:extLst>
          </p:cNvPr>
          <p:cNvGrpSpPr/>
          <p:nvPr/>
        </p:nvGrpSpPr>
        <p:grpSpPr>
          <a:xfrm>
            <a:off x="2453040" y="7034040"/>
            <a:ext cx="3511440" cy="1028520"/>
            <a:chOff x="2453040" y="7034040"/>
            <a:chExt cx="3511440" cy="1028520"/>
          </a:xfrm>
        </p:grpSpPr>
        <p:grpSp>
          <p:nvGrpSpPr>
            <p:cNvPr id="178" name="Group 26">
              <a:extLst>
                <a:ext uri="{FF2B5EF4-FFF2-40B4-BE49-F238E27FC236}">
                  <a16:creationId xmlns:a16="http://schemas.microsoft.com/office/drawing/2014/main" id="{490ACF3E-4BD2-49D2-BBCC-0F4A3EE82F48}"/>
                </a:ext>
              </a:extLst>
            </p:cNvPr>
            <p:cNvGrpSpPr/>
            <p:nvPr/>
          </p:nvGrpSpPr>
          <p:grpSpPr>
            <a:xfrm>
              <a:off x="2453040" y="7034040"/>
              <a:ext cx="3511440" cy="1028520"/>
              <a:chOff x="2453040" y="7034040"/>
              <a:chExt cx="3511440" cy="1028520"/>
            </a:xfrm>
          </p:grpSpPr>
          <p:sp>
            <p:nvSpPr>
              <p:cNvPr id="188" name="CustomShape 27">
                <a:extLst>
                  <a:ext uri="{FF2B5EF4-FFF2-40B4-BE49-F238E27FC236}">
                    <a16:creationId xmlns:a16="http://schemas.microsoft.com/office/drawing/2014/main" id="{23E6E9CE-4450-4CF2-923B-4E461B7E1594}"/>
                  </a:ext>
                </a:extLst>
              </p:cNvPr>
              <p:cNvSpPr/>
              <p:nvPr/>
            </p:nvSpPr>
            <p:spPr>
              <a:xfrm>
                <a:off x="3033720" y="7034040"/>
                <a:ext cx="2930760" cy="102852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253539"/>
                  </a:gs>
                  <a:gs pos="100000">
                    <a:srgbClr val="1FA2BA"/>
                  </a:gs>
                </a:gsLst>
                <a:lin ang="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9" name="CustomShape 28">
                <a:extLst>
                  <a:ext uri="{FF2B5EF4-FFF2-40B4-BE49-F238E27FC236}">
                    <a16:creationId xmlns:a16="http://schemas.microsoft.com/office/drawing/2014/main" id="{677EBD7E-17AE-4A37-BB81-AE2AE1C8B19D}"/>
                  </a:ext>
                </a:extLst>
              </p:cNvPr>
              <p:cNvSpPr/>
              <p:nvPr/>
            </p:nvSpPr>
            <p:spPr>
              <a:xfrm flipH="1">
                <a:off x="2453040" y="7034040"/>
                <a:ext cx="994320" cy="1028520"/>
              </a:xfrm>
              <a:prstGeom prst="flowChartDelay">
                <a:avLst/>
              </a:prstGeom>
              <a:gradFill rotWithShape="0">
                <a:gsLst>
                  <a:gs pos="0">
                    <a:srgbClr val="D5D9DD"/>
                  </a:gs>
                  <a:gs pos="100000">
                    <a:srgbClr val="F3F5F6"/>
                  </a:gs>
                </a:gsLst>
                <a:lin ang="8100000"/>
              </a:gra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79" name="Group 29">
              <a:extLst>
                <a:ext uri="{FF2B5EF4-FFF2-40B4-BE49-F238E27FC236}">
                  <a16:creationId xmlns:a16="http://schemas.microsoft.com/office/drawing/2014/main" id="{6A5AF2B1-204F-4F30-AE47-E8E42CD43905}"/>
                </a:ext>
              </a:extLst>
            </p:cNvPr>
            <p:cNvGrpSpPr/>
            <p:nvPr/>
          </p:nvGrpSpPr>
          <p:grpSpPr>
            <a:xfrm>
              <a:off x="4030560" y="7939440"/>
              <a:ext cx="987120" cy="45000"/>
              <a:chOff x="4030560" y="7939440"/>
              <a:chExt cx="987120" cy="45000"/>
            </a:xfrm>
          </p:grpSpPr>
          <p:sp>
            <p:nvSpPr>
              <p:cNvPr id="180" name="CustomShape 30">
                <a:extLst>
                  <a:ext uri="{FF2B5EF4-FFF2-40B4-BE49-F238E27FC236}">
                    <a16:creationId xmlns:a16="http://schemas.microsoft.com/office/drawing/2014/main" id="{04E1B15E-1F4B-4535-ACE2-060F8348E2C4}"/>
                  </a:ext>
                </a:extLst>
              </p:cNvPr>
              <p:cNvSpPr/>
              <p:nvPr/>
            </p:nvSpPr>
            <p:spPr>
              <a:xfrm flipV="1">
                <a:off x="443952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1" name="CustomShape 31">
                <a:extLst>
                  <a:ext uri="{FF2B5EF4-FFF2-40B4-BE49-F238E27FC236}">
                    <a16:creationId xmlns:a16="http://schemas.microsoft.com/office/drawing/2014/main" id="{BBE9665F-D1AF-47B7-B393-B5964E5F330E}"/>
                  </a:ext>
                </a:extLst>
              </p:cNvPr>
              <p:cNvSpPr/>
              <p:nvPr/>
            </p:nvSpPr>
            <p:spPr>
              <a:xfrm flipV="1">
                <a:off x="457452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2" name="CustomShape 32">
                <a:extLst>
                  <a:ext uri="{FF2B5EF4-FFF2-40B4-BE49-F238E27FC236}">
                    <a16:creationId xmlns:a16="http://schemas.microsoft.com/office/drawing/2014/main" id="{54F268C3-69CB-45C3-A32F-4A35B0A195C1}"/>
                  </a:ext>
                </a:extLst>
              </p:cNvPr>
              <p:cNvSpPr/>
              <p:nvPr/>
            </p:nvSpPr>
            <p:spPr>
              <a:xfrm flipV="1">
                <a:off x="471096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3" name="CustomShape 33">
                <a:extLst>
                  <a:ext uri="{FF2B5EF4-FFF2-40B4-BE49-F238E27FC236}">
                    <a16:creationId xmlns:a16="http://schemas.microsoft.com/office/drawing/2014/main" id="{8DF9CF19-DED5-425E-90CA-164ED89A35DB}"/>
                  </a:ext>
                </a:extLst>
              </p:cNvPr>
              <p:cNvSpPr/>
              <p:nvPr/>
            </p:nvSpPr>
            <p:spPr>
              <a:xfrm flipV="1">
                <a:off x="4846320" y="7939080"/>
                <a:ext cx="3636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4" name="CustomShape 34">
                <a:extLst>
                  <a:ext uri="{FF2B5EF4-FFF2-40B4-BE49-F238E27FC236}">
                    <a16:creationId xmlns:a16="http://schemas.microsoft.com/office/drawing/2014/main" id="{2C4D2FF8-286E-4C53-BA30-BD95AB18F71B}"/>
                  </a:ext>
                </a:extLst>
              </p:cNvPr>
              <p:cNvSpPr/>
              <p:nvPr/>
            </p:nvSpPr>
            <p:spPr>
              <a:xfrm flipV="1">
                <a:off x="4982040" y="7939080"/>
                <a:ext cx="3564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5" name="CustomShape 35">
                <a:extLst>
                  <a:ext uri="{FF2B5EF4-FFF2-40B4-BE49-F238E27FC236}">
                    <a16:creationId xmlns:a16="http://schemas.microsoft.com/office/drawing/2014/main" id="{76BF3B42-8A4D-45B4-BF18-A776BEC8D957}"/>
                  </a:ext>
                </a:extLst>
              </p:cNvPr>
              <p:cNvSpPr/>
              <p:nvPr/>
            </p:nvSpPr>
            <p:spPr>
              <a:xfrm flipV="1">
                <a:off x="40305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6" name="CustomShape 36">
                <a:extLst>
                  <a:ext uri="{FF2B5EF4-FFF2-40B4-BE49-F238E27FC236}">
                    <a16:creationId xmlns:a16="http://schemas.microsoft.com/office/drawing/2014/main" id="{DCA1D558-B273-4F88-8926-03269EE94D9D}"/>
                  </a:ext>
                </a:extLst>
              </p:cNvPr>
              <p:cNvSpPr/>
              <p:nvPr/>
            </p:nvSpPr>
            <p:spPr>
              <a:xfrm flipV="1">
                <a:off x="4167360" y="7939080"/>
                <a:ext cx="3528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7" name="CustomShape 37">
                <a:extLst>
                  <a:ext uri="{FF2B5EF4-FFF2-40B4-BE49-F238E27FC236}">
                    <a16:creationId xmlns:a16="http://schemas.microsoft.com/office/drawing/2014/main" id="{0F2EAD1C-78E9-4FEB-A04D-93A172AC7EC4}"/>
                  </a:ext>
                </a:extLst>
              </p:cNvPr>
              <p:cNvSpPr/>
              <p:nvPr/>
            </p:nvSpPr>
            <p:spPr>
              <a:xfrm flipV="1">
                <a:off x="4303440" y="7939080"/>
                <a:ext cx="36000" cy="45000"/>
              </a:xfrm>
              <a:prstGeom prst="ellipse">
                <a:avLst/>
              </a:prstGeom>
              <a:solidFill>
                <a:srgbClr val="FFFFFF"/>
              </a:solidFill>
              <a:ln w="25560">
                <a:solidFill>
                  <a:srgbClr val="43729D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pic>
        <p:nvPicPr>
          <p:cNvPr id="193" name="Рисунок 8">
            <a:extLst>
              <a:ext uri="{FF2B5EF4-FFF2-40B4-BE49-F238E27FC236}">
                <a16:creationId xmlns:a16="http://schemas.microsoft.com/office/drawing/2014/main" id="{7DEA8837-5EE0-4152-9345-9EBFE4C6B7E9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8784360" y="7089480"/>
            <a:ext cx="763200" cy="939600"/>
          </a:xfrm>
          <a:prstGeom prst="rect">
            <a:avLst/>
          </a:prstGeom>
          <a:ln w="0">
            <a:noFill/>
          </a:ln>
        </p:spPr>
      </p:pic>
      <p:sp>
        <p:nvSpPr>
          <p:cNvPr id="194" name="CustomShape 40">
            <a:extLst>
              <a:ext uri="{FF2B5EF4-FFF2-40B4-BE49-F238E27FC236}">
                <a16:creationId xmlns:a16="http://schemas.microsoft.com/office/drawing/2014/main" id="{803B30E8-D99D-47E6-A8A5-9AF7402D7DA4}"/>
              </a:ext>
            </a:extLst>
          </p:cNvPr>
          <p:cNvSpPr/>
          <p:nvPr/>
        </p:nvSpPr>
        <p:spPr>
          <a:xfrm>
            <a:off x="1044000" y="756000"/>
            <a:ext cx="4320000" cy="218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000000"/>
                </a:solidFill>
                <a:latin typeface="Impact" panose="020B0806030902050204" pitchFamily="34" charset="0"/>
                <a:ea typeface="DejaVu Sans"/>
              </a:rPr>
              <a:t>Кейс от компании</a:t>
            </a:r>
            <a:endParaRPr lang="ru-RU" sz="2600" b="0" strike="noStrike" spc="-1" dirty="0">
              <a:latin typeface="Impact" panose="020B0806030902050204" pitchFamily="34" charset="0"/>
            </a:endParaRPr>
          </a:p>
        </p:txBody>
      </p:sp>
      <p:pic>
        <p:nvPicPr>
          <p:cNvPr id="198" name="Рисунок 197">
            <a:extLst>
              <a:ext uri="{FF2B5EF4-FFF2-40B4-BE49-F238E27FC236}">
                <a16:creationId xmlns:a16="http://schemas.microsoft.com/office/drawing/2014/main" id="{8860B4F4-CCCE-4A0B-B43A-E0EA8C5652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52" y="8473215"/>
            <a:ext cx="2457576" cy="1797142"/>
          </a:xfrm>
          <a:prstGeom prst="rect">
            <a:avLst/>
          </a:prstGeom>
        </p:spPr>
      </p:pic>
      <p:sp>
        <p:nvSpPr>
          <p:cNvPr id="199" name="Овал 198">
            <a:extLst>
              <a:ext uri="{FF2B5EF4-FFF2-40B4-BE49-F238E27FC236}">
                <a16:creationId xmlns:a16="http://schemas.microsoft.com/office/drawing/2014/main" id="{0DB8D4FC-BFD2-4D65-8641-0B08572AED04}"/>
              </a:ext>
            </a:extLst>
          </p:cNvPr>
          <p:cNvSpPr/>
          <p:nvPr/>
        </p:nvSpPr>
        <p:spPr>
          <a:xfrm>
            <a:off x="557055" y="6493377"/>
            <a:ext cx="1771650" cy="1731809"/>
          </a:xfrm>
          <a:prstGeom prst="ellipse">
            <a:avLst/>
          </a:prstGeom>
          <a:gradFill flip="none" rotWithShape="1">
            <a:gsLst>
              <a:gs pos="0">
                <a:srgbClr val="25383D"/>
              </a:gs>
              <a:gs pos="100000">
                <a:srgbClr val="1FA2BA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Овал 199">
            <a:extLst>
              <a:ext uri="{FF2B5EF4-FFF2-40B4-BE49-F238E27FC236}">
                <a16:creationId xmlns:a16="http://schemas.microsoft.com/office/drawing/2014/main" id="{4D4F0FCF-96C0-470A-ACAE-6CE601F9308F}"/>
              </a:ext>
            </a:extLst>
          </p:cNvPr>
          <p:cNvSpPr/>
          <p:nvPr/>
        </p:nvSpPr>
        <p:spPr>
          <a:xfrm>
            <a:off x="629024" y="6567950"/>
            <a:ext cx="1619071" cy="1582661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E0E3E6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CustomShape 24">
            <a:extLst>
              <a:ext uri="{FF2B5EF4-FFF2-40B4-BE49-F238E27FC236}">
                <a16:creationId xmlns:a16="http://schemas.microsoft.com/office/drawing/2014/main" id="{523D1246-FE3F-4D6D-B1B4-C500481A29D9}"/>
              </a:ext>
            </a:extLst>
          </p:cNvPr>
          <p:cNvSpPr/>
          <p:nvPr/>
        </p:nvSpPr>
        <p:spPr>
          <a:xfrm>
            <a:off x="585000" y="7016040"/>
            <a:ext cx="1621440" cy="1064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latin typeface="Franklin Gothic Demi"/>
                <a:ea typeface="DejaVu Sans"/>
              </a:rPr>
              <a:t>Секция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6A4010B1-EED2-4C7C-B907-D607FDDE8883}"/>
              </a:ext>
            </a:extLst>
          </p:cNvPr>
          <p:cNvSpPr txBox="1"/>
          <p:nvPr/>
        </p:nvSpPr>
        <p:spPr>
          <a:xfrm>
            <a:off x="3875969" y="7318408"/>
            <a:ext cx="1619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  <a:latin typeface="Franklin Gothic Demi" panose="020B0703020102020204" pitchFamily="34" charset="0"/>
              </a:rPr>
              <a:t>МашТех</a:t>
            </a:r>
            <a:endParaRPr lang="ru-RU" sz="28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03" name="Рисунок 202">
            <a:extLst>
              <a:ext uri="{FF2B5EF4-FFF2-40B4-BE49-F238E27FC236}">
                <a16:creationId xmlns:a16="http://schemas.microsoft.com/office/drawing/2014/main" id="{5C2BE1EF-B7B2-49A2-A26D-CEF3CF9F0A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0027" y="7183208"/>
            <a:ext cx="670382" cy="734997"/>
          </a:xfrm>
          <a:prstGeom prst="rect">
            <a:avLst/>
          </a:prstGeom>
        </p:spPr>
      </p:pic>
      <p:sp>
        <p:nvSpPr>
          <p:cNvPr id="48" name="CustomShape 39">
            <a:extLst>
              <a:ext uri="{FF2B5EF4-FFF2-40B4-BE49-F238E27FC236}">
                <a16:creationId xmlns:a16="http://schemas.microsoft.com/office/drawing/2014/main" id="{654A998E-B6A5-4647-B883-245DA2293EBB}"/>
              </a:ext>
            </a:extLst>
          </p:cNvPr>
          <p:cNvSpPr/>
          <p:nvPr/>
        </p:nvSpPr>
        <p:spPr>
          <a:xfrm>
            <a:off x="9761040" y="7233480"/>
            <a:ext cx="303048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Разработка ДВС и КПП каталога прокладок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EF17BC-F5B8-4928-AA39-704A999D11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23643" y="1342800"/>
            <a:ext cx="32099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256D6FA-3996-4A42-9012-007A03496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C437381-2A93-4F12-A8D8-C41EB5BF4E9E}"/>
              </a:ext>
            </a:extLst>
          </p:cNvPr>
          <p:cNvSpPr/>
          <p:nvPr/>
        </p:nvSpPr>
        <p:spPr>
          <a:xfrm>
            <a:off x="1951435" y="797997"/>
            <a:ext cx="354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Информация о компании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F8D2DF-CB8A-48CC-8E31-CCFF8214EE72}"/>
              </a:ext>
            </a:extLst>
          </p:cNvPr>
          <p:cNvSpPr txBox="1"/>
          <p:nvPr/>
        </p:nvSpPr>
        <p:spPr>
          <a:xfrm>
            <a:off x="13411200" y="9067800"/>
            <a:ext cx="60946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2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B262FEB-AB00-4C5D-954C-5579747FE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E4354B-DF48-4438-892A-184E283D6C3B}"/>
              </a:ext>
            </a:extLst>
          </p:cNvPr>
          <p:cNvSpPr/>
          <p:nvPr/>
        </p:nvSpPr>
        <p:spPr>
          <a:xfrm>
            <a:off x="825499" y="2430626"/>
            <a:ext cx="13474701" cy="681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spcAft>
                <a:spcPts val="1000"/>
              </a:spcAft>
            </a:pPr>
            <a:r>
              <a:rPr lang="ru-RU" sz="2800" b="1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Научно-производственное объединение «Композит»</a:t>
            </a: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было основано в 1992 году и специализируется на научных исследованиях, разработке и внедрении износостойких  резиновых изделий – производстве гусеничных лент для снегоходов, </a:t>
            </a:r>
            <a:r>
              <a:rPr lang="ru-RU" sz="2800" kern="150" dirty="0" err="1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спец.техники</a:t>
            </a: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 и  производстве резинотканевых трубопроводов  и комплектующих для предприятий горно-обогатительного комплекса и для предприятий,  осуществляющих </a:t>
            </a:r>
            <a:r>
              <a:rPr lang="ru-RU" sz="2800" kern="150" dirty="0" err="1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гидромеханизированные</a:t>
            </a: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 работы. </a:t>
            </a:r>
            <a:r>
              <a:rPr lang="ru-RU" sz="2800" kern="150" dirty="0" err="1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Composit</a:t>
            </a: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являясь предприятием полного  цикла, имеет собственную лабораторию и  производственную базу по выпуску резиновых  смесей, входной контроль качества сырья и  запатентованные научные разработки.  Оптимальный состав резиновой смеси,  которая является основой всего производства,  разрабатывался совместно с Европейскими  институтами на протяжении нескольких лет. </a:t>
            </a:r>
            <a:endParaRPr lang="ru-RU" sz="2800" kern="150" dirty="0">
              <a:latin typeface="Bahnschrift" panose="020B0502040204020203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533400" algn="just">
              <a:spcAft>
                <a:spcPts val="1000"/>
              </a:spcAft>
            </a:pP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Наша миссия – мы строим глобальную компанию.</a:t>
            </a:r>
            <a:endParaRPr lang="ru-RU" sz="2800" kern="150" dirty="0">
              <a:latin typeface="Bahnschrift" panose="020B0502040204020203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533400" algn="just">
              <a:spcAft>
                <a:spcPts val="1000"/>
              </a:spcAft>
            </a:pPr>
            <a:r>
              <a:rPr lang="ru-RU" sz="2800" kern="150" dirty="0">
                <a:solidFill>
                  <a:srgbClr val="000000"/>
                </a:solidFill>
                <a:latin typeface="Bahnschrift" panose="020B0502040204020203" pitchFamily="34" charset="0"/>
                <a:ea typeface="SimSun" panose="02010600030101010101" pitchFamily="2" charset="-122"/>
                <a:cs typeface="Arial" panose="020B0604020202020204" pitchFamily="34" charset="0"/>
              </a:rPr>
              <a:t>Наша цель – стать мировым лидером по  производству износостойких  трубопроводов и гусеничных  лент.</a:t>
            </a:r>
            <a:endParaRPr lang="ru-RU" sz="2800" kern="150" dirty="0">
              <a:effectLst/>
              <a:latin typeface="Bahnschrift" panose="020B0502040204020203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6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7D0C31-140D-42E7-97C1-9FAA7F727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B50015-500A-4F5E-87FE-48D2681B659E}"/>
              </a:ext>
            </a:extLst>
          </p:cNvPr>
          <p:cNvSpPr/>
          <p:nvPr/>
        </p:nvSpPr>
        <p:spPr>
          <a:xfrm>
            <a:off x="2386592" y="721797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Описание проблемы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C0A0BA-5A64-4D46-8F12-974DFBC5FA65}"/>
              </a:ext>
            </a:extLst>
          </p:cNvPr>
          <p:cNvSpPr txBox="1"/>
          <p:nvPr/>
        </p:nvSpPr>
        <p:spPr>
          <a:xfrm>
            <a:off x="13411200" y="9067800"/>
            <a:ext cx="6335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3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877E679-7A60-4919-BDEA-B1977B457551}"/>
              </a:ext>
            </a:extLst>
          </p:cNvPr>
          <p:cNvSpPr/>
          <p:nvPr/>
        </p:nvSpPr>
        <p:spPr>
          <a:xfrm>
            <a:off x="1270000" y="3145303"/>
            <a:ext cx="127747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 algn="just"/>
            <a:r>
              <a:rPr lang="ru-RU" sz="2800" dirty="0">
                <a:latin typeface="Bahnschrift" panose="020B0502040204020203" pitchFamily="34" charset="0"/>
              </a:rPr>
              <a:t>При изготовлении гусеницы серии </a:t>
            </a:r>
            <a:r>
              <a:rPr lang="ru-RU" sz="2800" dirty="0" err="1">
                <a:latin typeface="Bahnschrift" panose="020B0502040204020203" pitchFamily="34" charset="0"/>
              </a:rPr>
              <a:t>Construction</a:t>
            </a:r>
            <a:r>
              <a:rPr lang="ru-RU" sz="2800" dirty="0">
                <a:latin typeface="Bahnschrift" panose="020B0502040204020203" pitchFamily="34" charset="0"/>
              </a:rPr>
              <a:t> в процессе вулканизации используют силовые каркасы. Каждый каркас состоит из латунированного металлокорда и резиновой смеси и собирается отдельно на сборочном барабане. При вулканизации гусеницы крайние витки металлокорда силового каркаса ослабляются и проявляются в торце и на поверхности гусеницы, что приводит к браку готовой продукции.  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556C045-5D98-4E81-940D-36431F2F5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89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DC1B474-8782-4D31-B004-211282651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AE0075-ACAF-40A5-9BE5-00F66C42F153}"/>
              </a:ext>
            </a:extLst>
          </p:cNvPr>
          <p:cNvSpPr/>
          <p:nvPr/>
        </p:nvSpPr>
        <p:spPr>
          <a:xfrm>
            <a:off x="2517012" y="721797"/>
            <a:ext cx="2677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Исходные данные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85F623-9C21-4DA9-94A9-6737F05803E2}"/>
              </a:ext>
            </a:extLst>
          </p:cNvPr>
          <p:cNvSpPr txBox="1"/>
          <p:nvPr/>
        </p:nvSpPr>
        <p:spPr>
          <a:xfrm>
            <a:off x="13411200" y="906780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4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4A5CD66-A62D-4B92-AF5D-717AFCA5F09B}"/>
              </a:ext>
            </a:extLst>
          </p:cNvPr>
          <p:cNvSpPr/>
          <p:nvPr/>
        </p:nvSpPr>
        <p:spPr>
          <a:xfrm>
            <a:off x="913529" y="3044034"/>
            <a:ext cx="12801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>
                <a:latin typeface="Bahnschrift" panose="020B0502040204020203" pitchFamily="34" charset="0"/>
              </a:rPr>
              <a:t>Латунированный металлокорд диаметром 2,0 мм; 2,3 мм; 2,9 мм; 3,65 мм; 4,2 мм; 5,6 мм</a:t>
            </a:r>
          </a:p>
          <a:p>
            <a:pPr lvl="0" algn="just"/>
            <a:r>
              <a:rPr lang="ru-RU" sz="2800" dirty="0">
                <a:latin typeface="Bahnschrift" panose="020B0502040204020203" pitchFamily="34" charset="0"/>
              </a:rPr>
              <a:t>Резиновая смесь толщиной: 2,5-5,0мм;</a:t>
            </a:r>
          </a:p>
          <a:p>
            <a:pPr lvl="0" algn="just"/>
            <a:r>
              <a:rPr lang="ru-RU" sz="2800" dirty="0">
                <a:latin typeface="Bahnschrift" panose="020B0502040204020203" pitchFamily="34" charset="0"/>
              </a:rPr>
              <a:t>Рабочая температура вулканизации: 145 градусов.</a:t>
            </a:r>
          </a:p>
          <a:p>
            <a:pPr algn="just"/>
            <a:r>
              <a:rPr lang="ru-RU" sz="2800" dirty="0">
                <a:latin typeface="Bahnschrift" panose="020B0502040204020203" pitchFamily="34" charset="0"/>
              </a:rPr>
              <a:t> </a:t>
            </a:r>
          </a:p>
          <a:p>
            <a:endParaRPr lang="ru-RU" sz="2800" dirty="0">
              <a:latin typeface="Bahnschrift" panose="020B050204020402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D5214C3-CBAB-4160-B094-A2F96927B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EB61677-2D94-4ABD-9E77-3A69EDE5EBC3}"/>
              </a:ext>
            </a:extLst>
          </p:cNvPr>
          <p:cNvPicPr/>
          <p:nvPr/>
        </p:nvPicPr>
        <p:blipFill>
          <a:blip r:embed="rId5">
            <a:lum/>
            <a:alphaModFix/>
          </a:blip>
          <a:srcRect l="12609" t="22783" r="5585" b="-983"/>
          <a:stretch>
            <a:fillRect/>
          </a:stretch>
        </p:blipFill>
        <p:spPr>
          <a:xfrm>
            <a:off x="9935011" y="5040721"/>
            <a:ext cx="2470150" cy="4198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7710AB3-BBD8-47F5-9D76-C19523DDA53D}"/>
              </a:ext>
            </a:extLst>
          </p:cNvPr>
          <p:cNvPicPr/>
          <p:nvPr/>
        </p:nvPicPr>
        <p:blipFill>
          <a:blip r:embed="rId6">
            <a:lum/>
            <a:alphaModFix/>
          </a:blip>
          <a:srcRect t="30096"/>
          <a:stretch>
            <a:fillRect/>
          </a:stretch>
        </p:blipFill>
        <p:spPr>
          <a:xfrm>
            <a:off x="1166885" y="5466556"/>
            <a:ext cx="3286125" cy="3091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0529897-FF70-48EE-934A-48EEE9EA3C69}"/>
              </a:ext>
            </a:extLst>
          </p:cNvPr>
          <p:cNvPicPr/>
          <p:nvPr/>
        </p:nvPicPr>
        <p:blipFill>
          <a:blip r:embed="rId7">
            <a:lum/>
            <a:alphaModFix/>
          </a:blip>
          <a:srcRect l="19397" t="11047" r="37228" b="12992"/>
          <a:stretch>
            <a:fillRect/>
          </a:stretch>
        </p:blipFill>
        <p:spPr>
          <a:xfrm>
            <a:off x="5915897" y="5345906"/>
            <a:ext cx="2609850" cy="3212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746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FB99973-0F8E-4229-99A4-18AE2B0E9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324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ADF533-06FB-4237-928F-A87052F0C2DC}"/>
              </a:ext>
            </a:extLst>
          </p:cNvPr>
          <p:cNvSpPr/>
          <p:nvPr/>
        </p:nvSpPr>
        <p:spPr>
          <a:xfrm>
            <a:off x="3177744" y="721797"/>
            <a:ext cx="2257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Цель и Задачи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DD14A-11BD-4410-9CA5-566493909FFC}"/>
              </a:ext>
            </a:extLst>
          </p:cNvPr>
          <p:cNvSpPr txBox="1"/>
          <p:nvPr/>
        </p:nvSpPr>
        <p:spPr>
          <a:xfrm>
            <a:off x="13411200" y="9067800"/>
            <a:ext cx="6383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5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CC303C-F802-4A8E-8670-A710E7C9EA2D}"/>
              </a:ext>
            </a:extLst>
          </p:cNvPr>
          <p:cNvSpPr/>
          <p:nvPr/>
        </p:nvSpPr>
        <p:spPr>
          <a:xfrm>
            <a:off x="1193296" y="2673047"/>
            <a:ext cx="13258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Bahnschrift" panose="020B0502040204020203" pitchFamily="34" charset="0"/>
              </a:rPr>
              <a:t>Цель</a:t>
            </a:r>
            <a:r>
              <a:rPr lang="ru-RU" sz="3600" dirty="0">
                <a:latin typeface="Bahnschrift" panose="020B0502040204020203" pitchFamily="34" charset="0"/>
              </a:rPr>
              <a:t>:  требуется разработать зажим для фиксации крайних витков металлокорда.</a:t>
            </a:r>
          </a:p>
          <a:p>
            <a:r>
              <a:rPr lang="ru-RU" sz="3600" b="1" dirty="0">
                <a:latin typeface="Bahnschrift" panose="020B0502040204020203" pitchFamily="34" charset="0"/>
              </a:rPr>
              <a:t>Задачи</a:t>
            </a:r>
            <a:r>
              <a:rPr lang="ru-RU" sz="3600" dirty="0">
                <a:latin typeface="Bahnschrift" panose="020B0502040204020203" pitchFamily="34" charset="0"/>
              </a:rPr>
              <a:t>:</a:t>
            </a:r>
          </a:p>
          <a:p>
            <a:r>
              <a:rPr lang="ru-RU" sz="3600" dirty="0">
                <a:latin typeface="Bahnschrift" panose="020B0502040204020203" pitchFamily="34" charset="0"/>
              </a:rPr>
              <a:t>При разработке необходимо выполнить следующие задачи:</a:t>
            </a:r>
          </a:p>
          <a:p>
            <a:pPr lvl="0"/>
            <a:r>
              <a:rPr lang="ru-RU" sz="3600" dirty="0">
                <a:latin typeface="Bahnschrift" panose="020B0502040204020203" pitchFamily="34" charset="0"/>
              </a:rPr>
              <a:t>материал из которого изготовлен зажим должен обладать высокими адгезионным свойствами;</a:t>
            </a:r>
          </a:p>
          <a:p>
            <a:pPr lvl="0"/>
            <a:r>
              <a:rPr lang="ru-RU" sz="3600" dirty="0">
                <a:latin typeface="Bahnschrift" panose="020B0502040204020203" pitchFamily="34" charset="0"/>
              </a:rPr>
              <a:t>покрытие зажима должно быть устойчивое к температурным изменениям в </a:t>
            </a:r>
            <a:r>
              <a:rPr lang="ru-RU" sz="3600" dirty="0" err="1">
                <a:latin typeface="Bahnschrift" panose="020B0502040204020203" pitchFamily="34" charset="0"/>
              </a:rPr>
              <a:t>диапозпне</a:t>
            </a:r>
            <a:r>
              <a:rPr lang="ru-RU" sz="3600" dirty="0">
                <a:latin typeface="Bahnschrift" panose="020B0502040204020203" pitchFamily="34" charset="0"/>
              </a:rPr>
              <a:t> от 5 до 180 градусов.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BE7EC83-F574-4D9E-9193-E27F122DD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0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261E7B-EA60-451E-A5B5-E3825150F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"/>
            <a:ext cx="15119350" cy="1068891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A7ECA7A-45CD-4F1C-B7AC-EEA2406F86C5}"/>
              </a:ext>
            </a:extLst>
          </p:cNvPr>
          <p:cNvSpPr/>
          <p:nvPr/>
        </p:nvSpPr>
        <p:spPr>
          <a:xfrm>
            <a:off x="1920875" y="826261"/>
            <a:ext cx="38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Требования к оформлению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D405C-6CAC-412D-A5C4-17EC711CC4D7}"/>
              </a:ext>
            </a:extLst>
          </p:cNvPr>
          <p:cNvSpPr txBox="1"/>
          <p:nvPr/>
        </p:nvSpPr>
        <p:spPr>
          <a:xfrm>
            <a:off x="13411200" y="9067800"/>
            <a:ext cx="643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6</a:t>
            </a:r>
            <a:endParaRPr lang="ru-RU" sz="6600" dirty="0">
              <a:solidFill>
                <a:schemeClr val="accent5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BC2BAD-2EC5-4896-8BAD-482B01491409}"/>
              </a:ext>
            </a:extLst>
          </p:cNvPr>
          <p:cNvSpPr/>
          <p:nvPr/>
        </p:nvSpPr>
        <p:spPr>
          <a:xfrm>
            <a:off x="1920875" y="2512159"/>
            <a:ext cx="11277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>
              <a:spcBef>
                <a:spcPct val="0"/>
              </a:spcBef>
              <a:buNone/>
            </a:pP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Презентация </a:t>
            </a:r>
            <a:r>
              <a:rPr lang="en-US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Microsoft Office PowerPoint 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не более </a:t>
            </a: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20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слайдов формата </a:t>
            </a: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А3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, включая: </a:t>
            </a:r>
          </a:p>
          <a:p>
            <a:pPr indent="533400" algn="just">
              <a:spcBef>
                <a:spcPct val="0"/>
              </a:spcBef>
            </a:pPr>
            <a:endParaRPr lang="en-US" altLang="ru-RU" sz="2400" b="1" dirty="0">
              <a:latin typeface="Bahnschrift" panose="020B0502040204020203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533400" algn="just">
              <a:spcBef>
                <a:spcPct val="0"/>
              </a:spcBef>
            </a:pP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1.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Титульный слайд, который должен содержать следующею информацию: название кейса, логотип команды, ФИО капитана, ВУЗ, контакты.</a:t>
            </a:r>
          </a:p>
          <a:p>
            <a:pPr indent="533400" algn="just">
              <a:spcBef>
                <a:spcPct val="0"/>
              </a:spcBef>
              <a:buNone/>
            </a:pPr>
            <a:endParaRPr lang="en-US" altLang="ru-RU" sz="2400" b="1" dirty="0">
              <a:latin typeface="Bahnschrift" panose="020B0502040204020203" pitchFamily="34" charset="0"/>
              <a:ea typeface="Helvetica" panose="00000500000000000000" pitchFamily="50" charset="0"/>
              <a:cs typeface="Times New Roman" panose="02020603050405020304" pitchFamily="18" charset="0"/>
            </a:endParaRPr>
          </a:p>
          <a:p>
            <a:pPr indent="533400" algn="just">
              <a:spcBef>
                <a:spcPct val="0"/>
              </a:spcBef>
              <a:buNone/>
            </a:pPr>
            <a:r>
              <a:rPr lang="ru-RU" altLang="ru-RU" sz="2400" b="1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Слайд 2.</a:t>
            </a:r>
            <a:r>
              <a:rPr lang="ru-RU" alt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anose="02020603050405020304" pitchFamily="18" charset="0"/>
              </a:rPr>
              <a:t> Представление команды: фотография, ФИО, специальность, курс, опыт участия в других кейс-чемпионатах каждого участника. Дополнительная информация о профессиональных компетенциях участников и достижениях команды.</a:t>
            </a:r>
          </a:p>
          <a:p>
            <a:pPr indent="533400" algn="just">
              <a:spcBef>
                <a:spcPct val="0"/>
              </a:spcBef>
              <a:buNone/>
            </a:pPr>
            <a:endParaRPr lang="en-US" sz="2400" dirty="0">
              <a:latin typeface="Bahnschrift" panose="020B0502040204020203" pitchFamily="34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533400" algn="just">
              <a:spcBef>
                <a:spcPct val="0"/>
              </a:spcBef>
              <a:buNone/>
            </a:pPr>
            <a:r>
              <a:rPr lang="ru-RU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Основными критериями оценки представленных на конкурс решений являются</a:t>
            </a:r>
            <a:r>
              <a:rPr lang="en-US" sz="2400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: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реализуемость решения</a:t>
            </a:r>
            <a:endParaRPr lang="en-US" sz="2400" i="1" dirty="0">
              <a:latin typeface="Bahnschrift" panose="020B0502040204020203" pitchFamily="34" charset="0"/>
              <a:ea typeface="Helvetica" panose="00000500000000000000" pitchFamily="50" charset="0"/>
              <a:cs typeface="Times New Roman" pitchFamily="18" charset="0"/>
            </a:endParaRP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проработанность решения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оценка экономического эффекта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оригинальность и инновационность</a:t>
            </a:r>
          </a:p>
          <a:p>
            <a:pPr indent="533400" algn="just">
              <a:buFont typeface="Times New Roman" pitchFamily="18" charset="0"/>
              <a:buChar char="−"/>
              <a:defRPr/>
            </a:pPr>
            <a:r>
              <a:rPr lang="ru-RU" sz="2400" i="1" dirty="0">
                <a:latin typeface="Bahnschrift" panose="020B0502040204020203" pitchFamily="34" charset="0"/>
                <a:ea typeface="Helvetica" panose="00000500000000000000" pitchFamily="50" charset="0"/>
                <a:cs typeface="Times New Roman" pitchFamily="18" charset="0"/>
              </a:rPr>
              <a:t>презентация</a:t>
            </a:r>
            <a:endParaRPr lang="ru-RU" sz="2400" dirty="0">
              <a:latin typeface="Bahnschrift" panose="020B0502040204020203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7ECEBB8-DAE2-45C8-AD16-FE581FAF04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0331" y="247324"/>
            <a:ext cx="32099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81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278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6</vt:i4>
      </vt:variant>
    </vt:vector>
  </HeadingPairs>
  <TitlesOfParts>
    <vt:vector size="18" baseType="lpstr">
      <vt:lpstr>SimSun</vt:lpstr>
      <vt:lpstr>Arial</vt:lpstr>
      <vt:lpstr>Bahnschrift</vt:lpstr>
      <vt:lpstr>Calibri</vt:lpstr>
      <vt:lpstr>Calibri Light</vt:lpstr>
      <vt:lpstr>DejaVu Sans</vt:lpstr>
      <vt:lpstr>Franklin Gothic Demi</vt:lpstr>
      <vt:lpstr>Franklin Gothic Medium</vt:lpstr>
      <vt:lpstr>Helvetica</vt:lpstr>
      <vt:lpstr>Impact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case swsu</dc:creator>
  <cp:lastModifiedBy>Любовь</cp:lastModifiedBy>
  <cp:revision>15</cp:revision>
  <dcterms:created xsi:type="dcterms:W3CDTF">2022-09-21T12:55:41Z</dcterms:created>
  <dcterms:modified xsi:type="dcterms:W3CDTF">2022-09-26T07:51:13Z</dcterms:modified>
</cp:coreProperties>
</file>