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5119350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 userDrawn="1">
          <p15:clr>
            <a:srgbClr val="A4A3A4"/>
          </p15:clr>
        </p15:guide>
        <p15:guide id="2" pos="476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8" autoAdjust="0"/>
    <p:restoredTop sz="95407" autoAdjust="0"/>
  </p:normalViewPr>
  <p:slideViewPr>
    <p:cSldViewPr snapToGrid="0" showGuides="1">
      <p:cViewPr varScale="1">
        <p:scale>
          <a:sx n="76" d="100"/>
          <a:sy n="76" d="100"/>
        </p:scale>
        <p:origin x="1176" y="108"/>
      </p:cViewPr>
      <p:guideLst>
        <p:guide orient="horz" pos="3368"/>
        <p:guide pos="476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6" d="100"/>
          <a:sy n="66" d="100"/>
        </p:scale>
        <p:origin x="325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47390C-52AD-4503-9DE9-C303D90AA599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179DA8-B4F3-46BD-B1EA-F43C34C247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3775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951" y="1749795"/>
            <a:ext cx="12851448" cy="3722335"/>
          </a:xfrm>
        </p:spPr>
        <p:txBody>
          <a:bodyPr anchor="b"/>
          <a:lstStyle>
            <a:lvl1pPr algn="ctr">
              <a:defRPr sz="935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919" y="5615678"/>
            <a:ext cx="11339513" cy="2581379"/>
          </a:xfrm>
        </p:spPr>
        <p:txBody>
          <a:bodyPr/>
          <a:lstStyle>
            <a:lvl1pPr marL="0" indent="0" algn="ctr">
              <a:buNone/>
              <a:defRPr sz="3742"/>
            </a:lvl1pPr>
            <a:lvl2pPr marL="712775" indent="0" algn="ctr">
              <a:buNone/>
              <a:defRPr sz="3118"/>
            </a:lvl2pPr>
            <a:lvl3pPr marL="1425550" indent="0" algn="ctr">
              <a:buNone/>
              <a:defRPr sz="2806"/>
            </a:lvl3pPr>
            <a:lvl4pPr marL="2138324" indent="0" algn="ctr">
              <a:buNone/>
              <a:defRPr sz="2494"/>
            </a:lvl4pPr>
            <a:lvl5pPr marL="2851099" indent="0" algn="ctr">
              <a:buNone/>
              <a:defRPr sz="2494"/>
            </a:lvl5pPr>
            <a:lvl6pPr marL="3563874" indent="0" algn="ctr">
              <a:buNone/>
              <a:defRPr sz="2494"/>
            </a:lvl6pPr>
            <a:lvl7pPr marL="4276649" indent="0" algn="ctr">
              <a:buNone/>
              <a:defRPr sz="2494"/>
            </a:lvl7pPr>
            <a:lvl8pPr marL="4989424" indent="0" algn="ctr">
              <a:buNone/>
              <a:defRPr sz="2494"/>
            </a:lvl8pPr>
            <a:lvl9pPr marL="5702198" indent="0" algn="ctr">
              <a:buNone/>
              <a:defRPr sz="249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EAEEB-7409-407B-A9FB-94DBCCCF401F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3BC2-493A-44A7-9CBB-D24D49B72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5424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EAEEB-7409-407B-A9FB-94DBCCCF401F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3BC2-493A-44A7-9CBB-D24D49B72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699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9786" y="569240"/>
            <a:ext cx="3260110" cy="90608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456" y="569240"/>
            <a:ext cx="9591338" cy="9060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EAEEB-7409-407B-A9FB-94DBCCCF401F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3BC2-493A-44A7-9CBB-D24D49B72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5722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EAEEB-7409-407B-A9FB-94DBCCCF401F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3BC2-493A-44A7-9CBB-D24D49B72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251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582" y="2665532"/>
            <a:ext cx="13040439" cy="4447496"/>
          </a:xfrm>
        </p:spPr>
        <p:txBody>
          <a:bodyPr anchor="b"/>
          <a:lstStyle>
            <a:lvl1pPr>
              <a:defRPr sz="935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1582" y="7155103"/>
            <a:ext cx="13040439" cy="2338833"/>
          </a:xfrm>
        </p:spPr>
        <p:txBody>
          <a:bodyPr/>
          <a:lstStyle>
            <a:lvl1pPr marL="0" indent="0">
              <a:buNone/>
              <a:defRPr sz="3742">
                <a:solidFill>
                  <a:schemeClr val="tx1"/>
                </a:solidFill>
              </a:defRPr>
            </a:lvl1pPr>
            <a:lvl2pPr marL="712775" indent="0">
              <a:buNone/>
              <a:defRPr sz="3118">
                <a:solidFill>
                  <a:schemeClr val="tx1">
                    <a:tint val="75000"/>
                  </a:schemeClr>
                </a:solidFill>
              </a:defRPr>
            </a:lvl2pPr>
            <a:lvl3pPr marL="1425550" indent="0">
              <a:buNone/>
              <a:defRPr sz="2806">
                <a:solidFill>
                  <a:schemeClr val="tx1">
                    <a:tint val="75000"/>
                  </a:schemeClr>
                </a:solidFill>
              </a:defRPr>
            </a:lvl3pPr>
            <a:lvl4pPr marL="21383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4pPr>
            <a:lvl5pPr marL="285109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5pPr>
            <a:lvl6pPr marL="356387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6pPr>
            <a:lvl7pPr marL="427664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7pPr>
            <a:lvl8pPr marL="49894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8pPr>
            <a:lvl9pPr marL="5702198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EAEEB-7409-407B-A9FB-94DBCCCF401F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3BC2-493A-44A7-9CBB-D24D49B72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182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455" y="2846200"/>
            <a:ext cx="6425724" cy="67838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4171" y="2846200"/>
            <a:ext cx="6425724" cy="67838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EAEEB-7409-407B-A9FB-94DBCCCF401F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3BC2-493A-44A7-9CBB-D24D49B72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64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569242"/>
            <a:ext cx="13040439" cy="20665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426" y="2620980"/>
            <a:ext cx="63961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426" y="3905482"/>
            <a:ext cx="6396193" cy="5744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4172" y="2620980"/>
            <a:ext cx="64276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4172" y="3905482"/>
            <a:ext cx="6427693" cy="5744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EAEEB-7409-407B-A9FB-94DBCCCF401F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3BC2-493A-44A7-9CBB-D24D49B72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656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EAEEB-7409-407B-A9FB-94DBCCCF401F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3BC2-493A-44A7-9CBB-D24D49B72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634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EAEEB-7409-407B-A9FB-94DBCCCF401F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3BC2-493A-44A7-9CBB-D24D49B72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418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693" y="1539425"/>
            <a:ext cx="7654171" cy="7598117"/>
          </a:xfrm>
        </p:spPr>
        <p:txBody>
          <a:bodyPr/>
          <a:lstStyle>
            <a:lvl1pPr>
              <a:defRPr sz="4989"/>
            </a:lvl1pPr>
            <a:lvl2pPr>
              <a:defRPr sz="4365"/>
            </a:lvl2pPr>
            <a:lvl3pPr>
              <a:defRPr sz="3742"/>
            </a:lvl3pPr>
            <a:lvl4pPr>
              <a:defRPr sz="3118"/>
            </a:lvl4pPr>
            <a:lvl5pPr>
              <a:defRPr sz="3118"/>
            </a:lvl5pPr>
            <a:lvl6pPr>
              <a:defRPr sz="3118"/>
            </a:lvl6pPr>
            <a:lvl7pPr>
              <a:defRPr sz="3118"/>
            </a:lvl7pPr>
            <a:lvl8pPr>
              <a:defRPr sz="3118"/>
            </a:lvl8pPr>
            <a:lvl9pPr>
              <a:defRPr sz="3118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EAEEB-7409-407B-A9FB-94DBCCCF401F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3BC2-493A-44A7-9CBB-D24D49B72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271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7693" y="1539425"/>
            <a:ext cx="7654171" cy="7598117"/>
          </a:xfrm>
        </p:spPr>
        <p:txBody>
          <a:bodyPr anchor="t"/>
          <a:lstStyle>
            <a:lvl1pPr marL="0" indent="0">
              <a:buNone/>
              <a:defRPr sz="4989"/>
            </a:lvl1pPr>
            <a:lvl2pPr marL="712775" indent="0">
              <a:buNone/>
              <a:defRPr sz="4365"/>
            </a:lvl2pPr>
            <a:lvl3pPr marL="1425550" indent="0">
              <a:buNone/>
              <a:defRPr sz="3742"/>
            </a:lvl3pPr>
            <a:lvl4pPr marL="2138324" indent="0">
              <a:buNone/>
              <a:defRPr sz="3118"/>
            </a:lvl4pPr>
            <a:lvl5pPr marL="2851099" indent="0">
              <a:buNone/>
              <a:defRPr sz="3118"/>
            </a:lvl5pPr>
            <a:lvl6pPr marL="3563874" indent="0">
              <a:buNone/>
              <a:defRPr sz="3118"/>
            </a:lvl6pPr>
            <a:lvl7pPr marL="4276649" indent="0">
              <a:buNone/>
              <a:defRPr sz="3118"/>
            </a:lvl7pPr>
            <a:lvl8pPr marL="4989424" indent="0">
              <a:buNone/>
              <a:defRPr sz="3118"/>
            </a:lvl8pPr>
            <a:lvl9pPr marL="5702198" indent="0">
              <a:buNone/>
              <a:defRPr sz="3118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EAEEB-7409-407B-A9FB-94DBCCCF401F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3BC2-493A-44A7-9CBB-D24D49B72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449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6" y="569242"/>
            <a:ext cx="13040439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6" y="2846200"/>
            <a:ext cx="13040439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EAEEB-7409-407B-A9FB-94DBCCCF401F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A3BC2-493A-44A7-9CBB-D24D49B72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495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425550" rtl="0" eaLnBrk="1" latinLnBrk="0" hangingPunct="1">
        <a:lnSpc>
          <a:spcPct val="90000"/>
        </a:lnSpc>
        <a:spcBef>
          <a:spcPct val="0"/>
        </a:spcBef>
        <a:buNone/>
        <a:defRPr sz="6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387" indent="-356387" algn="l" defTabSz="1425550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742" kern="1200">
          <a:solidFill>
            <a:schemeClr val="tx1"/>
          </a:solidFill>
          <a:latin typeface="+mn-lt"/>
          <a:ea typeface="+mn-ea"/>
          <a:cs typeface="+mn-cs"/>
        </a:defRPr>
      </a:lvl2pPr>
      <a:lvl3pPr marL="178193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3pPr>
      <a:lvl4pPr marL="249471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320748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92026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63303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534581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605858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1pPr>
      <a:lvl2pPr marL="712775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42555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3pPr>
      <a:lvl4pPr marL="21383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285109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56387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27664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49894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5702198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11" Type="http://schemas.openxmlformats.org/officeDocument/2006/relationships/image" Target="../media/image8.sv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wmf"/><Relationship Id="rId9" Type="http://schemas.openxmlformats.org/officeDocument/2006/relationships/image" Target="../media/image6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CE7979D4-AD59-4A6D-9D8C-D36F355417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5029469"/>
              </p:ext>
            </p:extLst>
          </p:nvPr>
        </p:nvGraphicFramePr>
        <p:xfrm>
          <a:off x="-128420" y="0"/>
          <a:ext cx="15247770" cy="107760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r:id="rId3" imgW="10526760" imgH="7441200" progId="">
                  <p:embed/>
                </p:oleObj>
              </mc:Choice>
              <mc:Fallback>
                <p:oleObj r:id="rId3" imgW="10526760" imgH="744120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28420" y="0"/>
                        <a:ext cx="15247770" cy="107760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4" name="Рисунок 3">
            <a:extLst>
              <a:ext uri="{FF2B5EF4-FFF2-40B4-BE49-F238E27FC236}">
                <a16:creationId xmlns:a16="http://schemas.microsoft.com/office/drawing/2014/main" id="{0083FA39-6031-425C-82EF-EAB23732B459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12380760" y="3780000"/>
            <a:ext cx="2199240" cy="2256480"/>
          </a:xfrm>
          <a:prstGeom prst="rect">
            <a:avLst/>
          </a:prstGeom>
          <a:ln w="0">
            <a:noFill/>
          </a:ln>
        </p:spPr>
      </p:pic>
      <p:sp>
        <p:nvSpPr>
          <p:cNvPr id="155" name="TextShape 1">
            <a:extLst>
              <a:ext uri="{FF2B5EF4-FFF2-40B4-BE49-F238E27FC236}">
                <a16:creationId xmlns:a16="http://schemas.microsoft.com/office/drawing/2014/main" id="{D39EE5D8-4DCC-4952-95E9-D52E1EC43E52}"/>
              </a:ext>
            </a:extLst>
          </p:cNvPr>
          <p:cNvSpPr txBox="1"/>
          <p:nvPr/>
        </p:nvSpPr>
        <p:spPr>
          <a:xfrm>
            <a:off x="1080000" y="3600000"/>
            <a:ext cx="11520000" cy="10800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en-US" sz="5400" b="0" strike="noStrike" spc="-1" dirty="0">
                <a:solidFill>
                  <a:srgbClr val="005CAB"/>
                </a:solidFill>
                <a:latin typeface="Franklin Gothic Medium"/>
                <a:ea typeface="DejaVu Sans"/>
              </a:rPr>
              <a:t>SWSU Case Championship 20</a:t>
            </a:r>
            <a:r>
              <a:rPr lang="ru-RU" sz="5400" b="0" strike="noStrike" spc="-1" dirty="0">
                <a:solidFill>
                  <a:srgbClr val="005CAB"/>
                </a:solidFill>
                <a:latin typeface="Franklin Gothic Medium"/>
                <a:ea typeface="DejaVu Sans"/>
              </a:rPr>
              <a:t>22</a:t>
            </a:r>
            <a:endParaRPr lang="ru-RU" sz="5400" b="0" strike="noStrike" spc="-1" dirty="0">
              <a:latin typeface="Arial"/>
            </a:endParaRPr>
          </a:p>
        </p:txBody>
      </p:sp>
      <p:grpSp>
        <p:nvGrpSpPr>
          <p:cNvPr id="156" name="Group 2">
            <a:extLst>
              <a:ext uri="{FF2B5EF4-FFF2-40B4-BE49-F238E27FC236}">
                <a16:creationId xmlns:a16="http://schemas.microsoft.com/office/drawing/2014/main" id="{CD9EB5B9-1BE6-4A70-A6DA-AFBA846F2062}"/>
              </a:ext>
            </a:extLst>
          </p:cNvPr>
          <p:cNvGrpSpPr/>
          <p:nvPr/>
        </p:nvGrpSpPr>
        <p:grpSpPr>
          <a:xfrm>
            <a:off x="6516000" y="6618960"/>
            <a:ext cx="1773360" cy="1748520"/>
            <a:chOff x="6516000" y="6618960"/>
            <a:chExt cx="1773360" cy="1748520"/>
          </a:xfrm>
        </p:grpSpPr>
        <p:sp>
          <p:nvSpPr>
            <p:cNvPr id="157" name="CustomShape 3">
              <a:extLst>
                <a:ext uri="{FF2B5EF4-FFF2-40B4-BE49-F238E27FC236}">
                  <a16:creationId xmlns:a16="http://schemas.microsoft.com/office/drawing/2014/main" id="{ADC4E2C1-F422-409D-810B-F3D4C1735AF0}"/>
                </a:ext>
              </a:extLst>
            </p:cNvPr>
            <p:cNvSpPr/>
            <p:nvPr/>
          </p:nvSpPr>
          <p:spPr>
            <a:xfrm>
              <a:off x="6516000" y="6618960"/>
              <a:ext cx="1773360" cy="1748520"/>
            </a:xfrm>
            <a:prstGeom prst="ellipse">
              <a:avLst/>
            </a:prstGeom>
            <a:gradFill rotWithShape="0">
              <a:gsLst>
                <a:gs pos="0">
                  <a:srgbClr val="25383D"/>
                </a:gs>
                <a:gs pos="100000">
                  <a:srgbClr val="1FA2BA"/>
                </a:gs>
              </a:gsLst>
              <a:lin ang="2700000"/>
            </a:gradFill>
            <a:ln w="25560">
              <a:solidFill>
                <a:srgbClr val="43729D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8" name="CustomShape 4">
              <a:extLst>
                <a:ext uri="{FF2B5EF4-FFF2-40B4-BE49-F238E27FC236}">
                  <a16:creationId xmlns:a16="http://schemas.microsoft.com/office/drawing/2014/main" id="{F03264F3-25D4-417A-A459-B9B9AA04B10C}"/>
                </a:ext>
              </a:extLst>
            </p:cNvPr>
            <p:cNvSpPr/>
            <p:nvPr/>
          </p:nvSpPr>
          <p:spPr>
            <a:xfrm>
              <a:off x="6592320" y="6693840"/>
              <a:ext cx="1621080" cy="159768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E0E3E6"/>
                </a:gs>
              </a:gsLst>
              <a:path path="rect">
                <a:fillToRect l="50000" t="50000" r="50000" b="50000"/>
              </a:path>
            </a:gradFill>
            <a:ln w="25560">
              <a:solidFill>
                <a:srgbClr val="43729D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9" name="CustomShape 5">
              <a:extLst>
                <a:ext uri="{FF2B5EF4-FFF2-40B4-BE49-F238E27FC236}">
                  <a16:creationId xmlns:a16="http://schemas.microsoft.com/office/drawing/2014/main" id="{48E9ABF6-6A12-40C1-83EB-A72282D7B164}"/>
                </a:ext>
              </a:extLst>
            </p:cNvPr>
            <p:cNvSpPr/>
            <p:nvPr/>
          </p:nvSpPr>
          <p:spPr>
            <a:xfrm>
              <a:off x="6860880" y="7209000"/>
              <a:ext cx="1098000" cy="1065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ru-RU" sz="3200" b="0" strike="noStrike" spc="-1">
                  <a:solidFill>
                    <a:srgbClr val="000000"/>
                  </a:solidFill>
                  <a:latin typeface="Franklin Gothic Demi"/>
                  <a:ea typeface="DejaVu Sans"/>
                </a:rPr>
                <a:t>Кейс</a:t>
              </a:r>
              <a:endParaRPr lang="ru-RU" sz="3200" b="0" strike="noStrike" spc="-1">
                <a:latin typeface="Arial"/>
              </a:endParaRPr>
            </a:p>
          </p:txBody>
        </p:sp>
      </p:grpSp>
      <p:grpSp>
        <p:nvGrpSpPr>
          <p:cNvPr id="160" name="Group 6">
            <a:extLst>
              <a:ext uri="{FF2B5EF4-FFF2-40B4-BE49-F238E27FC236}">
                <a16:creationId xmlns:a16="http://schemas.microsoft.com/office/drawing/2014/main" id="{0F185762-90E1-4CAB-A79C-9DC82B9DAE6E}"/>
              </a:ext>
            </a:extLst>
          </p:cNvPr>
          <p:cNvGrpSpPr/>
          <p:nvPr/>
        </p:nvGrpSpPr>
        <p:grpSpPr>
          <a:xfrm>
            <a:off x="8442360" y="7034040"/>
            <a:ext cx="4518000" cy="1028520"/>
            <a:chOff x="8442360" y="7034040"/>
            <a:chExt cx="4518000" cy="1028520"/>
          </a:xfrm>
        </p:grpSpPr>
        <p:grpSp>
          <p:nvGrpSpPr>
            <p:cNvPr id="161" name="Group 7">
              <a:extLst>
                <a:ext uri="{FF2B5EF4-FFF2-40B4-BE49-F238E27FC236}">
                  <a16:creationId xmlns:a16="http://schemas.microsoft.com/office/drawing/2014/main" id="{19E3BABD-E397-452E-BAEE-056201950804}"/>
                </a:ext>
              </a:extLst>
            </p:cNvPr>
            <p:cNvGrpSpPr/>
            <p:nvPr/>
          </p:nvGrpSpPr>
          <p:grpSpPr>
            <a:xfrm>
              <a:off x="8442360" y="7034040"/>
              <a:ext cx="4517640" cy="1028520"/>
              <a:chOff x="8442360" y="7034040"/>
              <a:chExt cx="4517640" cy="1028520"/>
            </a:xfrm>
          </p:grpSpPr>
          <p:sp>
            <p:nvSpPr>
              <p:cNvPr id="174" name="CustomShape 8">
                <a:extLst>
                  <a:ext uri="{FF2B5EF4-FFF2-40B4-BE49-F238E27FC236}">
                    <a16:creationId xmlns:a16="http://schemas.microsoft.com/office/drawing/2014/main" id="{BCAC8556-2337-4D0D-9603-59CC33703E6F}"/>
                  </a:ext>
                </a:extLst>
              </p:cNvPr>
              <p:cNvSpPr/>
              <p:nvPr/>
            </p:nvSpPr>
            <p:spPr>
              <a:xfrm>
                <a:off x="9289440" y="7034040"/>
                <a:ext cx="3670560" cy="1028520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253539"/>
                  </a:gs>
                  <a:gs pos="100000">
                    <a:srgbClr val="1FA2BA"/>
                  </a:gs>
                </a:gsLst>
                <a:lin ang="0"/>
              </a:gra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5" name="CustomShape 9">
                <a:extLst>
                  <a:ext uri="{FF2B5EF4-FFF2-40B4-BE49-F238E27FC236}">
                    <a16:creationId xmlns:a16="http://schemas.microsoft.com/office/drawing/2014/main" id="{09FDD3AF-10F7-4677-A2AB-BE1C0C5ADF6B}"/>
                  </a:ext>
                </a:extLst>
              </p:cNvPr>
              <p:cNvSpPr/>
              <p:nvPr/>
            </p:nvSpPr>
            <p:spPr>
              <a:xfrm flipH="1">
                <a:off x="8442000" y="7034040"/>
                <a:ext cx="1245240" cy="1028520"/>
              </a:xfrm>
              <a:prstGeom prst="flowChartDelay">
                <a:avLst/>
              </a:prstGeom>
              <a:gradFill rotWithShape="0">
                <a:gsLst>
                  <a:gs pos="0">
                    <a:srgbClr val="D5D9DD"/>
                  </a:gs>
                  <a:gs pos="100000">
                    <a:srgbClr val="F3F5F6"/>
                  </a:gs>
                </a:gsLst>
                <a:lin ang="8100000"/>
              </a:gra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162" name="Group 10">
              <a:extLst>
                <a:ext uri="{FF2B5EF4-FFF2-40B4-BE49-F238E27FC236}">
                  <a16:creationId xmlns:a16="http://schemas.microsoft.com/office/drawing/2014/main" id="{D1ACBF9C-0450-466E-8544-62B6D54FAA3F}"/>
                </a:ext>
              </a:extLst>
            </p:cNvPr>
            <p:cNvGrpSpPr/>
            <p:nvPr/>
          </p:nvGrpSpPr>
          <p:grpSpPr>
            <a:xfrm>
              <a:off x="10537920" y="7939440"/>
              <a:ext cx="1236960" cy="45000"/>
              <a:chOff x="10537920" y="7939440"/>
              <a:chExt cx="1236960" cy="45000"/>
            </a:xfrm>
          </p:grpSpPr>
          <p:sp>
            <p:nvSpPr>
              <p:cNvPr id="166" name="CustomShape 11">
                <a:extLst>
                  <a:ext uri="{FF2B5EF4-FFF2-40B4-BE49-F238E27FC236}">
                    <a16:creationId xmlns:a16="http://schemas.microsoft.com/office/drawing/2014/main" id="{DF74BBA4-E929-48E1-A421-4769DDF5008D}"/>
                  </a:ext>
                </a:extLst>
              </p:cNvPr>
              <p:cNvSpPr/>
              <p:nvPr/>
            </p:nvSpPr>
            <p:spPr>
              <a:xfrm flipV="1">
                <a:off x="11050200" y="7939080"/>
                <a:ext cx="44640" cy="45000"/>
              </a:xfrm>
              <a:prstGeom prst="ellipse">
                <a:avLst/>
              </a:prstGeom>
              <a:solidFill>
                <a:srgbClr val="FFFFFF"/>
              </a:soli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7" name="CustomShape 12">
                <a:extLst>
                  <a:ext uri="{FF2B5EF4-FFF2-40B4-BE49-F238E27FC236}">
                    <a16:creationId xmlns:a16="http://schemas.microsoft.com/office/drawing/2014/main" id="{E68A9C8A-641B-4775-86B5-214EBD1A7143}"/>
                  </a:ext>
                </a:extLst>
              </p:cNvPr>
              <p:cNvSpPr/>
              <p:nvPr/>
            </p:nvSpPr>
            <p:spPr>
              <a:xfrm flipV="1">
                <a:off x="11219400" y="7939080"/>
                <a:ext cx="45360" cy="45000"/>
              </a:xfrm>
              <a:prstGeom prst="ellipse">
                <a:avLst/>
              </a:prstGeom>
              <a:solidFill>
                <a:srgbClr val="FFFFFF"/>
              </a:soli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8" name="CustomShape 13">
                <a:extLst>
                  <a:ext uri="{FF2B5EF4-FFF2-40B4-BE49-F238E27FC236}">
                    <a16:creationId xmlns:a16="http://schemas.microsoft.com/office/drawing/2014/main" id="{FFE529AD-6FDD-44F3-A6C5-19C799655500}"/>
                  </a:ext>
                </a:extLst>
              </p:cNvPr>
              <p:cNvSpPr/>
              <p:nvPr/>
            </p:nvSpPr>
            <p:spPr>
              <a:xfrm flipV="1">
                <a:off x="11390040" y="7939080"/>
                <a:ext cx="45720" cy="45000"/>
              </a:xfrm>
              <a:prstGeom prst="ellipse">
                <a:avLst/>
              </a:prstGeom>
              <a:solidFill>
                <a:srgbClr val="FFFFFF"/>
              </a:soli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9" name="CustomShape 14">
                <a:extLst>
                  <a:ext uri="{FF2B5EF4-FFF2-40B4-BE49-F238E27FC236}">
                    <a16:creationId xmlns:a16="http://schemas.microsoft.com/office/drawing/2014/main" id="{8F440C3F-0EB0-4CBC-831C-F82849DF55B3}"/>
                  </a:ext>
                </a:extLst>
              </p:cNvPr>
              <p:cNvSpPr/>
              <p:nvPr/>
            </p:nvSpPr>
            <p:spPr>
              <a:xfrm flipV="1">
                <a:off x="11560320" y="7939080"/>
                <a:ext cx="44280" cy="45000"/>
              </a:xfrm>
              <a:prstGeom prst="ellipse">
                <a:avLst/>
              </a:prstGeom>
              <a:solidFill>
                <a:srgbClr val="FFFFFF"/>
              </a:soli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0" name="CustomShape 15">
                <a:extLst>
                  <a:ext uri="{FF2B5EF4-FFF2-40B4-BE49-F238E27FC236}">
                    <a16:creationId xmlns:a16="http://schemas.microsoft.com/office/drawing/2014/main" id="{F3A42B91-63D3-4503-A65C-780031910C9F}"/>
                  </a:ext>
                </a:extLst>
              </p:cNvPr>
              <p:cNvSpPr/>
              <p:nvPr/>
            </p:nvSpPr>
            <p:spPr>
              <a:xfrm flipV="1">
                <a:off x="11729880" y="7939080"/>
                <a:ext cx="45000" cy="45000"/>
              </a:xfrm>
              <a:prstGeom prst="ellipse">
                <a:avLst/>
              </a:prstGeom>
              <a:solidFill>
                <a:srgbClr val="FFFFFF"/>
              </a:soli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1" name="CustomShape 16">
                <a:extLst>
                  <a:ext uri="{FF2B5EF4-FFF2-40B4-BE49-F238E27FC236}">
                    <a16:creationId xmlns:a16="http://schemas.microsoft.com/office/drawing/2014/main" id="{8CC1939C-769A-4F98-8849-5AE5C3C50139}"/>
                  </a:ext>
                </a:extLst>
              </p:cNvPr>
              <p:cNvSpPr/>
              <p:nvPr/>
            </p:nvSpPr>
            <p:spPr>
              <a:xfrm flipV="1">
                <a:off x="10537920" y="7939080"/>
                <a:ext cx="44640" cy="45000"/>
              </a:xfrm>
              <a:prstGeom prst="ellipse">
                <a:avLst/>
              </a:prstGeom>
              <a:solidFill>
                <a:srgbClr val="FFFFFF"/>
              </a:soli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2" name="CustomShape 17">
                <a:extLst>
                  <a:ext uri="{FF2B5EF4-FFF2-40B4-BE49-F238E27FC236}">
                    <a16:creationId xmlns:a16="http://schemas.microsoft.com/office/drawing/2014/main" id="{13C99256-69DE-4F63-AA32-FE0D82124B0C}"/>
                  </a:ext>
                </a:extLst>
              </p:cNvPr>
              <p:cNvSpPr/>
              <p:nvPr/>
            </p:nvSpPr>
            <p:spPr>
              <a:xfrm flipV="1">
                <a:off x="10708560" y="7939080"/>
                <a:ext cx="45000" cy="45000"/>
              </a:xfrm>
              <a:prstGeom prst="ellipse">
                <a:avLst/>
              </a:prstGeom>
              <a:solidFill>
                <a:srgbClr val="FFFFFF"/>
              </a:soli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3" name="CustomShape 18">
                <a:extLst>
                  <a:ext uri="{FF2B5EF4-FFF2-40B4-BE49-F238E27FC236}">
                    <a16:creationId xmlns:a16="http://schemas.microsoft.com/office/drawing/2014/main" id="{7F7C5705-C3EA-4FC7-9D24-30F65205F07C}"/>
                  </a:ext>
                </a:extLst>
              </p:cNvPr>
              <p:cNvSpPr/>
              <p:nvPr/>
            </p:nvSpPr>
            <p:spPr>
              <a:xfrm flipV="1">
                <a:off x="10879920" y="7939080"/>
                <a:ext cx="45000" cy="45000"/>
              </a:xfrm>
              <a:prstGeom prst="ellipse">
                <a:avLst/>
              </a:prstGeom>
              <a:solidFill>
                <a:srgbClr val="FFFFFF"/>
              </a:soli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163" name="Group 19">
              <a:extLst>
                <a:ext uri="{FF2B5EF4-FFF2-40B4-BE49-F238E27FC236}">
                  <a16:creationId xmlns:a16="http://schemas.microsoft.com/office/drawing/2014/main" id="{3B23A778-76F8-4AF3-93F9-A47BB6E42D77}"/>
                </a:ext>
              </a:extLst>
            </p:cNvPr>
            <p:cNvGrpSpPr/>
            <p:nvPr/>
          </p:nvGrpSpPr>
          <p:grpSpPr>
            <a:xfrm>
              <a:off x="8442720" y="7034040"/>
              <a:ext cx="4517640" cy="1028520"/>
              <a:chOff x="8442720" y="7034040"/>
              <a:chExt cx="4517640" cy="1028520"/>
            </a:xfrm>
          </p:grpSpPr>
          <p:sp>
            <p:nvSpPr>
              <p:cNvPr id="164" name="CustomShape 20">
                <a:extLst>
                  <a:ext uri="{FF2B5EF4-FFF2-40B4-BE49-F238E27FC236}">
                    <a16:creationId xmlns:a16="http://schemas.microsoft.com/office/drawing/2014/main" id="{73A270F4-7291-4754-BFB4-C6BC47B8B255}"/>
                  </a:ext>
                </a:extLst>
              </p:cNvPr>
              <p:cNvSpPr/>
              <p:nvPr/>
            </p:nvSpPr>
            <p:spPr>
              <a:xfrm>
                <a:off x="9289800" y="7034040"/>
                <a:ext cx="3670560" cy="1028520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253539"/>
                  </a:gs>
                  <a:gs pos="100000">
                    <a:srgbClr val="1FA2BA"/>
                  </a:gs>
                </a:gsLst>
                <a:lin ang="0"/>
              </a:gra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5" name="CustomShape 21">
                <a:extLst>
                  <a:ext uri="{FF2B5EF4-FFF2-40B4-BE49-F238E27FC236}">
                    <a16:creationId xmlns:a16="http://schemas.microsoft.com/office/drawing/2014/main" id="{4E3DF1BB-31F4-4336-8CD6-8C16A93925E4}"/>
                  </a:ext>
                </a:extLst>
              </p:cNvPr>
              <p:cNvSpPr/>
              <p:nvPr/>
            </p:nvSpPr>
            <p:spPr>
              <a:xfrm flipH="1">
                <a:off x="8442360" y="7034040"/>
                <a:ext cx="1245240" cy="1028520"/>
              </a:xfrm>
              <a:prstGeom prst="flowChartDelay">
                <a:avLst/>
              </a:prstGeom>
              <a:gradFill rotWithShape="0">
                <a:gsLst>
                  <a:gs pos="0">
                    <a:srgbClr val="D5D9DD"/>
                  </a:gs>
                  <a:gs pos="100000">
                    <a:srgbClr val="F3F5F6"/>
                  </a:gs>
                </a:gsLst>
                <a:lin ang="8100000"/>
              </a:gra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</p:grpSp>
      <p:grpSp>
        <p:nvGrpSpPr>
          <p:cNvPr id="177" name="Group 25">
            <a:extLst>
              <a:ext uri="{FF2B5EF4-FFF2-40B4-BE49-F238E27FC236}">
                <a16:creationId xmlns:a16="http://schemas.microsoft.com/office/drawing/2014/main" id="{6E6144FA-55CF-460F-B2B9-183E6BAA8EA5}"/>
              </a:ext>
            </a:extLst>
          </p:cNvPr>
          <p:cNvGrpSpPr/>
          <p:nvPr/>
        </p:nvGrpSpPr>
        <p:grpSpPr>
          <a:xfrm>
            <a:off x="2453040" y="7034040"/>
            <a:ext cx="3511440" cy="1028520"/>
            <a:chOff x="2453040" y="7034040"/>
            <a:chExt cx="3511440" cy="1028520"/>
          </a:xfrm>
        </p:grpSpPr>
        <p:grpSp>
          <p:nvGrpSpPr>
            <p:cNvPr id="178" name="Group 26">
              <a:extLst>
                <a:ext uri="{FF2B5EF4-FFF2-40B4-BE49-F238E27FC236}">
                  <a16:creationId xmlns:a16="http://schemas.microsoft.com/office/drawing/2014/main" id="{490ACF3E-4BD2-49D2-BBCC-0F4A3EE82F48}"/>
                </a:ext>
              </a:extLst>
            </p:cNvPr>
            <p:cNvGrpSpPr/>
            <p:nvPr/>
          </p:nvGrpSpPr>
          <p:grpSpPr>
            <a:xfrm>
              <a:off x="2453040" y="7034040"/>
              <a:ext cx="3511440" cy="1028520"/>
              <a:chOff x="2453040" y="7034040"/>
              <a:chExt cx="3511440" cy="1028520"/>
            </a:xfrm>
          </p:grpSpPr>
          <p:sp>
            <p:nvSpPr>
              <p:cNvPr id="188" name="CustomShape 27">
                <a:extLst>
                  <a:ext uri="{FF2B5EF4-FFF2-40B4-BE49-F238E27FC236}">
                    <a16:creationId xmlns:a16="http://schemas.microsoft.com/office/drawing/2014/main" id="{23E6E9CE-4450-4CF2-923B-4E461B7E1594}"/>
                  </a:ext>
                </a:extLst>
              </p:cNvPr>
              <p:cNvSpPr/>
              <p:nvPr/>
            </p:nvSpPr>
            <p:spPr>
              <a:xfrm>
                <a:off x="3033720" y="7034040"/>
                <a:ext cx="2930760" cy="1028520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253539"/>
                  </a:gs>
                  <a:gs pos="100000">
                    <a:srgbClr val="1FA2BA"/>
                  </a:gs>
                </a:gsLst>
                <a:lin ang="0"/>
              </a:gra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9" name="CustomShape 28">
                <a:extLst>
                  <a:ext uri="{FF2B5EF4-FFF2-40B4-BE49-F238E27FC236}">
                    <a16:creationId xmlns:a16="http://schemas.microsoft.com/office/drawing/2014/main" id="{677EBD7E-17AE-4A37-BB81-AE2AE1C8B19D}"/>
                  </a:ext>
                </a:extLst>
              </p:cNvPr>
              <p:cNvSpPr/>
              <p:nvPr/>
            </p:nvSpPr>
            <p:spPr>
              <a:xfrm flipH="1">
                <a:off x="2453040" y="7034040"/>
                <a:ext cx="994320" cy="1028520"/>
              </a:xfrm>
              <a:prstGeom prst="flowChartDelay">
                <a:avLst/>
              </a:prstGeom>
              <a:gradFill rotWithShape="0">
                <a:gsLst>
                  <a:gs pos="0">
                    <a:srgbClr val="D5D9DD"/>
                  </a:gs>
                  <a:gs pos="100000">
                    <a:srgbClr val="F3F5F6"/>
                  </a:gs>
                </a:gsLst>
                <a:lin ang="8100000"/>
              </a:gra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179" name="Group 29">
              <a:extLst>
                <a:ext uri="{FF2B5EF4-FFF2-40B4-BE49-F238E27FC236}">
                  <a16:creationId xmlns:a16="http://schemas.microsoft.com/office/drawing/2014/main" id="{6A5AF2B1-204F-4F30-AE47-E8E42CD43905}"/>
                </a:ext>
              </a:extLst>
            </p:cNvPr>
            <p:cNvGrpSpPr/>
            <p:nvPr/>
          </p:nvGrpSpPr>
          <p:grpSpPr>
            <a:xfrm>
              <a:off x="4030560" y="7939440"/>
              <a:ext cx="987120" cy="45000"/>
              <a:chOff x="4030560" y="7939440"/>
              <a:chExt cx="987120" cy="45000"/>
            </a:xfrm>
          </p:grpSpPr>
          <p:sp>
            <p:nvSpPr>
              <p:cNvPr id="180" name="CustomShape 30">
                <a:extLst>
                  <a:ext uri="{FF2B5EF4-FFF2-40B4-BE49-F238E27FC236}">
                    <a16:creationId xmlns:a16="http://schemas.microsoft.com/office/drawing/2014/main" id="{04E1B15E-1F4B-4535-ACE2-060F8348E2C4}"/>
                  </a:ext>
                </a:extLst>
              </p:cNvPr>
              <p:cNvSpPr/>
              <p:nvPr/>
            </p:nvSpPr>
            <p:spPr>
              <a:xfrm flipV="1">
                <a:off x="4439520" y="7939080"/>
                <a:ext cx="35640" cy="45000"/>
              </a:xfrm>
              <a:prstGeom prst="ellipse">
                <a:avLst/>
              </a:prstGeom>
              <a:solidFill>
                <a:srgbClr val="FFFFFF"/>
              </a:soli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1" name="CustomShape 31">
                <a:extLst>
                  <a:ext uri="{FF2B5EF4-FFF2-40B4-BE49-F238E27FC236}">
                    <a16:creationId xmlns:a16="http://schemas.microsoft.com/office/drawing/2014/main" id="{BBE9665F-D1AF-47B7-B393-B5964E5F330E}"/>
                  </a:ext>
                </a:extLst>
              </p:cNvPr>
              <p:cNvSpPr/>
              <p:nvPr/>
            </p:nvSpPr>
            <p:spPr>
              <a:xfrm flipV="1">
                <a:off x="4574520" y="7939080"/>
                <a:ext cx="36000" cy="45000"/>
              </a:xfrm>
              <a:prstGeom prst="ellipse">
                <a:avLst/>
              </a:prstGeom>
              <a:solidFill>
                <a:srgbClr val="FFFFFF"/>
              </a:soli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2" name="CustomShape 32">
                <a:extLst>
                  <a:ext uri="{FF2B5EF4-FFF2-40B4-BE49-F238E27FC236}">
                    <a16:creationId xmlns:a16="http://schemas.microsoft.com/office/drawing/2014/main" id="{54F268C3-69CB-45C3-A32F-4A35B0A195C1}"/>
                  </a:ext>
                </a:extLst>
              </p:cNvPr>
              <p:cNvSpPr/>
              <p:nvPr/>
            </p:nvSpPr>
            <p:spPr>
              <a:xfrm flipV="1">
                <a:off x="4710960" y="7939080"/>
                <a:ext cx="36000" cy="45000"/>
              </a:xfrm>
              <a:prstGeom prst="ellipse">
                <a:avLst/>
              </a:prstGeom>
              <a:solidFill>
                <a:srgbClr val="FFFFFF"/>
              </a:soli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3" name="CustomShape 33">
                <a:extLst>
                  <a:ext uri="{FF2B5EF4-FFF2-40B4-BE49-F238E27FC236}">
                    <a16:creationId xmlns:a16="http://schemas.microsoft.com/office/drawing/2014/main" id="{8DF9CF19-DED5-425E-90CA-164ED89A35DB}"/>
                  </a:ext>
                </a:extLst>
              </p:cNvPr>
              <p:cNvSpPr/>
              <p:nvPr/>
            </p:nvSpPr>
            <p:spPr>
              <a:xfrm flipV="1">
                <a:off x="4846320" y="7939080"/>
                <a:ext cx="36360" cy="45000"/>
              </a:xfrm>
              <a:prstGeom prst="ellipse">
                <a:avLst/>
              </a:prstGeom>
              <a:solidFill>
                <a:srgbClr val="FFFFFF"/>
              </a:soli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4" name="CustomShape 34">
                <a:extLst>
                  <a:ext uri="{FF2B5EF4-FFF2-40B4-BE49-F238E27FC236}">
                    <a16:creationId xmlns:a16="http://schemas.microsoft.com/office/drawing/2014/main" id="{2C4D2FF8-286E-4C53-BA30-BD95AB18F71B}"/>
                  </a:ext>
                </a:extLst>
              </p:cNvPr>
              <p:cNvSpPr/>
              <p:nvPr/>
            </p:nvSpPr>
            <p:spPr>
              <a:xfrm flipV="1">
                <a:off x="4982040" y="7939080"/>
                <a:ext cx="35640" cy="45000"/>
              </a:xfrm>
              <a:prstGeom prst="ellipse">
                <a:avLst/>
              </a:prstGeom>
              <a:solidFill>
                <a:srgbClr val="FFFFFF"/>
              </a:soli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5" name="CustomShape 35">
                <a:extLst>
                  <a:ext uri="{FF2B5EF4-FFF2-40B4-BE49-F238E27FC236}">
                    <a16:creationId xmlns:a16="http://schemas.microsoft.com/office/drawing/2014/main" id="{76BF3B42-8A4D-45B4-BF18-A776BEC8D957}"/>
                  </a:ext>
                </a:extLst>
              </p:cNvPr>
              <p:cNvSpPr/>
              <p:nvPr/>
            </p:nvSpPr>
            <p:spPr>
              <a:xfrm flipV="1">
                <a:off x="4030560" y="7939080"/>
                <a:ext cx="35280" cy="45000"/>
              </a:xfrm>
              <a:prstGeom prst="ellipse">
                <a:avLst/>
              </a:prstGeom>
              <a:solidFill>
                <a:srgbClr val="FFFFFF"/>
              </a:soli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6" name="CustomShape 36">
                <a:extLst>
                  <a:ext uri="{FF2B5EF4-FFF2-40B4-BE49-F238E27FC236}">
                    <a16:creationId xmlns:a16="http://schemas.microsoft.com/office/drawing/2014/main" id="{DCA1D558-B273-4F88-8926-03269EE94D9D}"/>
                  </a:ext>
                </a:extLst>
              </p:cNvPr>
              <p:cNvSpPr/>
              <p:nvPr/>
            </p:nvSpPr>
            <p:spPr>
              <a:xfrm flipV="1">
                <a:off x="4167360" y="7939080"/>
                <a:ext cx="35280" cy="45000"/>
              </a:xfrm>
              <a:prstGeom prst="ellipse">
                <a:avLst/>
              </a:prstGeom>
              <a:solidFill>
                <a:srgbClr val="FFFFFF"/>
              </a:soli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7" name="CustomShape 37">
                <a:extLst>
                  <a:ext uri="{FF2B5EF4-FFF2-40B4-BE49-F238E27FC236}">
                    <a16:creationId xmlns:a16="http://schemas.microsoft.com/office/drawing/2014/main" id="{0F2EAD1C-78E9-4FEB-A04D-93A172AC7EC4}"/>
                  </a:ext>
                </a:extLst>
              </p:cNvPr>
              <p:cNvSpPr/>
              <p:nvPr/>
            </p:nvSpPr>
            <p:spPr>
              <a:xfrm flipV="1">
                <a:off x="4303440" y="7939080"/>
                <a:ext cx="36000" cy="45000"/>
              </a:xfrm>
              <a:prstGeom prst="ellipse">
                <a:avLst/>
              </a:prstGeom>
              <a:solidFill>
                <a:srgbClr val="FFFFFF"/>
              </a:soli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</p:grpSp>
      <p:pic>
        <p:nvPicPr>
          <p:cNvPr id="193" name="Рисунок 8">
            <a:extLst>
              <a:ext uri="{FF2B5EF4-FFF2-40B4-BE49-F238E27FC236}">
                <a16:creationId xmlns:a16="http://schemas.microsoft.com/office/drawing/2014/main" id="{7DEA8837-5EE0-4152-9345-9EBFE4C6B7E9}"/>
              </a:ext>
            </a:extLst>
          </p:cNvPr>
          <p:cNvPicPr/>
          <p:nvPr/>
        </p:nvPicPr>
        <p:blipFill>
          <a:blip r:embed="rId6"/>
          <a:stretch/>
        </p:blipFill>
        <p:spPr>
          <a:xfrm>
            <a:off x="8784360" y="7089480"/>
            <a:ext cx="763200" cy="939600"/>
          </a:xfrm>
          <a:prstGeom prst="rect">
            <a:avLst/>
          </a:prstGeom>
          <a:ln w="0">
            <a:noFill/>
          </a:ln>
        </p:spPr>
      </p:pic>
      <p:sp>
        <p:nvSpPr>
          <p:cNvPr id="194" name="CustomShape 40">
            <a:extLst>
              <a:ext uri="{FF2B5EF4-FFF2-40B4-BE49-F238E27FC236}">
                <a16:creationId xmlns:a16="http://schemas.microsoft.com/office/drawing/2014/main" id="{803B30E8-D99D-47E6-A8A5-9AF7402D7DA4}"/>
              </a:ext>
            </a:extLst>
          </p:cNvPr>
          <p:cNvSpPr/>
          <p:nvPr/>
        </p:nvSpPr>
        <p:spPr>
          <a:xfrm>
            <a:off x="1044000" y="756000"/>
            <a:ext cx="4320000" cy="218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600" b="0" strike="noStrike" spc="-1" dirty="0">
                <a:solidFill>
                  <a:srgbClr val="000000"/>
                </a:solidFill>
                <a:latin typeface="Impact" panose="020B0806030902050204" pitchFamily="34" charset="0"/>
                <a:ea typeface="DejaVu Sans"/>
              </a:rPr>
              <a:t>Кейс от компании</a:t>
            </a:r>
            <a:endParaRPr lang="ru-RU" sz="2600" b="0" strike="noStrike" spc="-1" dirty="0">
              <a:latin typeface="Impact" panose="020B0806030902050204" pitchFamily="34" charset="0"/>
            </a:endParaRPr>
          </a:p>
        </p:txBody>
      </p:sp>
      <p:pic>
        <p:nvPicPr>
          <p:cNvPr id="198" name="Рисунок 197">
            <a:extLst>
              <a:ext uri="{FF2B5EF4-FFF2-40B4-BE49-F238E27FC236}">
                <a16:creationId xmlns:a16="http://schemas.microsoft.com/office/drawing/2014/main" id="{8860B4F4-CCCE-4A0B-B43A-E0EA8C5652C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52" y="8473215"/>
            <a:ext cx="2457576" cy="1797142"/>
          </a:xfrm>
          <a:prstGeom prst="rect">
            <a:avLst/>
          </a:prstGeom>
        </p:spPr>
      </p:pic>
      <p:sp>
        <p:nvSpPr>
          <p:cNvPr id="199" name="Овал 198">
            <a:extLst>
              <a:ext uri="{FF2B5EF4-FFF2-40B4-BE49-F238E27FC236}">
                <a16:creationId xmlns:a16="http://schemas.microsoft.com/office/drawing/2014/main" id="{0DB8D4FC-BFD2-4D65-8641-0B08572AED04}"/>
              </a:ext>
            </a:extLst>
          </p:cNvPr>
          <p:cNvSpPr/>
          <p:nvPr/>
        </p:nvSpPr>
        <p:spPr>
          <a:xfrm>
            <a:off x="557055" y="6493377"/>
            <a:ext cx="1771650" cy="1731809"/>
          </a:xfrm>
          <a:prstGeom prst="ellipse">
            <a:avLst/>
          </a:prstGeom>
          <a:gradFill flip="none" rotWithShape="1">
            <a:gsLst>
              <a:gs pos="0">
                <a:srgbClr val="25383D"/>
              </a:gs>
              <a:gs pos="100000">
                <a:srgbClr val="1FA2BA"/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0" name="Овал 199">
            <a:extLst>
              <a:ext uri="{FF2B5EF4-FFF2-40B4-BE49-F238E27FC236}">
                <a16:creationId xmlns:a16="http://schemas.microsoft.com/office/drawing/2014/main" id="{4D4F0FCF-96C0-470A-ACAE-6CE601F9308F}"/>
              </a:ext>
            </a:extLst>
          </p:cNvPr>
          <p:cNvSpPr/>
          <p:nvPr/>
        </p:nvSpPr>
        <p:spPr>
          <a:xfrm>
            <a:off x="629024" y="6567950"/>
            <a:ext cx="1619071" cy="1582661"/>
          </a:xfrm>
          <a:prstGeom prst="ellipse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E0E3E6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6" name="CustomShape 24">
            <a:extLst>
              <a:ext uri="{FF2B5EF4-FFF2-40B4-BE49-F238E27FC236}">
                <a16:creationId xmlns:a16="http://schemas.microsoft.com/office/drawing/2014/main" id="{523D1246-FE3F-4D6D-B1B4-C500481A29D9}"/>
              </a:ext>
            </a:extLst>
          </p:cNvPr>
          <p:cNvSpPr/>
          <p:nvPr/>
        </p:nvSpPr>
        <p:spPr>
          <a:xfrm>
            <a:off x="585000" y="7016040"/>
            <a:ext cx="1621440" cy="1064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200" b="0" strike="noStrike" spc="-1" dirty="0">
                <a:solidFill>
                  <a:srgbClr val="000000"/>
                </a:solidFill>
                <a:latin typeface="Franklin Gothic Demi"/>
                <a:ea typeface="DejaVu Sans"/>
              </a:rPr>
              <a:t>Секция</a:t>
            </a:r>
            <a:endParaRPr lang="ru-RU" sz="3200" b="0" strike="noStrike" spc="-1" dirty="0">
              <a:latin typeface="Arial"/>
            </a:endParaRPr>
          </a:p>
        </p:txBody>
      </p:sp>
      <p:sp>
        <p:nvSpPr>
          <p:cNvPr id="202" name="TextBox 201">
            <a:extLst>
              <a:ext uri="{FF2B5EF4-FFF2-40B4-BE49-F238E27FC236}">
                <a16:creationId xmlns:a16="http://schemas.microsoft.com/office/drawing/2014/main" id="{6A4010B1-EED2-4C7C-B907-D607FDDE8883}"/>
              </a:ext>
            </a:extLst>
          </p:cNvPr>
          <p:cNvSpPr txBox="1"/>
          <p:nvPr/>
        </p:nvSpPr>
        <p:spPr>
          <a:xfrm>
            <a:off x="3875969" y="7318408"/>
            <a:ext cx="16190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>
                <a:solidFill>
                  <a:schemeClr val="bg1"/>
                </a:solidFill>
                <a:latin typeface="Franklin Gothic Demi" panose="020B0703020102020204" pitchFamily="34" charset="0"/>
              </a:rPr>
              <a:t>МашТех</a:t>
            </a:r>
            <a:endParaRPr lang="ru-RU" sz="2800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  <p:pic>
        <p:nvPicPr>
          <p:cNvPr id="203" name="Рисунок 202">
            <a:extLst>
              <a:ext uri="{FF2B5EF4-FFF2-40B4-BE49-F238E27FC236}">
                <a16:creationId xmlns:a16="http://schemas.microsoft.com/office/drawing/2014/main" id="{5C2BE1EF-B7B2-49A2-A26D-CEF3CF9F0A8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730027" y="7183208"/>
            <a:ext cx="670382" cy="734997"/>
          </a:xfrm>
          <a:prstGeom prst="rect">
            <a:avLst/>
          </a:prstGeom>
        </p:spPr>
      </p:pic>
      <p:sp>
        <p:nvSpPr>
          <p:cNvPr id="48" name="CustomShape 39">
            <a:extLst>
              <a:ext uri="{FF2B5EF4-FFF2-40B4-BE49-F238E27FC236}">
                <a16:creationId xmlns:a16="http://schemas.microsoft.com/office/drawing/2014/main" id="{654A998E-B6A5-4647-B883-245DA2293EBB}"/>
              </a:ext>
            </a:extLst>
          </p:cNvPr>
          <p:cNvSpPr/>
          <p:nvPr/>
        </p:nvSpPr>
        <p:spPr>
          <a:xfrm>
            <a:off x="9761040" y="7233480"/>
            <a:ext cx="3030480" cy="6448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Разработка ДВС и КПП каталога прокладок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8EF17BC-F5B8-4928-AA39-704A999D11E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523643" y="1342800"/>
            <a:ext cx="3209925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47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256D6FA-3996-4A42-9012-007A034967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1"/>
            <a:ext cx="15119350" cy="10688911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C437381-2A93-4F12-A8D8-C41EB5BF4E9E}"/>
              </a:ext>
            </a:extLst>
          </p:cNvPr>
          <p:cNvSpPr/>
          <p:nvPr/>
        </p:nvSpPr>
        <p:spPr>
          <a:xfrm>
            <a:off x="1951435" y="797997"/>
            <a:ext cx="35493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Impact" panose="020B0806030902050204" pitchFamily="34" charset="0"/>
              </a:rPr>
              <a:t>Информация о компании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F8D2DF-CB8A-48CC-8E31-CCFF8214EE72}"/>
              </a:ext>
            </a:extLst>
          </p:cNvPr>
          <p:cNvSpPr txBox="1"/>
          <p:nvPr/>
        </p:nvSpPr>
        <p:spPr>
          <a:xfrm>
            <a:off x="13411200" y="9067800"/>
            <a:ext cx="60946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chemeClr val="accent5">
                    <a:lumMod val="75000"/>
                  </a:schemeClr>
                </a:solidFill>
                <a:latin typeface="Impact" panose="020B0806030902050204" pitchFamily="34" charset="0"/>
              </a:rPr>
              <a:t>2</a:t>
            </a:r>
            <a:endParaRPr lang="ru-RU" sz="6600" dirty="0">
              <a:solidFill>
                <a:schemeClr val="accent5">
                  <a:lumMod val="75000"/>
                </a:schemeClr>
              </a:solidFill>
              <a:latin typeface="Impact" panose="020B0806030902050204" pitchFamily="34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B262FEB-AB00-4C5D-954C-5579747FE4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0331" y="247324"/>
            <a:ext cx="3209925" cy="3048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CE4354B-DF48-4438-892A-184E283D6C3B}"/>
              </a:ext>
            </a:extLst>
          </p:cNvPr>
          <p:cNvSpPr/>
          <p:nvPr/>
        </p:nvSpPr>
        <p:spPr>
          <a:xfrm>
            <a:off x="1231899" y="2056208"/>
            <a:ext cx="12788763" cy="7243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546100" algn="just">
              <a:spcAft>
                <a:spcPts val="1000"/>
              </a:spcAft>
            </a:pPr>
            <a:r>
              <a:rPr lang="ru-RU" sz="2800" b="1" kern="150" dirty="0">
                <a:solidFill>
                  <a:srgbClr val="000000"/>
                </a:solidFill>
                <a:latin typeface="Bahnschrift" panose="020B0502040204020203" pitchFamily="34" charset="0"/>
                <a:ea typeface="SimSun" panose="02010600030101010101" pitchFamily="2" charset="-122"/>
                <a:cs typeface="Arial" panose="020B0604020202020204" pitchFamily="34" charset="0"/>
              </a:rPr>
              <a:t>Научно-производственное объединение «Композит»</a:t>
            </a:r>
            <a:r>
              <a:rPr lang="ru-RU" sz="2800" kern="150" dirty="0">
                <a:solidFill>
                  <a:srgbClr val="000000"/>
                </a:solidFill>
                <a:latin typeface="Bahnschrift" panose="020B0502040204020203" pitchFamily="34" charset="0"/>
                <a:ea typeface="SimSun" panose="02010600030101010101" pitchFamily="2" charset="-122"/>
                <a:cs typeface="Arial" panose="020B0604020202020204" pitchFamily="34" charset="0"/>
              </a:rPr>
              <a:t> было основано в 1992 году и специализируется на научных исследованиях, разработке и внедрении износостойких  резиновых изделий – производстве гусеничных лент для снегоходов, </a:t>
            </a:r>
            <a:r>
              <a:rPr lang="ru-RU" sz="2800" kern="150" dirty="0" err="1">
                <a:solidFill>
                  <a:srgbClr val="000000"/>
                </a:solidFill>
                <a:latin typeface="Bahnschrift" panose="020B0502040204020203" pitchFamily="34" charset="0"/>
                <a:ea typeface="SimSun" panose="02010600030101010101" pitchFamily="2" charset="-122"/>
                <a:cs typeface="Arial" panose="020B0604020202020204" pitchFamily="34" charset="0"/>
              </a:rPr>
              <a:t>спец.техники</a:t>
            </a:r>
            <a:r>
              <a:rPr lang="ru-RU" sz="2800" kern="150" dirty="0">
                <a:solidFill>
                  <a:srgbClr val="000000"/>
                </a:solidFill>
                <a:latin typeface="Bahnschrift" panose="020B0502040204020203" pitchFamily="34" charset="0"/>
                <a:ea typeface="SimSun" panose="02010600030101010101" pitchFamily="2" charset="-122"/>
                <a:cs typeface="Arial" panose="020B0604020202020204" pitchFamily="34" charset="0"/>
              </a:rPr>
              <a:t> и  производстве резинотканевых трубопроводов  и комплектующих для предприятий горно-обогатительного комплекса и для предприятий,  осуществляющих </a:t>
            </a:r>
            <a:r>
              <a:rPr lang="ru-RU" sz="2800" kern="150" dirty="0" err="1">
                <a:solidFill>
                  <a:srgbClr val="000000"/>
                </a:solidFill>
                <a:latin typeface="Bahnschrift" panose="020B0502040204020203" pitchFamily="34" charset="0"/>
                <a:ea typeface="SimSun" panose="02010600030101010101" pitchFamily="2" charset="-122"/>
                <a:cs typeface="Arial" panose="020B0604020202020204" pitchFamily="34" charset="0"/>
              </a:rPr>
              <a:t>гидромеханизированные</a:t>
            </a:r>
            <a:r>
              <a:rPr lang="ru-RU" sz="2800" kern="150" dirty="0">
                <a:solidFill>
                  <a:srgbClr val="000000"/>
                </a:solidFill>
                <a:latin typeface="Bahnschrift" panose="020B0502040204020203" pitchFamily="34" charset="0"/>
                <a:ea typeface="SimSun" panose="02010600030101010101" pitchFamily="2" charset="-122"/>
                <a:cs typeface="Arial" panose="020B0604020202020204" pitchFamily="34" charset="0"/>
              </a:rPr>
              <a:t>  работы. </a:t>
            </a:r>
            <a:r>
              <a:rPr lang="ru-RU" sz="2800" kern="150" dirty="0" err="1">
                <a:solidFill>
                  <a:srgbClr val="000000"/>
                </a:solidFill>
                <a:latin typeface="Bahnschrift" panose="020B0502040204020203" pitchFamily="34" charset="0"/>
                <a:ea typeface="SimSun" panose="02010600030101010101" pitchFamily="2" charset="-122"/>
                <a:cs typeface="Arial" panose="020B0604020202020204" pitchFamily="34" charset="0"/>
              </a:rPr>
              <a:t>Composit</a:t>
            </a:r>
            <a:r>
              <a:rPr lang="ru-RU" sz="2800" kern="150" dirty="0">
                <a:solidFill>
                  <a:srgbClr val="000000"/>
                </a:solidFill>
                <a:latin typeface="Bahnschrift" panose="020B0502040204020203" pitchFamily="34" charset="0"/>
                <a:ea typeface="SimSun" panose="02010600030101010101" pitchFamily="2" charset="-122"/>
                <a:cs typeface="Arial" panose="020B0604020202020204" pitchFamily="34" charset="0"/>
              </a:rPr>
              <a:t>, являясь предприятием полного  цикла, имеет собственную лабораторию и  производственную базу по выпуску резиновых  смесей, входной контроль качества сырья и  запатентованные научные разработки.  Оптимальный состав резиновой смеси,  которая является основой всего производства,  разрабатывался совместно с Европейскими  институтами на протяжении нескольких лет. </a:t>
            </a:r>
            <a:endParaRPr lang="ru-RU" sz="2800" kern="150" dirty="0">
              <a:latin typeface="Bahnschrift" panose="020B0502040204020203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266700" indent="546100" algn="just">
              <a:spcAft>
                <a:spcPts val="1000"/>
              </a:spcAft>
            </a:pPr>
            <a:r>
              <a:rPr lang="ru-RU" sz="2800" kern="150" dirty="0">
                <a:solidFill>
                  <a:srgbClr val="000000"/>
                </a:solidFill>
                <a:latin typeface="Bahnschrift" panose="020B0502040204020203" pitchFamily="34" charset="0"/>
                <a:ea typeface="SimSun" panose="02010600030101010101" pitchFamily="2" charset="-122"/>
                <a:cs typeface="Arial" panose="020B0604020202020204" pitchFamily="34" charset="0"/>
              </a:rPr>
              <a:t>Наша миссия – мы строим глобальную компанию.</a:t>
            </a:r>
            <a:endParaRPr lang="ru-RU" sz="2800" kern="150" dirty="0">
              <a:latin typeface="Bahnschrift" panose="020B0502040204020203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266700" indent="546100" algn="just">
              <a:spcAft>
                <a:spcPts val="1000"/>
              </a:spcAft>
            </a:pPr>
            <a:r>
              <a:rPr lang="ru-RU" sz="2800" kern="150" dirty="0">
                <a:solidFill>
                  <a:srgbClr val="000000"/>
                </a:solidFill>
                <a:latin typeface="Bahnschrift" panose="020B0502040204020203" pitchFamily="34" charset="0"/>
                <a:ea typeface="SimSun" panose="02010600030101010101" pitchFamily="2" charset="-122"/>
                <a:cs typeface="Arial" panose="020B0604020202020204" pitchFamily="34" charset="0"/>
              </a:rPr>
              <a:t>Наша цель – стать мировым лидером по  производству износостойких  трубопроводов и гусеничных  лент.</a:t>
            </a:r>
            <a:endParaRPr lang="ru-RU" sz="2800" kern="150" dirty="0">
              <a:effectLst/>
              <a:latin typeface="Bahnschrift" panose="020B0502040204020203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162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07D0C31-140D-42E7-97C1-9FAA7F727B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1"/>
            <a:ext cx="15119350" cy="10688911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DB50015-500A-4F5E-87FE-48D2681B659E}"/>
              </a:ext>
            </a:extLst>
          </p:cNvPr>
          <p:cNvSpPr/>
          <p:nvPr/>
        </p:nvSpPr>
        <p:spPr>
          <a:xfrm>
            <a:off x="2386592" y="721797"/>
            <a:ext cx="29658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Impact" panose="020B0806030902050204" pitchFamily="34" charset="0"/>
              </a:rPr>
              <a:t>Описание проблемы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C0A0BA-5A64-4D46-8F12-974DFBC5FA65}"/>
              </a:ext>
            </a:extLst>
          </p:cNvPr>
          <p:cNvSpPr txBox="1"/>
          <p:nvPr/>
        </p:nvSpPr>
        <p:spPr>
          <a:xfrm>
            <a:off x="13411200" y="9067800"/>
            <a:ext cx="63350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chemeClr val="accent5">
                    <a:lumMod val="75000"/>
                  </a:schemeClr>
                </a:solidFill>
                <a:latin typeface="Impact" panose="020B0806030902050204" pitchFamily="34" charset="0"/>
              </a:rPr>
              <a:t>3</a:t>
            </a:r>
            <a:endParaRPr lang="ru-RU" sz="6600" dirty="0">
              <a:solidFill>
                <a:schemeClr val="accent5">
                  <a:lumMod val="7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877E679-7A60-4919-BDEA-B1977B457551}"/>
              </a:ext>
            </a:extLst>
          </p:cNvPr>
          <p:cNvSpPr/>
          <p:nvPr/>
        </p:nvSpPr>
        <p:spPr>
          <a:xfrm>
            <a:off x="482219" y="3145303"/>
            <a:ext cx="141549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Bahnschrift" panose="020B0502040204020203" pitchFamily="34" charset="0"/>
              </a:rPr>
              <a:t>При изготовлении стеклопластиковый стержень обматывается прорезиненной тканью. Данная операция проводится вручную.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556C045-5D98-4E81-940D-36431F2F54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0331" y="247324"/>
            <a:ext cx="3209925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089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DC1B474-8782-4D31-B004-211282651B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1"/>
            <a:ext cx="15119350" cy="10688911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5AE0075-ACAF-40A5-9BE5-00F66C42F153}"/>
              </a:ext>
            </a:extLst>
          </p:cNvPr>
          <p:cNvSpPr/>
          <p:nvPr/>
        </p:nvSpPr>
        <p:spPr>
          <a:xfrm>
            <a:off x="2517012" y="721797"/>
            <a:ext cx="26773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Impact" panose="020B0806030902050204" pitchFamily="34" charset="0"/>
              </a:rPr>
              <a:t>Исходные данные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85F623-9C21-4DA9-94A9-6737F05803E2}"/>
              </a:ext>
            </a:extLst>
          </p:cNvPr>
          <p:cNvSpPr txBox="1"/>
          <p:nvPr/>
        </p:nvSpPr>
        <p:spPr>
          <a:xfrm>
            <a:off x="13411200" y="9067800"/>
            <a:ext cx="60785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chemeClr val="accent5">
                    <a:lumMod val="75000"/>
                  </a:schemeClr>
                </a:solidFill>
                <a:latin typeface="Impact" panose="020B0806030902050204" pitchFamily="34" charset="0"/>
              </a:rPr>
              <a:t>4</a:t>
            </a:r>
            <a:endParaRPr lang="ru-RU" sz="6600" dirty="0">
              <a:solidFill>
                <a:schemeClr val="accent5">
                  <a:lumMod val="7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4A5CD66-A62D-4B92-AF5D-717AFCA5F09B}"/>
              </a:ext>
            </a:extLst>
          </p:cNvPr>
          <p:cNvSpPr/>
          <p:nvPr/>
        </p:nvSpPr>
        <p:spPr>
          <a:xfrm>
            <a:off x="913529" y="3044034"/>
            <a:ext cx="12801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400" dirty="0">
                <a:latin typeface="Bahnschrift" panose="020B0502040204020203" pitchFamily="34" charset="0"/>
              </a:rPr>
              <a:t>Длина стержня от 202 мм до 582 мм;</a:t>
            </a:r>
          </a:p>
          <a:p>
            <a:pPr lvl="0" algn="just"/>
            <a:r>
              <a:rPr lang="ru-RU" sz="2400" dirty="0">
                <a:latin typeface="Bahnschrift" panose="020B0502040204020203" pitchFamily="34" charset="0"/>
              </a:rPr>
              <a:t>Параметры ширины обрезиненной ткани изменяются на каждой длине стержня</a:t>
            </a:r>
          </a:p>
          <a:p>
            <a:pPr lvl="0" algn="just"/>
            <a:r>
              <a:rPr lang="ru-RU" sz="2400" dirty="0">
                <a:latin typeface="Bahnschrift" panose="020B0502040204020203" pitchFamily="34" charset="0"/>
              </a:rPr>
              <a:t>Кол-во обмоток меняется на каждом виде стержня, от 1 до 2.</a:t>
            </a:r>
          </a:p>
          <a:p>
            <a:pPr algn="just"/>
            <a:r>
              <a:rPr lang="ru-RU" sz="2400" dirty="0">
                <a:latin typeface="Bahnschrift" panose="020B0502040204020203" pitchFamily="34" charset="0"/>
              </a:rPr>
              <a:t> </a:t>
            </a:r>
          </a:p>
          <a:p>
            <a:r>
              <a:rPr lang="ru-RU" sz="2400" i="1" dirty="0">
                <a:latin typeface="Bahnschrift" panose="020B0502040204020203" pitchFamily="34" charset="0"/>
              </a:rPr>
              <a:t>Пример представлен на рисунке:</a:t>
            </a:r>
            <a:endParaRPr lang="ru-RU" sz="2400" dirty="0">
              <a:latin typeface="Bahnschrift" panose="020B0502040204020203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D5214C3-CBAB-4160-B094-A2F96927BE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0331" y="247324"/>
            <a:ext cx="3209925" cy="3048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9D24128-6CE3-475A-9C4F-669591EB1883}"/>
              </a:ext>
            </a:extLst>
          </p:cNvPr>
          <p:cNvPicPr/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1495448" y="5813659"/>
            <a:ext cx="5252824" cy="23245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078DBE8-03AA-4F09-9F1F-254AD2312935}"/>
              </a:ext>
            </a:extLst>
          </p:cNvPr>
          <p:cNvPicPr/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7034085" y="5813659"/>
            <a:ext cx="5529771" cy="23245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7461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FB99973-0F8E-4229-99A4-18AE2B0E9D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1"/>
            <a:ext cx="15119350" cy="10688911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0ADF533-06FB-4237-928F-A87052F0C2DC}"/>
              </a:ext>
            </a:extLst>
          </p:cNvPr>
          <p:cNvSpPr/>
          <p:nvPr/>
        </p:nvSpPr>
        <p:spPr>
          <a:xfrm>
            <a:off x="3177744" y="721797"/>
            <a:ext cx="21275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Impact" panose="020B0806030902050204" pitchFamily="34" charset="0"/>
              </a:rPr>
              <a:t>Цель и Задача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6DD14A-11BD-4410-9CA5-566493909FFC}"/>
              </a:ext>
            </a:extLst>
          </p:cNvPr>
          <p:cNvSpPr txBox="1"/>
          <p:nvPr/>
        </p:nvSpPr>
        <p:spPr>
          <a:xfrm>
            <a:off x="13411200" y="9067800"/>
            <a:ext cx="63831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chemeClr val="accent5">
                    <a:lumMod val="75000"/>
                  </a:schemeClr>
                </a:solidFill>
                <a:latin typeface="Impact" panose="020B0806030902050204" pitchFamily="34" charset="0"/>
              </a:rPr>
              <a:t>5</a:t>
            </a:r>
            <a:endParaRPr lang="ru-RU" sz="6600" dirty="0">
              <a:solidFill>
                <a:schemeClr val="accent5">
                  <a:lumMod val="7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5CC303C-F802-4A8E-8670-A710E7C9EA2D}"/>
              </a:ext>
            </a:extLst>
          </p:cNvPr>
          <p:cNvSpPr/>
          <p:nvPr/>
        </p:nvSpPr>
        <p:spPr>
          <a:xfrm>
            <a:off x="1193296" y="2673047"/>
            <a:ext cx="13258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atin typeface="Bahnschrift" panose="020B0502040204020203" pitchFamily="34" charset="0"/>
              </a:rPr>
              <a:t>Цель</a:t>
            </a:r>
            <a:r>
              <a:rPr lang="ru-RU" sz="3600" dirty="0">
                <a:latin typeface="Bahnschrift" panose="020B0502040204020203" pitchFamily="34" charset="0"/>
              </a:rPr>
              <a:t>: </a:t>
            </a:r>
          </a:p>
          <a:p>
            <a:r>
              <a:rPr lang="ru-RU" sz="3600" dirty="0">
                <a:latin typeface="Bahnschrift" panose="020B0502040204020203" pitchFamily="34" charset="0"/>
              </a:rPr>
              <a:t>Требуется разработать установку, исключающую ручной труд.</a:t>
            </a:r>
          </a:p>
          <a:p>
            <a:endParaRPr lang="ru-RU" sz="3600" dirty="0">
              <a:latin typeface="Bahnschrift" panose="020B0502040204020203" pitchFamily="34" charset="0"/>
            </a:endParaRPr>
          </a:p>
          <a:p>
            <a:r>
              <a:rPr lang="ru-RU" sz="3600" b="1" dirty="0">
                <a:latin typeface="Bahnschrift" panose="020B0502040204020203" pitchFamily="34" charset="0"/>
              </a:rPr>
              <a:t>Задача</a:t>
            </a:r>
            <a:r>
              <a:rPr lang="ru-RU" sz="3600" dirty="0">
                <a:latin typeface="Bahnschrift" panose="020B0502040204020203" pitchFamily="34" charset="0"/>
              </a:rPr>
              <a:t>:</a:t>
            </a:r>
          </a:p>
          <a:p>
            <a:r>
              <a:rPr lang="ru-RU" sz="3600" dirty="0">
                <a:latin typeface="Bahnschrift" panose="020B0502040204020203" pitchFamily="34" charset="0"/>
              </a:rPr>
              <a:t>При разработке учитывать, что производительность данной установки: 1 стержень в 4 секунды.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BE7EC83-F574-4D9E-9193-E27F122DD7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0331" y="247324"/>
            <a:ext cx="3209925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404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B261E7B-EA60-451E-A5B5-E3825150F9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1"/>
            <a:ext cx="15119350" cy="10688911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A7ECA7A-45CD-4F1C-B7AC-EEA2406F86C5}"/>
              </a:ext>
            </a:extLst>
          </p:cNvPr>
          <p:cNvSpPr/>
          <p:nvPr/>
        </p:nvSpPr>
        <p:spPr>
          <a:xfrm>
            <a:off x="1920875" y="826261"/>
            <a:ext cx="38603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Impact" panose="020B0806030902050204" pitchFamily="34" charset="0"/>
              </a:rPr>
              <a:t>Требования к оформлению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3D405C-6CAC-412D-A5C4-17EC711CC4D7}"/>
              </a:ext>
            </a:extLst>
          </p:cNvPr>
          <p:cNvSpPr txBox="1"/>
          <p:nvPr/>
        </p:nvSpPr>
        <p:spPr>
          <a:xfrm>
            <a:off x="13411200" y="9067800"/>
            <a:ext cx="64312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chemeClr val="accent5">
                    <a:lumMod val="75000"/>
                  </a:schemeClr>
                </a:solidFill>
                <a:latin typeface="Impact" panose="020B0806030902050204" pitchFamily="34" charset="0"/>
              </a:rPr>
              <a:t>6</a:t>
            </a:r>
            <a:endParaRPr lang="ru-RU" sz="6600" dirty="0">
              <a:solidFill>
                <a:schemeClr val="accent5">
                  <a:lumMod val="7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5BC2BAD-2EC5-4896-8BAD-482B01491409}"/>
              </a:ext>
            </a:extLst>
          </p:cNvPr>
          <p:cNvSpPr/>
          <p:nvPr/>
        </p:nvSpPr>
        <p:spPr>
          <a:xfrm>
            <a:off x="1920875" y="2512159"/>
            <a:ext cx="11277600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just">
              <a:spcBef>
                <a:spcPct val="0"/>
              </a:spcBef>
              <a:buNone/>
            </a:pPr>
            <a:r>
              <a:rPr lang="ru-RU" altLang="ru-RU" sz="2400" dirty="0">
                <a:latin typeface="Georgia" panose="02040502050405020303" pitchFamily="18" charset="0"/>
                <a:ea typeface="Helvetica" panose="00000500000000000000" pitchFamily="50" charset="0"/>
                <a:cs typeface="Times New Roman" panose="02020603050405020304" pitchFamily="18" charset="0"/>
              </a:rPr>
              <a:t>Презентация </a:t>
            </a:r>
            <a:r>
              <a:rPr lang="en-US" altLang="ru-RU" sz="2400" dirty="0">
                <a:latin typeface="Algerian" panose="04020705040A02060702" pitchFamily="82" charset="0"/>
                <a:ea typeface="Helvetica" panose="00000500000000000000" pitchFamily="50" charset="0"/>
                <a:cs typeface="Times New Roman" panose="02020603050405020304" pitchFamily="18" charset="0"/>
              </a:rPr>
              <a:t>Microsoft Office PowerPoint </a:t>
            </a:r>
            <a:r>
              <a:rPr lang="ru-RU" altLang="ru-RU" sz="2400" dirty="0">
                <a:latin typeface="Georgia" panose="02040502050405020303" pitchFamily="18" charset="0"/>
                <a:ea typeface="Helvetica" panose="00000500000000000000" pitchFamily="50" charset="0"/>
                <a:cs typeface="Times New Roman" panose="02020603050405020304" pitchFamily="18" charset="0"/>
              </a:rPr>
              <a:t>не более </a:t>
            </a:r>
            <a:r>
              <a:rPr lang="ru-RU" altLang="ru-RU" sz="2400" b="1" dirty="0">
                <a:latin typeface="Georgia" panose="02040502050405020303" pitchFamily="18" charset="0"/>
                <a:ea typeface="Helvetica" panose="00000500000000000000" pitchFamily="50" charset="0"/>
                <a:cs typeface="Times New Roman" panose="02020603050405020304" pitchFamily="18" charset="0"/>
              </a:rPr>
              <a:t>20</a:t>
            </a:r>
            <a:r>
              <a:rPr lang="ru-RU" altLang="ru-RU" sz="2400" dirty="0">
                <a:latin typeface="Georgia" panose="02040502050405020303" pitchFamily="18" charset="0"/>
                <a:ea typeface="Helvetica" panose="00000500000000000000" pitchFamily="50" charset="0"/>
                <a:cs typeface="Times New Roman" panose="02020603050405020304" pitchFamily="18" charset="0"/>
              </a:rPr>
              <a:t> слайдов формата </a:t>
            </a:r>
            <a:r>
              <a:rPr lang="ru-RU" altLang="ru-RU" sz="2400" b="1" dirty="0">
                <a:latin typeface="Georgia" panose="02040502050405020303" pitchFamily="18" charset="0"/>
                <a:ea typeface="Helvetica" panose="00000500000000000000" pitchFamily="50" charset="0"/>
                <a:cs typeface="Times New Roman" panose="02020603050405020304" pitchFamily="18" charset="0"/>
              </a:rPr>
              <a:t>А3</a:t>
            </a:r>
            <a:r>
              <a:rPr lang="ru-RU" altLang="ru-RU" sz="2400" dirty="0">
                <a:latin typeface="Georgia" panose="02040502050405020303" pitchFamily="18" charset="0"/>
                <a:ea typeface="Helvetica" panose="00000500000000000000" pitchFamily="50" charset="0"/>
                <a:cs typeface="Times New Roman" panose="02020603050405020304" pitchFamily="18" charset="0"/>
              </a:rPr>
              <a:t>, включая: </a:t>
            </a:r>
          </a:p>
          <a:p>
            <a:pPr algn="just">
              <a:spcBef>
                <a:spcPct val="0"/>
              </a:spcBef>
            </a:pPr>
            <a:endParaRPr lang="en-US" altLang="ru-RU" sz="2400" b="1" dirty="0">
              <a:latin typeface="Algerian" panose="04020705040A02060702" pitchFamily="82" charset="0"/>
              <a:ea typeface="Helvetica" panose="00000500000000000000" pitchFamily="50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r>
              <a:rPr lang="ru-RU" altLang="ru-RU" sz="2400" b="1" dirty="0">
                <a:latin typeface="Georgia" panose="02040502050405020303" pitchFamily="18" charset="0"/>
                <a:ea typeface="Helvetica" panose="00000500000000000000" pitchFamily="50" charset="0"/>
                <a:cs typeface="Times New Roman" panose="02020603050405020304" pitchFamily="18" charset="0"/>
              </a:rPr>
              <a:t>Слайд 1.</a:t>
            </a:r>
            <a:r>
              <a:rPr lang="ru-RU" altLang="ru-RU" sz="2400" dirty="0">
                <a:latin typeface="Georgia" panose="02040502050405020303" pitchFamily="18" charset="0"/>
                <a:ea typeface="Helvetica" panose="00000500000000000000" pitchFamily="50" charset="0"/>
                <a:cs typeface="Times New Roman" panose="02020603050405020304" pitchFamily="18" charset="0"/>
              </a:rPr>
              <a:t> Титульный слайд, который должен содержать следующею информацию: название кейса, логотип команды, ФИО капитана, ВУЗ, контакты.</a:t>
            </a:r>
          </a:p>
          <a:p>
            <a:pPr algn="just">
              <a:spcBef>
                <a:spcPct val="0"/>
              </a:spcBef>
              <a:buNone/>
            </a:pPr>
            <a:endParaRPr lang="en-US" altLang="ru-RU" sz="2400" b="1" dirty="0">
              <a:latin typeface="Algerian" panose="04020705040A02060702" pitchFamily="82" charset="0"/>
              <a:ea typeface="Helvetica" panose="00000500000000000000" pitchFamily="50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None/>
            </a:pPr>
            <a:r>
              <a:rPr lang="ru-RU" altLang="ru-RU" sz="2400" b="1" dirty="0">
                <a:latin typeface="Georgia" panose="02040502050405020303" pitchFamily="18" charset="0"/>
                <a:ea typeface="Helvetica" panose="00000500000000000000" pitchFamily="50" charset="0"/>
                <a:cs typeface="Times New Roman" panose="02020603050405020304" pitchFamily="18" charset="0"/>
              </a:rPr>
              <a:t>Слайд 2.</a:t>
            </a:r>
            <a:r>
              <a:rPr lang="ru-RU" altLang="ru-RU" sz="2400" dirty="0">
                <a:latin typeface="Georgia" panose="02040502050405020303" pitchFamily="18" charset="0"/>
                <a:ea typeface="Helvetica" panose="00000500000000000000" pitchFamily="50" charset="0"/>
                <a:cs typeface="Times New Roman" panose="02020603050405020304" pitchFamily="18" charset="0"/>
              </a:rPr>
              <a:t> Представление команды: фотография, ФИО, специальность, курс, опыт участия в других кейс-чемпионатах каждого участника. Дополнительная информация о профессиональных компетенциях участников и достижениях команды.</a:t>
            </a:r>
          </a:p>
          <a:p>
            <a:pPr algn="just">
              <a:spcBef>
                <a:spcPct val="0"/>
              </a:spcBef>
              <a:buNone/>
            </a:pPr>
            <a:endParaRPr lang="en-US" sz="2400" dirty="0">
              <a:latin typeface="Algerian" panose="04020705040A02060702" pitchFamily="82" charset="0"/>
              <a:ea typeface="Helvetica" panose="00000500000000000000" pitchFamily="50" charset="0"/>
              <a:cs typeface="Times New Roman" pitchFamily="18" charset="0"/>
            </a:endParaRPr>
          </a:p>
          <a:p>
            <a:pPr indent="0" algn="just">
              <a:spcBef>
                <a:spcPct val="0"/>
              </a:spcBef>
              <a:buNone/>
            </a:pPr>
            <a:r>
              <a:rPr lang="ru-RU" sz="2400" dirty="0">
                <a:latin typeface="Georgia" panose="02040502050405020303" pitchFamily="18" charset="0"/>
                <a:ea typeface="Helvetica" panose="00000500000000000000" pitchFamily="50" charset="0"/>
                <a:cs typeface="Times New Roman" pitchFamily="18" charset="0"/>
              </a:rPr>
              <a:t>Основными критериями оценки представленных на конкурс решений являются</a:t>
            </a:r>
            <a:r>
              <a:rPr lang="en-US" sz="2400" dirty="0">
                <a:latin typeface="Algerian" panose="04020705040A02060702" pitchFamily="82" charset="0"/>
                <a:ea typeface="Helvetica" panose="00000500000000000000" pitchFamily="50" charset="0"/>
                <a:cs typeface="Times New Roman" pitchFamily="18" charset="0"/>
              </a:rPr>
              <a:t>:</a:t>
            </a:r>
          </a:p>
          <a:p>
            <a:pPr marL="720000" indent="450000" algn="just">
              <a:buFont typeface="Times New Roman" pitchFamily="18" charset="0"/>
              <a:buChar char="−"/>
              <a:defRPr/>
            </a:pPr>
            <a:r>
              <a:rPr lang="ru-RU" sz="2400" i="1" dirty="0">
                <a:latin typeface="Georgia" panose="02040502050405020303" pitchFamily="18" charset="0"/>
                <a:ea typeface="Helvetica" panose="00000500000000000000" pitchFamily="50" charset="0"/>
                <a:cs typeface="Times New Roman" pitchFamily="18" charset="0"/>
              </a:rPr>
              <a:t>реализуемость решения</a:t>
            </a:r>
            <a:endParaRPr lang="en-US" sz="2400" i="1" dirty="0">
              <a:latin typeface="Algerian" panose="04020705040A02060702" pitchFamily="82" charset="0"/>
              <a:ea typeface="Helvetica" panose="00000500000000000000" pitchFamily="50" charset="0"/>
              <a:cs typeface="Times New Roman" pitchFamily="18" charset="0"/>
            </a:endParaRPr>
          </a:p>
          <a:p>
            <a:pPr marL="720000" indent="450000" algn="just">
              <a:buFont typeface="Times New Roman" pitchFamily="18" charset="0"/>
              <a:buChar char="−"/>
              <a:defRPr/>
            </a:pPr>
            <a:r>
              <a:rPr lang="ru-RU" sz="2400" i="1" dirty="0">
                <a:latin typeface="Georgia" panose="02040502050405020303" pitchFamily="18" charset="0"/>
                <a:ea typeface="Helvetica" panose="00000500000000000000" pitchFamily="50" charset="0"/>
                <a:cs typeface="Times New Roman" pitchFamily="18" charset="0"/>
              </a:rPr>
              <a:t>проработанность решения</a:t>
            </a:r>
          </a:p>
          <a:p>
            <a:pPr marL="720000" indent="450000" algn="just">
              <a:buFont typeface="Times New Roman" pitchFamily="18" charset="0"/>
              <a:buChar char="−"/>
              <a:defRPr/>
            </a:pPr>
            <a:r>
              <a:rPr lang="ru-RU" sz="2400" i="1" dirty="0">
                <a:latin typeface="Georgia" panose="02040502050405020303" pitchFamily="18" charset="0"/>
                <a:ea typeface="Helvetica" panose="00000500000000000000" pitchFamily="50" charset="0"/>
                <a:cs typeface="Times New Roman" pitchFamily="18" charset="0"/>
              </a:rPr>
              <a:t>оценка экономического эффекта</a:t>
            </a:r>
          </a:p>
          <a:p>
            <a:pPr marL="720000" indent="450000" algn="just">
              <a:buFont typeface="Times New Roman" pitchFamily="18" charset="0"/>
              <a:buChar char="−"/>
              <a:defRPr/>
            </a:pPr>
            <a:r>
              <a:rPr lang="ru-RU" sz="2400" i="1" dirty="0">
                <a:latin typeface="Georgia" panose="02040502050405020303" pitchFamily="18" charset="0"/>
                <a:ea typeface="Helvetica" panose="00000500000000000000" pitchFamily="50" charset="0"/>
                <a:cs typeface="Times New Roman" pitchFamily="18" charset="0"/>
              </a:rPr>
              <a:t>оригинальность и инновационность</a:t>
            </a:r>
          </a:p>
          <a:p>
            <a:pPr marL="720000" indent="450000" algn="just">
              <a:buFont typeface="Times New Roman" pitchFamily="18" charset="0"/>
              <a:buChar char="−"/>
              <a:defRPr/>
            </a:pPr>
            <a:r>
              <a:rPr lang="ru-RU" sz="2400" i="1" dirty="0">
                <a:latin typeface="Georgia" panose="02040502050405020303" pitchFamily="18" charset="0"/>
                <a:ea typeface="Helvetica" panose="00000500000000000000" pitchFamily="50" charset="0"/>
                <a:cs typeface="Times New Roman" pitchFamily="18" charset="0"/>
              </a:rPr>
              <a:t>презентация</a:t>
            </a:r>
            <a:endParaRPr lang="ru-RU" sz="2400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7ECEBB8-DAE2-45C8-AD16-FE581FAF04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0331" y="247324"/>
            <a:ext cx="3209925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4811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</TotalTime>
  <Words>216</Words>
  <Application>Microsoft Office PowerPoint</Application>
  <PresentationFormat>Произвольный</PresentationFormat>
  <Paragraphs>42</Paragraphs>
  <Slides>6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6</vt:i4>
      </vt:variant>
    </vt:vector>
  </HeadingPairs>
  <TitlesOfParts>
    <vt:vector size="20" baseType="lpstr">
      <vt:lpstr>SimSun</vt:lpstr>
      <vt:lpstr>Algerian</vt:lpstr>
      <vt:lpstr>Arial</vt:lpstr>
      <vt:lpstr>Bahnschrift</vt:lpstr>
      <vt:lpstr>Calibri</vt:lpstr>
      <vt:lpstr>Calibri Light</vt:lpstr>
      <vt:lpstr>DejaVu Sans</vt:lpstr>
      <vt:lpstr>Franklin Gothic Demi</vt:lpstr>
      <vt:lpstr>Franklin Gothic Medium</vt:lpstr>
      <vt:lpstr>Georgia</vt:lpstr>
      <vt:lpstr>Helvetica</vt:lpstr>
      <vt:lpstr>Impact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case swsu</dc:creator>
  <cp:lastModifiedBy>Любовь</cp:lastModifiedBy>
  <cp:revision>14</cp:revision>
  <dcterms:created xsi:type="dcterms:W3CDTF">2022-09-21T12:55:41Z</dcterms:created>
  <dcterms:modified xsi:type="dcterms:W3CDTF">2022-09-26T07:54:00Z</dcterms:modified>
</cp:coreProperties>
</file>