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</p:sldMasterIdLst>
  <p:notesMasterIdLst>
    <p:notesMasterId r:id="rId33"/>
  </p:notes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</p:sldIdLst>
  <p:sldSz cx="15119350" cy="1069181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0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0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00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0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0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184F01C-993C-4697-A247-DB832FB9E39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67375" cy="4008438"/>
          </a:xfrm>
          <a:prstGeom prst="rect">
            <a:avLst/>
          </a:prstGeom>
        </p:spPr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67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EE088CD-413C-4674-8FBC-A116D27338C1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106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70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FC94C73-5835-4C68-85D3-259DB4D3744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1072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73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DD41EA7-E990-4F7D-9862-753E71F4E84C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107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76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0BE258F-D633-4E29-9C98-9A56A683BDB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79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7A7BD8-B636-4122-BB72-74AC81EDE1E9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082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A316D96-F32B-4529-8B42-E57A547B75E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12960" cy="4442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04840"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216000" indent="-20484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085" name="CustomShape 3"/>
          <p:cNvSpPr/>
          <p:nvPr/>
        </p:nvSpPr>
        <p:spPr>
          <a:xfrm>
            <a:off x="3850560" y="9430200"/>
            <a:ext cx="2920320" cy="4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A39A0DE-B13F-44C5-93B9-0A598D94C77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5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6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9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0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3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4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7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8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2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5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6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9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0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3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4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7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8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2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5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6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6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7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7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8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8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79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0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2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2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3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4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4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5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6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6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7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8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89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0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0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0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0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0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2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3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3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4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4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5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6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6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6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7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8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8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8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8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9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00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1080000" y="757800"/>
            <a:ext cx="12959280" cy="7717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1080000" y="5713560"/>
            <a:ext cx="1295928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7720560" y="269280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108000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7720560" y="5713560"/>
            <a:ext cx="6324120" cy="2758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46192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9843480" y="269280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108000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 type="body"/>
          </p:nvPr>
        </p:nvSpPr>
        <p:spPr>
          <a:xfrm>
            <a:off x="546192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 type="body"/>
          </p:nvPr>
        </p:nvSpPr>
        <p:spPr>
          <a:xfrm>
            <a:off x="9843480" y="5713560"/>
            <a:ext cx="4172760" cy="27583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6400" b="0" strike="noStrike" spc="-1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6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14"/>
          <a:stretch/>
        </p:blipFill>
        <p:spPr>
          <a:xfrm>
            <a:off x="360000" y="360000"/>
            <a:ext cx="14360400" cy="993528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"/>
          <p:cNvPicPr/>
          <p:nvPr/>
        </p:nvPicPr>
        <p:blipFill>
          <a:blip r:embed="rId15"/>
          <a:stretch/>
        </p:blipFill>
        <p:spPr>
          <a:xfrm>
            <a:off x="1069560" y="1025640"/>
            <a:ext cx="4501440" cy="141876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>
          <a:xfrm>
            <a:off x="770400" y="7858800"/>
            <a:ext cx="11661120" cy="70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296800" cy="703080"/>
          </a:xfrm>
          <a:prstGeom prst="rect">
            <a:avLst/>
          </a:prstGeom>
          <a:ln w="0">
            <a:noFill/>
          </a:ln>
        </p:spPr>
      </p:pic>
      <p:sp>
        <p:nvSpPr>
          <p:cNvPr id="362" name="CustomShape 1"/>
          <p:cNvSpPr/>
          <p:nvPr/>
        </p:nvSpPr>
        <p:spPr>
          <a:xfrm>
            <a:off x="12999960" y="9331200"/>
            <a:ext cx="858240" cy="1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89DDDD5-D19C-4722-A6C6-16EC768F9751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5160" cy="720360"/>
          </a:xfrm>
          <a:prstGeom prst="rect">
            <a:avLst/>
          </a:prstGeom>
          <a:ln w="0">
            <a:noFill/>
          </a:ln>
        </p:spPr>
      </p:pic>
      <p:sp>
        <p:nvSpPr>
          <p:cNvPr id="402" name="CustomShape 1"/>
          <p:cNvSpPr/>
          <p:nvPr/>
        </p:nvSpPr>
        <p:spPr>
          <a:xfrm>
            <a:off x="13000320" y="9331560"/>
            <a:ext cx="876960" cy="1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3C184C6-F401-4344-BD90-556EAA77CA54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3720" cy="718560"/>
          </a:xfrm>
          <a:prstGeom prst="rect">
            <a:avLst/>
          </a:prstGeom>
          <a:ln w="0">
            <a:noFill/>
          </a:ln>
        </p:spPr>
      </p:pic>
      <p:sp>
        <p:nvSpPr>
          <p:cNvPr id="442" name="CustomShape 1"/>
          <p:cNvSpPr/>
          <p:nvPr/>
        </p:nvSpPr>
        <p:spPr>
          <a:xfrm>
            <a:off x="12999960" y="9331200"/>
            <a:ext cx="875160" cy="1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205639C-BEF4-4EAA-A573-13D6A551F466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296800" cy="703080"/>
          </a:xfrm>
          <a:prstGeom prst="rect">
            <a:avLst/>
          </a:prstGeom>
          <a:ln w="0">
            <a:noFill/>
          </a:ln>
        </p:spPr>
      </p:pic>
      <p:sp>
        <p:nvSpPr>
          <p:cNvPr id="482" name="CustomShape 1"/>
          <p:cNvSpPr/>
          <p:nvPr/>
        </p:nvSpPr>
        <p:spPr>
          <a:xfrm>
            <a:off x="12999960" y="9331200"/>
            <a:ext cx="858240" cy="1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C4F3626-7168-45D8-B677-1F46D1B94914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3720" cy="718560"/>
          </a:xfrm>
          <a:prstGeom prst="rect">
            <a:avLst/>
          </a:prstGeom>
          <a:ln w="0">
            <a:noFill/>
          </a:ln>
        </p:spPr>
      </p:pic>
      <p:sp>
        <p:nvSpPr>
          <p:cNvPr id="522" name="CustomShape 1"/>
          <p:cNvSpPr/>
          <p:nvPr/>
        </p:nvSpPr>
        <p:spPr>
          <a:xfrm>
            <a:off x="12999960" y="9331200"/>
            <a:ext cx="875160" cy="1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9FAB916-D23D-4FBB-8410-AB952394D062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3720" cy="718560"/>
          </a:xfrm>
          <a:prstGeom prst="rect">
            <a:avLst/>
          </a:prstGeom>
          <a:ln w="0">
            <a:noFill/>
          </a:ln>
        </p:spPr>
      </p:pic>
      <p:sp>
        <p:nvSpPr>
          <p:cNvPr id="562" name="CustomShape 1"/>
          <p:cNvSpPr/>
          <p:nvPr/>
        </p:nvSpPr>
        <p:spPr>
          <a:xfrm>
            <a:off x="12999960" y="9331200"/>
            <a:ext cx="875160" cy="1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E25D7E9-C81D-4C77-AABA-F41498FC0582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6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1200" cy="716760"/>
          </a:xfrm>
          <a:prstGeom prst="rect">
            <a:avLst/>
          </a:prstGeom>
          <a:ln w="0">
            <a:noFill/>
          </a:ln>
        </p:spPr>
      </p:pic>
      <p:sp>
        <p:nvSpPr>
          <p:cNvPr id="602" name="CustomShape 1"/>
          <p:cNvSpPr/>
          <p:nvPr/>
        </p:nvSpPr>
        <p:spPr>
          <a:xfrm>
            <a:off x="14055840" y="9680400"/>
            <a:ext cx="66456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120" tIns="38880" rIns="78120" bIns="38880" anchor="ctr">
            <a:noAutofit/>
          </a:bodyPr>
          <a:lstStyle/>
          <a:p>
            <a:pPr algn="ctr">
              <a:lnSpc>
                <a:spcPct val="100000"/>
              </a:lnSpc>
            </a:pPr>
            <a:fld id="{35F133FE-C4B2-4685-BCBA-0D261A14EEC1}" type="slidenum">
              <a:rPr lang="ru-RU" sz="700" b="1" strike="noStrike" spc="-1">
                <a:solidFill>
                  <a:srgbClr val="0070BA"/>
                </a:solidFill>
                <a:latin typeface="Circe"/>
                <a:ea typeface="DejaVu Sans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8040" cy="722880"/>
          </a:xfrm>
          <a:prstGeom prst="rect">
            <a:avLst/>
          </a:prstGeom>
          <a:ln w="0">
            <a:noFill/>
          </a:ln>
        </p:spPr>
      </p:pic>
      <p:sp>
        <p:nvSpPr>
          <p:cNvPr id="642" name="CustomShape 1"/>
          <p:cNvSpPr/>
          <p:nvPr/>
        </p:nvSpPr>
        <p:spPr>
          <a:xfrm>
            <a:off x="12999960" y="9331200"/>
            <a:ext cx="879840" cy="18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FFA23F78-60AC-42EC-A26F-D21225F8306A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8040" cy="722880"/>
          </a:xfrm>
          <a:prstGeom prst="rect">
            <a:avLst/>
          </a:prstGeom>
          <a:ln w="0">
            <a:noFill/>
          </a:ln>
        </p:spPr>
      </p:pic>
      <p:sp>
        <p:nvSpPr>
          <p:cNvPr id="682" name="CustomShape 1"/>
          <p:cNvSpPr/>
          <p:nvPr/>
        </p:nvSpPr>
        <p:spPr>
          <a:xfrm>
            <a:off x="12999960" y="9331200"/>
            <a:ext cx="879840" cy="18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4C90133-D331-42C9-9E19-9637F5ACC785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8040" cy="722880"/>
          </a:xfrm>
          <a:prstGeom prst="rect">
            <a:avLst/>
          </a:prstGeom>
          <a:ln w="0">
            <a:noFill/>
          </a:ln>
        </p:spPr>
      </p:pic>
      <p:sp>
        <p:nvSpPr>
          <p:cNvPr id="722" name="CustomShape 1"/>
          <p:cNvSpPr/>
          <p:nvPr/>
        </p:nvSpPr>
        <p:spPr>
          <a:xfrm>
            <a:off x="12999960" y="9331200"/>
            <a:ext cx="879840" cy="18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09FA28D-AD47-4D43-BEC3-12B9EF354509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1200" cy="716760"/>
          </a:xfrm>
          <a:prstGeom prst="rect">
            <a:avLst/>
          </a:prstGeom>
          <a:ln w="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2999960" y="9331200"/>
            <a:ext cx="873000" cy="1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B71A7FE-528A-4C4E-8706-58328C6E83E0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00760" cy="706680"/>
          </a:xfrm>
          <a:prstGeom prst="rect">
            <a:avLst/>
          </a:prstGeom>
          <a:ln w="0">
            <a:noFill/>
          </a:ln>
        </p:spPr>
      </p:pic>
      <p:sp>
        <p:nvSpPr>
          <p:cNvPr id="762" name="CustomShape 1"/>
          <p:cNvSpPr/>
          <p:nvPr/>
        </p:nvSpPr>
        <p:spPr>
          <a:xfrm>
            <a:off x="13000320" y="9331560"/>
            <a:ext cx="862200" cy="16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B72C954-901C-4891-B04A-756E353F7D57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9480" cy="723960"/>
          </a:xfrm>
          <a:prstGeom prst="rect">
            <a:avLst/>
          </a:prstGeom>
          <a:ln w="0">
            <a:noFill/>
          </a:ln>
        </p:spPr>
      </p:pic>
      <p:sp>
        <p:nvSpPr>
          <p:cNvPr id="802" name="CustomShape 1"/>
          <p:cNvSpPr/>
          <p:nvPr/>
        </p:nvSpPr>
        <p:spPr>
          <a:xfrm>
            <a:off x="12999960" y="9331200"/>
            <a:ext cx="880920" cy="18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EF0C202-23A2-4F77-BBB4-2174C7095E85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7680" cy="722520"/>
          </a:xfrm>
          <a:prstGeom prst="rect">
            <a:avLst/>
          </a:prstGeom>
          <a:ln w="0">
            <a:noFill/>
          </a:ln>
        </p:spPr>
      </p:pic>
      <p:sp>
        <p:nvSpPr>
          <p:cNvPr id="842" name="CustomShape 1"/>
          <p:cNvSpPr/>
          <p:nvPr/>
        </p:nvSpPr>
        <p:spPr>
          <a:xfrm>
            <a:off x="13000320" y="9331560"/>
            <a:ext cx="879120" cy="18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106D6A84-BA6C-431B-AA28-DD9DED2A9406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299320" cy="705600"/>
          </a:xfrm>
          <a:prstGeom prst="rect">
            <a:avLst/>
          </a:prstGeom>
          <a:ln w="0">
            <a:noFill/>
          </a:ln>
        </p:spPr>
      </p:pic>
      <p:sp>
        <p:nvSpPr>
          <p:cNvPr id="882" name="CustomShape 1"/>
          <p:cNvSpPr/>
          <p:nvPr/>
        </p:nvSpPr>
        <p:spPr>
          <a:xfrm>
            <a:off x="13000320" y="9331560"/>
            <a:ext cx="861120" cy="1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93CAFF4-AF1F-48AF-944D-C0A935E5CAA9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8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00760" cy="706680"/>
          </a:xfrm>
          <a:prstGeom prst="rect">
            <a:avLst/>
          </a:prstGeom>
          <a:ln w="0">
            <a:noFill/>
          </a:ln>
        </p:spPr>
      </p:pic>
      <p:sp>
        <p:nvSpPr>
          <p:cNvPr id="922" name="CustomShape 1"/>
          <p:cNvSpPr/>
          <p:nvPr/>
        </p:nvSpPr>
        <p:spPr>
          <a:xfrm>
            <a:off x="13000320" y="9331560"/>
            <a:ext cx="862200" cy="16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43D94DC-EB1E-4C0B-8EC6-E700A4CBCBFB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287080" cy="694080"/>
          </a:xfrm>
          <a:prstGeom prst="rect">
            <a:avLst/>
          </a:prstGeom>
          <a:ln w="0">
            <a:noFill/>
          </a:ln>
        </p:spPr>
      </p:pic>
      <p:sp>
        <p:nvSpPr>
          <p:cNvPr id="962" name="CustomShape 1"/>
          <p:cNvSpPr/>
          <p:nvPr/>
        </p:nvSpPr>
        <p:spPr>
          <a:xfrm>
            <a:off x="13000320" y="9331560"/>
            <a:ext cx="848520" cy="15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332A799-B50F-48D8-B162-853CC93D7A5C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1200" cy="71676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12999960" y="9331200"/>
            <a:ext cx="873000" cy="1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BE05355-AA82-410F-931A-694DE8255031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0840" cy="71604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3000320" y="9331560"/>
            <a:ext cx="872280" cy="1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C6FFC70A-F313-429E-BE50-C005840BC25E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0840" cy="71604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13000320" y="9331560"/>
            <a:ext cx="872280" cy="1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AD92D0F-6692-4872-9C3D-A2263EFAD127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05800" cy="71136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2999960" y="9331200"/>
            <a:ext cx="867240" cy="17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656A14D-DE93-433B-8C62-7247C534A1B9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1200" cy="716760"/>
          </a:xfrm>
          <a:prstGeom prst="rect">
            <a:avLst/>
          </a:prstGeom>
          <a:ln w="0"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12999960" y="9331200"/>
            <a:ext cx="873000" cy="1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F98FF07-F5A0-49D8-AFCF-CB53EB9E0C2C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4080" cy="719280"/>
          </a:xfrm>
          <a:prstGeom prst="rect">
            <a:avLst/>
          </a:prstGeom>
          <a:ln w="0">
            <a:noFill/>
          </a:ln>
        </p:spPr>
      </p:pic>
      <p:sp>
        <p:nvSpPr>
          <p:cNvPr id="282" name="CustomShape 1"/>
          <p:cNvSpPr/>
          <p:nvPr/>
        </p:nvSpPr>
        <p:spPr>
          <a:xfrm>
            <a:off x="13000320" y="9331560"/>
            <a:ext cx="875880" cy="1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BB420A6F-2995-4049-96C1-C70CDCE214CE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2"/>
          <p:cNvPicPr/>
          <p:nvPr/>
        </p:nvPicPr>
        <p:blipFill>
          <a:blip r:embed="rId14"/>
          <a:stretch/>
        </p:blipFill>
        <p:spPr>
          <a:xfrm>
            <a:off x="11620800" y="956160"/>
            <a:ext cx="2314080" cy="719280"/>
          </a:xfrm>
          <a:prstGeom prst="rect">
            <a:avLst/>
          </a:prstGeom>
          <a:ln w="0">
            <a:noFill/>
          </a:ln>
        </p:spPr>
      </p:pic>
      <p:sp>
        <p:nvSpPr>
          <p:cNvPr id="322" name="CustomShape 1"/>
          <p:cNvSpPr/>
          <p:nvPr/>
        </p:nvSpPr>
        <p:spPr>
          <a:xfrm>
            <a:off x="13000320" y="9331560"/>
            <a:ext cx="875880" cy="1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C95DEE6-168C-4823-8768-02226E2D7DAC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title"/>
          </p:nvPr>
        </p:nvSpPr>
        <p:spPr>
          <a:xfrm>
            <a:off x="1080000" y="757800"/>
            <a:ext cx="12959280" cy="1664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1080000" y="2692800"/>
            <a:ext cx="12959280" cy="578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205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65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6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407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23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49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91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1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Рисунок 3"/>
          <p:cNvPicPr/>
          <p:nvPr/>
        </p:nvPicPr>
        <p:blipFill>
          <a:blip r:embed="rId3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008" name="TextShape 1"/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009" name="Group 2"/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010" name="CustomShape 3"/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CustomShape 4"/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5"/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013" name="Group 6"/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014" name="Group 7"/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015" name="CustomShape 8"/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6" name="CustomShape 9"/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17" name="Group 10"/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018" name="CustomShape 11"/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9" name="CustomShape 12"/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0" name="CustomShape 13"/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1" name="CustomShape 14"/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2" name="CustomShape 15"/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3" name="CustomShape 16"/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4" name="CustomShape 17"/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5" name="CustomShape 18"/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26" name="Group 19"/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027" name="CustomShape 20"/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CustomShape 21"/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029" name="CustomShape 22"/>
          <p:cNvSpPr/>
          <p:nvPr/>
        </p:nvSpPr>
        <p:spPr>
          <a:xfrm>
            <a:off x="493560" y="6618960"/>
            <a:ext cx="1774080" cy="1748520"/>
          </a:xfrm>
          <a:prstGeom prst="ellipse">
            <a:avLst/>
          </a:prstGeom>
          <a:gradFill rotWithShape="0">
            <a:gsLst>
              <a:gs pos="0">
                <a:srgbClr val="25383D"/>
              </a:gs>
              <a:gs pos="100000">
                <a:srgbClr val="1FA2BA"/>
              </a:gs>
            </a:gsLst>
            <a:lin ang="2700000"/>
          </a:gradFill>
          <a:ln w="2556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0" name="CustomShape 23"/>
          <p:cNvSpPr/>
          <p:nvPr/>
        </p:nvSpPr>
        <p:spPr>
          <a:xfrm>
            <a:off x="569880" y="6693840"/>
            <a:ext cx="1620720" cy="15976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0E3E6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CustomShape 24"/>
          <p:cNvSpPr/>
          <p:nvPr/>
        </p:nvSpPr>
        <p:spPr>
          <a:xfrm>
            <a:off x="585000" y="69926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>
              <a:latin typeface="Arial"/>
            </a:endParaRPr>
          </a:p>
        </p:txBody>
      </p:sp>
      <p:grpSp>
        <p:nvGrpSpPr>
          <p:cNvPr id="1032" name="Group 25"/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033" name="Group 26"/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034" name="CustomShape 27"/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5" name="CustomShape 28"/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36" name="Group 29"/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037" name="CustomShape 30"/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8" name="CustomShape 31"/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9" name="CustomShape 32"/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0" name="CustomShape 33"/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1" name="CustomShape 34"/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2" name="CustomShape 35"/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3" name="CustomShape 36"/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4" name="CustomShape 37"/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045" name="CustomShape 38"/>
          <p:cNvSpPr/>
          <p:nvPr/>
        </p:nvSpPr>
        <p:spPr>
          <a:xfrm>
            <a:off x="3566520" y="7286400"/>
            <a:ext cx="22525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Franklin Gothic Demi"/>
                <a:ea typeface="DejaVu Sans"/>
              </a:rPr>
              <a:t>ХимТех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046" name="Рисунок 231"/>
          <p:cNvPicPr/>
          <p:nvPr/>
        </p:nvPicPr>
        <p:blipFill>
          <a:blip r:embed="rId4"/>
          <a:stretch/>
        </p:blipFill>
        <p:spPr>
          <a:xfrm>
            <a:off x="2574720" y="7201080"/>
            <a:ext cx="836640" cy="633240"/>
          </a:xfrm>
          <a:prstGeom prst="rect">
            <a:avLst/>
          </a:prstGeom>
          <a:ln w="0">
            <a:noFill/>
          </a:ln>
        </p:spPr>
      </p:pic>
      <p:sp>
        <p:nvSpPr>
          <p:cNvPr id="1047" name="CustomShape 39"/>
          <p:cNvSpPr/>
          <p:nvPr/>
        </p:nvSpPr>
        <p:spPr>
          <a:xfrm>
            <a:off x="9761040" y="7233480"/>
            <a:ext cx="3030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Очистка турбинного конденсата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48" name="Рисунок 8"/>
          <p:cNvPicPr/>
          <p:nvPr/>
        </p:nvPicPr>
        <p:blipFill>
          <a:blip r:embed="rId5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049" name="CustomShape 40"/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Georgia"/>
                <a:ea typeface="DejaVu Sans"/>
              </a:rPr>
              <a:t>Кейс от компании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1"/>
          <p:cNvSpPr/>
          <p:nvPr/>
        </p:nvSpPr>
        <p:spPr>
          <a:xfrm>
            <a:off x="1209960" y="1146960"/>
            <a:ext cx="1012680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Краткая информация о сооружаемом объекте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051" name="Рисунок 10" descr="Фоновый рисунок средства просмотра фотографий Windows.jpg"/>
          <p:cNvPicPr/>
          <p:nvPr/>
        </p:nvPicPr>
        <p:blipFill>
          <a:blip r:embed="rId3"/>
          <a:stretch/>
        </p:blipFill>
        <p:spPr>
          <a:xfrm>
            <a:off x="5555880" y="2115000"/>
            <a:ext cx="8834040" cy="5265000"/>
          </a:xfrm>
          <a:prstGeom prst="rect">
            <a:avLst/>
          </a:prstGeom>
          <a:ln w="0">
            <a:noFill/>
          </a:ln>
        </p:spPr>
      </p:pic>
      <p:sp>
        <p:nvSpPr>
          <p:cNvPr id="1052" name="CustomShape 2"/>
          <p:cNvSpPr/>
          <p:nvPr/>
        </p:nvSpPr>
        <p:spPr>
          <a:xfrm>
            <a:off x="540000" y="2141640"/>
            <a:ext cx="4860000" cy="523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1F497D"/>
                </a:solidFill>
                <a:latin typeface="Arial"/>
              </a:rPr>
              <a:t>Целью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сооружения энергоблоков Курской АЭС-2 является своевременное замещение выводимых мощностей Курской АЭС.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1F497D"/>
                </a:solidFill>
                <a:latin typeface="Arial"/>
              </a:rPr>
              <a:t>Предусматривается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реализация проекта двух энергоблоков нового поколения на базе проекта ВВЭР - ТОИ повышенной безопасности и улучшенных технико-экономических характеристик.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053" name="CustomShape 3"/>
          <p:cNvSpPr/>
          <p:nvPr/>
        </p:nvSpPr>
        <p:spPr>
          <a:xfrm>
            <a:off x="540000" y="7989480"/>
            <a:ext cx="13680000" cy="207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strike="noStrike" spc="-1">
                <a:solidFill>
                  <a:srgbClr val="1F497D"/>
                </a:solidFill>
                <a:latin typeface="Arial"/>
              </a:rPr>
              <a:t>Основные технико-экономические показатели Курской АЭС – 2:</a:t>
            </a:r>
            <a:endParaRPr lang="ru-RU" sz="2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 Суммарная гарантийная мощность двух блоков АЭС –  2510 МВт;</a:t>
            </a:r>
            <a:endParaRPr lang="ru-RU" sz="2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 Тепловая мощность реактора – 3312 МВт</a:t>
            </a:r>
            <a:endParaRPr lang="ru-RU" sz="26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  срок службы энергоблока – 60 лет  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CustomShape 1"/>
          <p:cNvSpPr/>
          <p:nvPr/>
        </p:nvSpPr>
        <p:spPr>
          <a:xfrm>
            <a:off x="1209960" y="1146960"/>
            <a:ext cx="1012680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Краткая информация о системе очистки турбинного конденсата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55" name="CustomShape 2"/>
          <p:cNvSpPr/>
          <p:nvPr/>
        </p:nvSpPr>
        <p:spPr>
          <a:xfrm>
            <a:off x="720000" y="2700000"/>
            <a:ext cx="13680000" cy="46180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F497D"/>
                </a:solidFill>
                <a:latin typeface="Arial"/>
              </a:rPr>
              <a:t>Основными функциями системы очистки турбинного конденсат являются:</a:t>
            </a:r>
            <a:endParaRPr lang="ru-RU" sz="2600" b="0" strike="noStrike" spc="-1" dirty="0">
              <a:latin typeface="Arial"/>
            </a:endParaRPr>
          </a:p>
          <a:p>
            <a:pPr indent="533400" algn="just">
              <a:lnSpc>
                <a:spcPct val="150000"/>
              </a:lnSpc>
            </a:pPr>
            <a:r>
              <a:rPr lang="ru-RU" sz="2600" b="0" strike="noStrike" spc="-1" dirty="0">
                <a:latin typeface="Arial"/>
              </a:rPr>
              <a:t>-очистка от механических примесей (продуктов коррозии) конденсата турбины в пусковых режимах с целью минимизации заноса парогенераторов продуктами коррозии;</a:t>
            </a:r>
          </a:p>
          <a:p>
            <a:pPr indent="533400" algn="just">
              <a:lnSpc>
                <a:spcPct val="150000"/>
              </a:lnSpc>
            </a:pPr>
            <a:r>
              <a:rPr lang="ru-RU" sz="2600" b="0" strike="noStrike" spc="-1" dirty="0">
                <a:latin typeface="Arial"/>
              </a:rPr>
              <a:t>-постоянная очистка конденсата турбины от ионообменных примесей с целью обеспечения качества конденсата турбины в пределах нормируемых показателей;</a:t>
            </a:r>
          </a:p>
          <a:p>
            <a:pPr indent="533400" algn="just">
              <a:lnSpc>
                <a:spcPct val="150000"/>
              </a:lnSpc>
            </a:pPr>
            <a:r>
              <a:rPr lang="ru-RU" sz="2600" b="0" strike="noStrike" spc="-1" dirty="0">
                <a:latin typeface="Arial"/>
              </a:rPr>
              <a:t>-возврат очищенного конденсата турбины в систему трубопроводов основного конденсата.</a:t>
            </a:r>
          </a:p>
        </p:txBody>
      </p:sp>
      <p:sp>
        <p:nvSpPr>
          <p:cNvPr id="1056" name="CustomShape 3"/>
          <p:cNvSpPr/>
          <p:nvPr/>
        </p:nvSpPr>
        <p:spPr>
          <a:xfrm>
            <a:off x="719675" y="7402436"/>
            <a:ext cx="13680000" cy="221735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Основным оборудованием системы </a:t>
            </a:r>
            <a:r>
              <a:rPr lang="ru-RU" sz="2600" b="1" strike="noStrike" spc="-1" dirty="0">
                <a:solidFill>
                  <a:srgbClr val="1F497D"/>
                </a:solidFill>
                <a:latin typeface="Arial"/>
              </a:rPr>
              <a:t>очистки турбинного конденсат являются:</a:t>
            </a:r>
            <a:endParaRPr lang="ru-RU" sz="2600" b="0" strike="noStrike" spc="-1" dirty="0">
              <a:latin typeface="Arial"/>
            </a:endParaRPr>
          </a:p>
          <a:p>
            <a:pPr indent="355600">
              <a:lnSpc>
                <a:spcPct val="15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-два 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картриджных</a:t>
            </a:r>
            <a:r>
              <a:rPr lang="ru-RU" sz="2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фильтра (1 рабочий, 1 резервный);</a:t>
            </a:r>
            <a:endParaRPr lang="ru-RU" sz="2600" b="0" strike="noStrike" spc="-1" dirty="0">
              <a:latin typeface="Arial"/>
            </a:endParaRPr>
          </a:p>
          <a:p>
            <a:pPr indent="355600">
              <a:lnSpc>
                <a:spcPct val="15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Arial"/>
              </a:rPr>
              <a:t>	-два Н - 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Arial"/>
              </a:rPr>
              <a:t>катионитных</a:t>
            </a:r>
            <a:r>
              <a:rPr lang="ru-RU" sz="2600" b="0" strike="noStrike" spc="-1" dirty="0">
                <a:solidFill>
                  <a:srgbClr val="000000"/>
                </a:solidFill>
                <a:latin typeface="Arial"/>
              </a:rPr>
              <a:t> ионообменных фильтров (1 рабочий, 1 резервный);</a:t>
            </a:r>
            <a:endParaRPr lang="ru-RU" sz="2600" b="0" strike="noStrike" spc="-1" dirty="0">
              <a:latin typeface="Arial"/>
            </a:endParaRPr>
          </a:p>
          <a:p>
            <a:pPr indent="355600" algn="just">
              <a:lnSpc>
                <a:spcPct val="15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	-два фильтра смешанного действия (ФСД) (1 рабочий, 1 резервный)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CustomShape 1"/>
          <p:cNvSpPr/>
          <p:nvPr/>
        </p:nvSpPr>
        <p:spPr>
          <a:xfrm>
            <a:off x="1209960" y="1146960"/>
            <a:ext cx="1012680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Исходные данные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58" name="CustomShape 2"/>
          <p:cNvSpPr/>
          <p:nvPr/>
        </p:nvSpPr>
        <p:spPr>
          <a:xfrm>
            <a:off x="1397000" y="1925640"/>
            <a:ext cx="11976100" cy="454671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 качестве первоначальной загрузки в Н-</a:t>
            </a:r>
            <a:r>
              <a:rPr lang="ru-RU" sz="2600" b="1" strike="noStrike" spc="-1" dirty="0" err="1">
                <a:solidFill>
                  <a:srgbClr val="1F497D"/>
                </a:solidFill>
                <a:latin typeface="Arial"/>
                <a:ea typeface="Microsoft YaHei"/>
              </a:rPr>
              <a:t>катионитные</a:t>
            </a:r>
            <a:r>
              <a:rPr lang="ru-RU" sz="26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фильтры и ФСД являются</a:t>
            </a:r>
            <a:r>
              <a:rPr lang="ru-RU" sz="2600" b="1" strike="noStrike" spc="-1" dirty="0">
                <a:solidFill>
                  <a:srgbClr val="1F497D"/>
                </a:solidFill>
                <a:latin typeface="Arial"/>
              </a:rPr>
              <a:t>:</a:t>
            </a:r>
            <a:endParaRPr lang="ru-RU" sz="2600" b="1" spc="-1" dirty="0">
              <a:solidFill>
                <a:srgbClr val="1F497D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Сильноосновной анионит в ОН-форме AMBERJET 9000 OH в количестве 22,88 м3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Сильнокислотный катионит в Н-форме AMBERJET 1600 H в количестве 45,71 м3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Для регенерации анионита используется 5% раствор щелочи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NaOH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, который приготавливается из 42% раствора.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42% раствор щелочи храниться на складе химических реагентов и подается к месту потребления по эстакадным трубопроводам насосами динамического типа. 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CustomShape 1"/>
          <p:cNvSpPr/>
          <p:nvPr/>
        </p:nvSpPr>
        <p:spPr>
          <a:xfrm>
            <a:off x="1213200" y="988560"/>
            <a:ext cx="1012680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Описание проблемы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0" name="CustomShape 2"/>
          <p:cNvSpPr/>
          <p:nvPr/>
        </p:nvSpPr>
        <p:spPr>
          <a:xfrm>
            <a:off x="1378440" y="2437200"/>
            <a:ext cx="12661560" cy="11303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1F497D"/>
                </a:solidFill>
                <a:latin typeface="Arial"/>
                <a:ea typeface="Arial"/>
              </a:rPr>
              <a:t>Подобрать   насос динамического типа для перекачивания 42 % раствора </a:t>
            </a:r>
            <a:r>
              <a:rPr lang="ru-RU" sz="2400" b="1" strike="noStrike" spc="-1" dirty="0" err="1">
                <a:solidFill>
                  <a:srgbClr val="1F497D"/>
                </a:solidFill>
                <a:latin typeface="Arial"/>
                <a:ea typeface="Arial"/>
              </a:rPr>
              <a:t>NaOH</a:t>
            </a:r>
            <a:r>
              <a:rPr lang="ru-RU" sz="2400" b="1" strike="noStrike" spc="-1" dirty="0">
                <a:solidFill>
                  <a:srgbClr val="1F497D"/>
                </a:solidFill>
                <a:latin typeface="Arial"/>
                <a:ea typeface="Arial"/>
              </a:rPr>
              <a:t>  российского производителя из предложенных на рынке.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CustomShape 1"/>
          <p:cNvSpPr/>
          <p:nvPr/>
        </p:nvSpPr>
        <p:spPr>
          <a:xfrm>
            <a:off x="1213200" y="988560"/>
            <a:ext cx="1012680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Задачи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2" name="CustomShape 2"/>
          <p:cNvSpPr/>
          <p:nvPr/>
        </p:nvSpPr>
        <p:spPr>
          <a:xfrm>
            <a:off x="1080000" y="2437200"/>
            <a:ext cx="12960000" cy="740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1. Провести анализ эффективности работы насосов  динамического типа (центробежные, вихревые и т.д) для перекачки 42 % раствора NaOH. Выбрать наиболее эффективный тип  насосов.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2. Рассчитать характеристики насоса для перекачивания 42% раствора NaОН при  следующих  условиях: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- внутренний диаметр напорного трубопровода - 30 мм;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- длина трубопровода - 500 м, трубопровод новый;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- материал трубопровода - ст 20;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- на трубопроводе имеется 12 крутоизогнутых отводов на 90 градусов;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- трубопровод  имеет 1 подъем на 3 м;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- прием перекачиваемого раствора происходит в емкость работающую под атмосферным давлением.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3. Подобрать не менее  3 насосов российских производителей с учетом расчетных характеристик.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Выполнить сравнительный анализ, с указанием положительных и отрицательных сторон, примененных конструкторских решений,  затрат на эксплуатацию и ремонтопригодности выбранных насосов конкретных производителей.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CustomShape 1"/>
          <p:cNvSpPr/>
          <p:nvPr/>
        </p:nvSpPr>
        <p:spPr>
          <a:xfrm>
            <a:off x="1213200" y="988560"/>
            <a:ext cx="1012680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Требования к оформлению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64" name="CustomShape 2"/>
          <p:cNvSpPr/>
          <p:nvPr/>
        </p:nvSpPr>
        <p:spPr>
          <a:xfrm>
            <a:off x="1378440" y="2437200"/>
            <a:ext cx="11581560" cy="530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Презентация Microsoft Office PowerPoint не более 20 слайдов формата А3, включая: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B0F0"/>
                </a:solidFill>
                <a:latin typeface="Georgia"/>
                <a:ea typeface="Arial"/>
              </a:rPr>
              <a:t>Слайд 1.</a:t>
            </a:r>
            <a:r>
              <a:rPr lang="ru-RU" sz="1800" b="0" strike="noStrike" spc="-1">
                <a:solidFill>
                  <a:srgbClr val="990099"/>
                </a:solidFill>
                <a:latin typeface="Georgia"/>
                <a:ea typeface="Arial"/>
              </a:rPr>
              <a:t> </a:t>
            </a:r>
            <a:r>
              <a:rPr lang="ru-RU" sz="1800" b="0" strike="noStrike" spc="-1">
                <a:solidFill>
                  <a:srgbClr val="005CAB"/>
                </a:solidFill>
                <a:latin typeface="Georgia"/>
                <a:ea typeface="Arial"/>
              </a:rPr>
              <a:t>Титульный слайд, который должен содержать следующею информацию: название кейса, логотип команды, ФИО капитана, ВУЗ, контакты.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B0F0"/>
                </a:solidFill>
                <a:latin typeface="Georgia"/>
                <a:ea typeface="Arial"/>
              </a:rPr>
              <a:t>Слайд 2.</a:t>
            </a:r>
            <a:r>
              <a:rPr lang="ru-RU" sz="1800" b="0" strike="noStrike" spc="-1">
                <a:solidFill>
                  <a:srgbClr val="990099"/>
                </a:solidFill>
                <a:latin typeface="Georgia"/>
                <a:ea typeface="Arial"/>
              </a:rPr>
              <a:t> </a:t>
            </a:r>
            <a:r>
              <a:rPr lang="ru-RU" sz="1800" b="0" strike="noStrike" spc="-1">
                <a:solidFill>
                  <a:srgbClr val="005CAB"/>
                </a:solidFill>
                <a:latin typeface="Georgia"/>
                <a:ea typeface="Arial"/>
              </a:rPr>
              <a:t>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1F497D"/>
                </a:solidFill>
                <a:latin typeface="Arial"/>
                <a:ea typeface="Arial"/>
              </a:rPr>
              <a:t>Основными критериями оценки представленных на конкурс решений являются: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5CAB"/>
                </a:solidFill>
                <a:latin typeface="Georgia"/>
                <a:ea typeface="Arial"/>
              </a:rPr>
              <a:t>	реализуемость решения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5CAB"/>
                </a:solidFill>
                <a:latin typeface="Georgia"/>
                <a:ea typeface="Arial"/>
              </a:rPr>
              <a:t>	проработанность решения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5CAB"/>
                </a:solidFill>
                <a:latin typeface="Georgia"/>
                <a:ea typeface="Arial"/>
              </a:rPr>
              <a:t>	оценка экономического эффекта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5CAB"/>
                </a:solidFill>
                <a:latin typeface="Georgia"/>
                <a:ea typeface="Arial"/>
              </a:rPr>
              <a:t>	презентация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89202</TotalTime>
  <Words>469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7</vt:i4>
      </vt:variant>
    </vt:vector>
  </HeadingPairs>
  <TitlesOfParts>
    <vt:vector size="43" baseType="lpstr">
      <vt:lpstr>Microsoft YaHei</vt:lpstr>
      <vt:lpstr>Arial</vt:lpstr>
      <vt:lpstr>Calibri</vt:lpstr>
      <vt:lpstr>Circe</vt:lpstr>
      <vt:lpstr>DejaVu Sans</vt:lpstr>
      <vt:lpstr>Franklin Gothic Demi</vt:lpstr>
      <vt:lpstr>Franklin Gothic Medium</vt:lpstr>
      <vt:lpstr>Georgia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Любовь</cp:lastModifiedBy>
  <cp:revision>3116</cp:revision>
  <cp:lastPrinted>2022-09-05T15:04:14Z</cp:lastPrinted>
  <dcterms:created xsi:type="dcterms:W3CDTF">2019-09-24T12:47:23Z</dcterms:created>
  <dcterms:modified xsi:type="dcterms:W3CDTF">2022-09-26T09:04:27Z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Notes">
    <vt:i4>57</vt:i4>
  </property>
  <property fmtid="{D5CDD505-2E9C-101B-9397-08002B2CF9AE}" pid="4" name="PresentationFormat">
    <vt:lpwstr>Экран (4:3)</vt:lpwstr>
  </property>
  <property fmtid="{D5CDD505-2E9C-101B-9397-08002B2CF9AE}" pid="5" name="Slides">
    <vt:i4>57</vt:i4>
  </property>
</Properties>
</file>