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5407" autoAdjust="0"/>
  </p:normalViewPr>
  <p:slideViewPr>
    <p:cSldViewPr snapToGrid="0" showGuides="1">
      <p:cViewPr varScale="1">
        <p:scale>
          <a:sx n="76" d="100"/>
          <a:sy n="76" d="100"/>
        </p:scale>
        <p:origin x="1176" y="108"/>
      </p:cViewPr>
      <p:guideLst>
        <p:guide orient="horz" pos="3368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7390C-52AD-4503-9DE9-C303D90AA599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9DA8-B4F3-46BD-B1EA-F43C34C2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7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2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9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5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9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79D4-AD59-4A6D-9D8C-D36F35541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848472"/>
              </p:ext>
            </p:extLst>
          </p:nvPr>
        </p:nvGraphicFramePr>
        <p:xfrm>
          <a:off x="0" y="0"/>
          <a:ext cx="15119350" cy="10776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10526760" imgH="7441200" progId="">
                  <p:embed/>
                </p:oleObj>
              </mc:Choice>
              <mc:Fallback>
                <p:oleObj r:id="rId3" imgW="10526760" imgH="7441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119350" cy="10776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" name="Рисунок 3">
            <a:extLst>
              <a:ext uri="{FF2B5EF4-FFF2-40B4-BE49-F238E27FC236}">
                <a16:creationId xmlns:a16="http://schemas.microsoft.com/office/drawing/2014/main" id="{0083FA39-6031-425C-82EF-EAB23732B459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2380760" y="3780000"/>
            <a:ext cx="2199240" cy="2256480"/>
          </a:xfrm>
          <a:prstGeom prst="rect">
            <a:avLst/>
          </a:prstGeom>
          <a:ln w="0">
            <a:noFill/>
          </a:ln>
        </p:spPr>
      </p:pic>
      <p:sp>
        <p:nvSpPr>
          <p:cNvPr id="155" name="TextShape 1">
            <a:extLst>
              <a:ext uri="{FF2B5EF4-FFF2-40B4-BE49-F238E27FC236}">
                <a16:creationId xmlns:a16="http://schemas.microsoft.com/office/drawing/2014/main" id="{D39EE5D8-4DCC-4952-95E9-D52E1EC43E52}"/>
              </a:ext>
            </a:extLst>
          </p:cNvPr>
          <p:cNvSpPr txBox="1"/>
          <p:nvPr/>
        </p:nvSpPr>
        <p:spPr>
          <a:xfrm>
            <a:off x="1080000" y="3600000"/>
            <a:ext cx="11520000" cy="108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5400" b="0" strike="noStrike" spc="-1">
                <a:solidFill>
                  <a:srgbClr val="005CAB"/>
                </a:solidFill>
                <a:latin typeface="Franklin Gothic Medium"/>
                <a:ea typeface="DejaVu Sans"/>
              </a:rPr>
              <a:t>SWSU Case Championship 20</a:t>
            </a:r>
            <a:r>
              <a:rPr lang="ru-RU" sz="5400" b="0" strike="noStrike" spc="-1">
                <a:solidFill>
                  <a:srgbClr val="005CAB"/>
                </a:solidFill>
                <a:latin typeface="Franklin Gothic Medium"/>
                <a:ea typeface="DejaVu Sans"/>
              </a:rPr>
              <a:t>22</a:t>
            </a:r>
            <a:endParaRPr lang="ru-RU" sz="5400" b="0" strike="noStrike" spc="-1">
              <a:latin typeface="Arial"/>
            </a:endParaRPr>
          </a:p>
        </p:txBody>
      </p:sp>
      <p:grpSp>
        <p:nvGrpSpPr>
          <p:cNvPr id="156" name="Group 2">
            <a:extLst>
              <a:ext uri="{FF2B5EF4-FFF2-40B4-BE49-F238E27FC236}">
                <a16:creationId xmlns:a16="http://schemas.microsoft.com/office/drawing/2014/main" id="{CD9EB5B9-1BE6-4A70-A6DA-AFBA846F2062}"/>
              </a:ext>
            </a:extLst>
          </p:cNvPr>
          <p:cNvGrpSpPr/>
          <p:nvPr/>
        </p:nvGrpSpPr>
        <p:grpSpPr>
          <a:xfrm>
            <a:off x="6516000" y="6618960"/>
            <a:ext cx="1773360" cy="1748520"/>
            <a:chOff x="6516000" y="6618960"/>
            <a:chExt cx="1773360" cy="1748520"/>
          </a:xfrm>
        </p:grpSpPr>
        <p:sp>
          <p:nvSpPr>
            <p:cNvPr id="157" name="CustomShape 3">
              <a:extLst>
                <a:ext uri="{FF2B5EF4-FFF2-40B4-BE49-F238E27FC236}">
                  <a16:creationId xmlns:a16="http://schemas.microsoft.com/office/drawing/2014/main" id="{ADC4E2C1-F422-409D-810B-F3D4C1735AF0}"/>
                </a:ext>
              </a:extLst>
            </p:cNvPr>
            <p:cNvSpPr/>
            <p:nvPr/>
          </p:nvSpPr>
          <p:spPr>
            <a:xfrm>
              <a:off x="6516000" y="6618960"/>
              <a:ext cx="1773360" cy="1748520"/>
            </a:xfrm>
            <a:prstGeom prst="ellipse">
              <a:avLst/>
            </a:prstGeom>
            <a:gradFill rotWithShape="0">
              <a:gsLst>
                <a:gs pos="0">
                  <a:srgbClr val="25383D"/>
                </a:gs>
                <a:gs pos="100000">
                  <a:srgbClr val="1FA2BA"/>
                </a:gs>
              </a:gsLst>
              <a:lin ang="2700000"/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">
              <a:extLst>
                <a:ext uri="{FF2B5EF4-FFF2-40B4-BE49-F238E27FC236}">
                  <a16:creationId xmlns:a16="http://schemas.microsoft.com/office/drawing/2014/main" id="{F03264F3-25D4-417A-A459-B9B9AA04B10C}"/>
                </a:ext>
              </a:extLst>
            </p:cNvPr>
            <p:cNvSpPr/>
            <p:nvPr/>
          </p:nvSpPr>
          <p:spPr>
            <a:xfrm>
              <a:off x="6592320" y="6693840"/>
              <a:ext cx="1621080" cy="15976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0E3E6"/>
                </a:gs>
              </a:gsLst>
              <a:path path="rect">
                <a:fillToRect l="50000" t="50000" r="50000" b="50000"/>
              </a:path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5">
              <a:extLst>
                <a:ext uri="{FF2B5EF4-FFF2-40B4-BE49-F238E27FC236}">
                  <a16:creationId xmlns:a16="http://schemas.microsoft.com/office/drawing/2014/main" id="{48E9ABF6-6A12-40C1-83EB-A72282D7B164}"/>
                </a:ext>
              </a:extLst>
            </p:cNvPr>
            <p:cNvSpPr/>
            <p:nvPr/>
          </p:nvSpPr>
          <p:spPr>
            <a:xfrm>
              <a:off x="6860880" y="7209000"/>
              <a:ext cx="1098000" cy="1065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3200" b="0" strike="noStrike" spc="-1">
                  <a:solidFill>
                    <a:srgbClr val="000000"/>
                  </a:solidFill>
                  <a:latin typeface="Franklin Gothic Demi"/>
                  <a:ea typeface="DejaVu Sans"/>
                </a:rPr>
                <a:t>Кейс</a:t>
              </a:r>
              <a:endParaRPr lang="ru-RU" sz="3200" b="0" strike="noStrike" spc="-1">
                <a:latin typeface="Arial"/>
              </a:endParaRPr>
            </a:p>
          </p:txBody>
        </p:sp>
      </p:grpSp>
      <p:grpSp>
        <p:nvGrpSpPr>
          <p:cNvPr id="160" name="Group 6">
            <a:extLst>
              <a:ext uri="{FF2B5EF4-FFF2-40B4-BE49-F238E27FC236}">
                <a16:creationId xmlns:a16="http://schemas.microsoft.com/office/drawing/2014/main" id="{0F185762-90E1-4CAB-A79C-9DC82B9DAE6E}"/>
              </a:ext>
            </a:extLst>
          </p:cNvPr>
          <p:cNvGrpSpPr/>
          <p:nvPr/>
        </p:nvGrpSpPr>
        <p:grpSpPr>
          <a:xfrm>
            <a:off x="8442360" y="7034040"/>
            <a:ext cx="4518000" cy="1028520"/>
            <a:chOff x="8442360" y="7034040"/>
            <a:chExt cx="4518000" cy="1028520"/>
          </a:xfrm>
        </p:grpSpPr>
        <p:grpSp>
          <p:nvGrpSpPr>
            <p:cNvPr id="161" name="Group 7">
              <a:extLst>
                <a:ext uri="{FF2B5EF4-FFF2-40B4-BE49-F238E27FC236}">
                  <a16:creationId xmlns:a16="http://schemas.microsoft.com/office/drawing/2014/main" id="{19E3BABD-E397-452E-BAEE-056201950804}"/>
                </a:ext>
              </a:extLst>
            </p:cNvPr>
            <p:cNvGrpSpPr/>
            <p:nvPr/>
          </p:nvGrpSpPr>
          <p:grpSpPr>
            <a:xfrm>
              <a:off x="8442360" y="7034040"/>
              <a:ext cx="4517640" cy="1028520"/>
              <a:chOff x="8442360" y="7034040"/>
              <a:chExt cx="4517640" cy="1028520"/>
            </a:xfrm>
          </p:grpSpPr>
          <p:sp>
            <p:nvSpPr>
              <p:cNvPr id="174" name="CustomShape 8">
                <a:extLst>
                  <a:ext uri="{FF2B5EF4-FFF2-40B4-BE49-F238E27FC236}">
                    <a16:creationId xmlns:a16="http://schemas.microsoft.com/office/drawing/2014/main" id="{BCAC8556-2337-4D0D-9603-59CC33703E6F}"/>
                  </a:ext>
                </a:extLst>
              </p:cNvPr>
              <p:cNvSpPr/>
              <p:nvPr/>
            </p:nvSpPr>
            <p:spPr>
              <a:xfrm>
                <a:off x="928944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5" name="CustomShape 9">
                <a:extLst>
                  <a:ext uri="{FF2B5EF4-FFF2-40B4-BE49-F238E27FC236}">
                    <a16:creationId xmlns:a16="http://schemas.microsoft.com/office/drawing/2014/main" id="{09FDD3AF-10F7-4677-A2AB-BE1C0C5ADF6B}"/>
                  </a:ext>
                </a:extLst>
              </p:cNvPr>
              <p:cNvSpPr/>
              <p:nvPr/>
            </p:nvSpPr>
            <p:spPr>
              <a:xfrm flipH="1">
                <a:off x="844200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2" name="Group 10">
              <a:extLst>
                <a:ext uri="{FF2B5EF4-FFF2-40B4-BE49-F238E27FC236}">
                  <a16:creationId xmlns:a16="http://schemas.microsoft.com/office/drawing/2014/main" id="{D1ACBF9C-0450-466E-8544-62B6D54FAA3F}"/>
                </a:ext>
              </a:extLst>
            </p:cNvPr>
            <p:cNvGrpSpPr/>
            <p:nvPr/>
          </p:nvGrpSpPr>
          <p:grpSpPr>
            <a:xfrm>
              <a:off x="10537920" y="7939440"/>
              <a:ext cx="1236960" cy="45000"/>
              <a:chOff x="10537920" y="7939440"/>
              <a:chExt cx="1236960" cy="45000"/>
            </a:xfrm>
          </p:grpSpPr>
          <p:sp>
            <p:nvSpPr>
              <p:cNvPr id="166" name="CustomShape 11">
                <a:extLst>
                  <a:ext uri="{FF2B5EF4-FFF2-40B4-BE49-F238E27FC236}">
                    <a16:creationId xmlns:a16="http://schemas.microsoft.com/office/drawing/2014/main" id="{DF74BBA4-E929-48E1-A421-4769DDF5008D}"/>
                  </a:ext>
                </a:extLst>
              </p:cNvPr>
              <p:cNvSpPr/>
              <p:nvPr/>
            </p:nvSpPr>
            <p:spPr>
              <a:xfrm flipV="1">
                <a:off x="1105020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">
                <a:extLst>
                  <a:ext uri="{FF2B5EF4-FFF2-40B4-BE49-F238E27FC236}">
                    <a16:creationId xmlns:a16="http://schemas.microsoft.com/office/drawing/2014/main" id="{E68A9C8A-641B-4775-86B5-214EBD1A7143}"/>
                  </a:ext>
                </a:extLst>
              </p:cNvPr>
              <p:cNvSpPr/>
              <p:nvPr/>
            </p:nvSpPr>
            <p:spPr>
              <a:xfrm flipV="1">
                <a:off x="11219400" y="7939080"/>
                <a:ext cx="45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3">
                <a:extLst>
                  <a:ext uri="{FF2B5EF4-FFF2-40B4-BE49-F238E27FC236}">
                    <a16:creationId xmlns:a16="http://schemas.microsoft.com/office/drawing/2014/main" id="{FFE529AD-6FDD-44F3-A6C5-19C799655500}"/>
                  </a:ext>
                </a:extLst>
              </p:cNvPr>
              <p:cNvSpPr/>
              <p:nvPr/>
            </p:nvSpPr>
            <p:spPr>
              <a:xfrm flipV="1">
                <a:off x="11390040" y="7939080"/>
                <a:ext cx="4572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4">
                <a:extLst>
                  <a:ext uri="{FF2B5EF4-FFF2-40B4-BE49-F238E27FC236}">
                    <a16:creationId xmlns:a16="http://schemas.microsoft.com/office/drawing/2014/main" id="{8F440C3F-0EB0-4CBC-831C-F82849DF55B3}"/>
                  </a:ext>
                </a:extLst>
              </p:cNvPr>
              <p:cNvSpPr/>
              <p:nvPr/>
            </p:nvSpPr>
            <p:spPr>
              <a:xfrm flipV="1">
                <a:off x="11560320" y="7939080"/>
                <a:ext cx="44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5">
                <a:extLst>
                  <a:ext uri="{FF2B5EF4-FFF2-40B4-BE49-F238E27FC236}">
                    <a16:creationId xmlns:a16="http://schemas.microsoft.com/office/drawing/2014/main" id="{F3A42B91-63D3-4503-A65C-780031910C9F}"/>
                  </a:ext>
                </a:extLst>
              </p:cNvPr>
              <p:cNvSpPr/>
              <p:nvPr/>
            </p:nvSpPr>
            <p:spPr>
              <a:xfrm flipV="1">
                <a:off x="1172988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6">
                <a:extLst>
                  <a:ext uri="{FF2B5EF4-FFF2-40B4-BE49-F238E27FC236}">
                    <a16:creationId xmlns:a16="http://schemas.microsoft.com/office/drawing/2014/main" id="{8CC1939C-769A-4F98-8849-5AE5C3C50139}"/>
                  </a:ext>
                </a:extLst>
              </p:cNvPr>
              <p:cNvSpPr/>
              <p:nvPr/>
            </p:nvSpPr>
            <p:spPr>
              <a:xfrm flipV="1">
                <a:off x="1053792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7">
                <a:extLst>
                  <a:ext uri="{FF2B5EF4-FFF2-40B4-BE49-F238E27FC236}">
                    <a16:creationId xmlns:a16="http://schemas.microsoft.com/office/drawing/2014/main" id="{13C99256-69DE-4F63-AA32-FE0D82124B0C}"/>
                  </a:ext>
                </a:extLst>
              </p:cNvPr>
              <p:cNvSpPr/>
              <p:nvPr/>
            </p:nvSpPr>
            <p:spPr>
              <a:xfrm flipV="1">
                <a:off x="1070856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8">
                <a:extLst>
                  <a:ext uri="{FF2B5EF4-FFF2-40B4-BE49-F238E27FC236}">
                    <a16:creationId xmlns:a16="http://schemas.microsoft.com/office/drawing/2014/main" id="{7F7C5705-C3EA-4FC7-9D24-30F65205F07C}"/>
                  </a:ext>
                </a:extLst>
              </p:cNvPr>
              <p:cNvSpPr/>
              <p:nvPr/>
            </p:nvSpPr>
            <p:spPr>
              <a:xfrm flipV="1">
                <a:off x="1087992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9">
              <a:extLst>
                <a:ext uri="{FF2B5EF4-FFF2-40B4-BE49-F238E27FC236}">
                  <a16:creationId xmlns:a16="http://schemas.microsoft.com/office/drawing/2014/main" id="{3B23A778-76F8-4AF3-93F9-A47BB6E42D77}"/>
                </a:ext>
              </a:extLst>
            </p:cNvPr>
            <p:cNvGrpSpPr/>
            <p:nvPr/>
          </p:nvGrpSpPr>
          <p:grpSpPr>
            <a:xfrm>
              <a:off x="8442720" y="7034040"/>
              <a:ext cx="4517640" cy="1028520"/>
              <a:chOff x="8442720" y="7034040"/>
              <a:chExt cx="4517640" cy="1028520"/>
            </a:xfrm>
          </p:grpSpPr>
          <p:sp>
            <p:nvSpPr>
              <p:cNvPr id="164" name="CustomShape 20">
                <a:extLst>
                  <a:ext uri="{FF2B5EF4-FFF2-40B4-BE49-F238E27FC236}">
                    <a16:creationId xmlns:a16="http://schemas.microsoft.com/office/drawing/2014/main" id="{73A270F4-7291-4754-BFB4-C6BC47B8B255}"/>
                  </a:ext>
                </a:extLst>
              </p:cNvPr>
              <p:cNvSpPr/>
              <p:nvPr/>
            </p:nvSpPr>
            <p:spPr>
              <a:xfrm>
                <a:off x="928980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21">
                <a:extLst>
                  <a:ext uri="{FF2B5EF4-FFF2-40B4-BE49-F238E27FC236}">
                    <a16:creationId xmlns:a16="http://schemas.microsoft.com/office/drawing/2014/main" id="{4E3DF1BB-31F4-4336-8CD6-8C16A93925E4}"/>
                  </a:ext>
                </a:extLst>
              </p:cNvPr>
              <p:cNvSpPr/>
              <p:nvPr/>
            </p:nvSpPr>
            <p:spPr>
              <a:xfrm flipH="1">
                <a:off x="844236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77" name="Group 25">
            <a:extLst>
              <a:ext uri="{FF2B5EF4-FFF2-40B4-BE49-F238E27FC236}">
                <a16:creationId xmlns:a16="http://schemas.microsoft.com/office/drawing/2014/main" id="{6E6144FA-55CF-460F-B2B9-183E6BAA8EA5}"/>
              </a:ext>
            </a:extLst>
          </p:cNvPr>
          <p:cNvGrpSpPr/>
          <p:nvPr/>
        </p:nvGrpSpPr>
        <p:grpSpPr>
          <a:xfrm>
            <a:off x="2453040" y="7034040"/>
            <a:ext cx="3511440" cy="1028520"/>
            <a:chOff x="2453040" y="7034040"/>
            <a:chExt cx="3511440" cy="1028520"/>
          </a:xfrm>
        </p:grpSpPr>
        <p:grpSp>
          <p:nvGrpSpPr>
            <p:cNvPr id="178" name="Group 26">
              <a:extLst>
                <a:ext uri="{FF2B5EF4-FFF2-40B4-BE49-F238E27FC236}">
                  <a16:creationId xmlns:a16="http://schemas.microsoft.com/office/drawing/2014/main" id="{490ACF3E-4BD2-49D2-BBCC-0F4A3EE82F48}"/>
                </a:ext>
              </a:extLst>
            </p:cNvPr>
            <p:cNvGrpSpPr/>
            <p:nvPr/>
          </p:nvGrpSpPr>
          <p:grpSpPr>
            <a:xfrm>
              <a:off x="2453040" y="7034040"/>
              <a:ext cx="3511440" cy="1028520"/>
              <a:chOff x="2453040" y="7034040"/>
              <a:chExt cx="3511440" cy="1028520"/>
            </a:xfrm>
          </p:grpSpPr>
          <p:sp>
            <p:nvSpPr>
              <p:cNvPr id="188" name="CustomShape 27">
                <a:extLst>
                  <a:ext uri="{FF2B5EF4-FFF2-40B4-BE49-F238E27FC236}">
                    <a16:creationId xmlns:a16="http://schemas.microsoft.com/office/drawing/2014/main" id="{23E6E9CE-4450-4CF2-923B-4E461B7E1594}"/>
                  </a:ext>
                </a:extLst>
              </p:cNvPr>
              <p:cNvSpPr/>
              <p:nvPr/>
            </p:nvSpPr>
            <p:spPr>
              <a:xfrm>
                <a:off x="3033720" y="7034040"/>
                <a:ext cx="29307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9" name="CustomShape 28">
                <a:extLst>
                  <a:ext uri="{FF2B5EF4-FFF2-40B4-BE49-F238E27FC236}">
                    <a16:creationId xmlns:a16="http://schemas.microsoft.com/office/drawing/2014/main" id="{677EBD7E-17AE-4A37-BB81-AE2AE1C8B19D}"/>
                  </a:ext>
                </a:extLst>
              </p:cNvPr>
              <p:cNvSpPr/>
              <p:nvPr/>
            </p:nvSpPr>
            <p:spPr>
              <a:xfrm flipH="1">
                <a:off x="2453040" y="7034040"/>
                <a:ext cx="99432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79" name="Group 29">
              <a:extLst>
                <a:ext uri="{FF2B5EF4-FFF2-40B4-BE49-F238E27FC236}">
                  <a16:creationId xmlns:a16="http://schemas.microsoft.com/office/drawing/2014/main" id="{6A5AF2B1-204F-4F30-AE47-E8E42CD43905}"/>
                </a:ext>
              </a:extLst>
            </p:cNvPr>
            <p:cNvGrpSpPr/>
            <p:nvPr/>
          </p:nvGrpSpPr>
          <p:grpSpPr>
            <a:xfrm>
              <a:off x="4030560" y="7939440"/>
              <a:ext cx="987120" cy="45000"/>
              <a:chOff x="4030560" y="7939440"/>
              <a:chExt cx="987120" cy="45000"/>
            </a:xfrm>
          </p:grpSpPr>
          <p:sp>
            <p:nvSpPr>
              <p:cNvPr id="180" name="CustomShape 30">
                <a:extLst>
                  <a:ext uri="{FF2B5EF4-FFF2-40B4-BE49-F238E27FC236}">
                    <a16:creationId xmlns:a16="http://schemas.microsoft.com/office/drawing/2014/main" id="{04E1B15E-1F4B-4535-ACE2-060F8348E2C4}"/>
                  </a:ext>
                </a:extLst>
              </p:cNvPr>
              <p:cNvSpPr/>
              <p:nvPr/>
            </p:nvSpPr>
            <p:spPr>
              <a:xfrm flipV="1">
                <a:off x="443952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1" name="CustomShape 31">
                <a:extLst>
                  <a:ext uri="{FF2B5EF4-FFF2-40B4-BE49-F238E27FC236}">
                    <a16:creationId xmlns:a16="http://schemas.microsoft.com/office/drawing/2014/main" id="{BBE9665F-D1AF-47B7-B393-B5964E5F330E}"/>
                  </a:ext>
                </a:extLst>
              </p:cNvPr>
              <p:cNvSpPr/>
              <p:nvPr/>
            </p:nvSpPr>
            <p:spPr>
              <a:xfrm flipV="1">
                <a:off x="457452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2" name="CustomShape 32">
                <a:extLst>
                  <a:ext uri="{FF2B5EF4-FFF2-40B4-BE49-F238E27FC236}">
                    <a16:creationId xmlns:a16="http://schemas.microsoft.com/office/drawing/2014/main" id="{54F268C3-69CB-45C3-A32F-4A35B0A195C1}"/>
                  </a:ext>
                </a:extLst>
              </p:cNvPr>
              <p:cNvSpPr/>
              <p:nvPr/>
            </p:nvSpPr>
            <p:spPr>
              <a:xfrm flipV="1">
                <a:off x="471096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3" name="CustomShape 33">
                <a:extLst>
                  <a:ext uri="{FF2B5EF4-FFF2-40B4-BE49-F238E27FC236}">
                    <a16:creationId xmlns:a16="http://schemas.microsoft.com/office/drawing/2014/main" id="{8DF9CF19-DED5-425E-90CA-164ED89A35DB}"/>
                  </a:ext>
                </a:extLst>
              </p:cNvPr>
              <p:cNvSpPr/>
              <p:nvPr/>
            </p:nvSpPr>
            <p:spPr>
              <a:xfrm flipV="1">
                <a:off x="4846320" y="7939080"/>
                <a:ext cx="36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4" name="CustomShape 34">
                <a:extLst>
                  <a:ext uri="{FF2B5EF4-FFF2-40B4-BE49-F238E27FC236}">
                    <a16:creationId xmlns:a16="http://schemas.microsoft.com/office/drawing/2014/main" id="{2C4D2FF8-286E-4C53-BA30-BD95AB18F71B}"/>
                  </a:ext>
                </a:extLst>
              </p:cNvPr>
              <p:cNvSpPr/>
              <p:nvPr/>
            </p:nvSpPr>
            <p:spPr>
              <a:xfrm flipV="1">
                <a:off x="498204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5" name="CustomShape 35">
                <a:extLst>
                  <a:ext uri="{FF2B5EF4-FFF2-40B4-BE49-F238E27FC236}">
                    <a16:creationId xmlns:a16="http://schemas.microsoft.com/office/drawing/2014/main" id="{76BF3B42-8A4D-45B4-BF18-A776BEC8D957}"/>
                  </a:ext>
                </a:extLst>
              </p:cNvPr>
              <p:cNvSpPr/>
              <p:nvPr/>
            </p:nvSpPr>
            <p:spPr>
              <a:xfrm flipV="1">
                <a:off x="40305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6" name="CustomShape 36">
                <a:extLst>
                  <a:ext uri="{FF2B5EF4-FFF2-40B4-BE49-F238E27FC236}">
                    <a16:creationId xmlns:a16="http://schemas.microsoft.com/office/drawing/2014/main" id="{DCA1D558-B273-4F88-8926-03269EE94D9D}"/>
                  </a:ext>
                </a:extLst>
              </p:cNvPr>
              <p:cNvSpPr/>
              <p:nvPr/>
            </p:nvSpPr>
            <p:spPr>
              <a:xfrm flipV="1">
                <a:off x="41673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7" name="CustomShape 37">
                <a:extLst>
                  <a:ext uri="{FF2B5EF4-FFF2-40B4-BE49-F238E27FC236}">
                    <a16:creationId xmlns:a16="http://schemas.microsoft.com/office/drawing/2014/main" id="{0F2EAD1C-78E9-4FEB-A04D-93A172AC7EC4}"/>
                  </a:ext>
                </a:extLst>
              </p:cNvPr>
              <p:cNvSpPr/>
              <p:nvPr/>
            </p:nvSpPr>
            <p:spPr>
              <a:xfrm flipV="1">
                <a:off x="430344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92" name="CustomShape 39">
            <a:extLst>
              <a:ext uri="{FF2B5EF4-FFF2-40B4-BE49-F238E27FC236}">
                <a16:creationId xmlns:a16="http://schemas.microsoft.com/office/drawing/2014/main" id="{37FE4490-E9FC-4A33-A180-FB08AAE789A2}"/>
              </a:ext>
            </a:extLst>
          </p:cNvPr>
          <p:cNvSpPr/>
          <p:nvPr/>
        </p:nvSpPr>
        <p:spPr>
          <a:xfrm>
            <a:off x="9749520" y="7158684"/>
            <a:ext cx="303048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Уменьшение потерь тепла, пара и конденсата на нагрев мазута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93" name="Рисунок 8">
            <a:extLst>
              <a:ext uri="{FF2B5EF4-FFF2-40B4-BE49-F238E27FC236}">
                <a16:creationId xmlns:a16="http://schemas.microsoft.com/office/drawing/2014/main" id="{7DEA8837-5EE0-4152-9345-9EBFE4C6B7E9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8784360" y="7089480"/>
            <a:ext cx="763200" cy="939600"/>
          </a:xfrm>
          <a:prstGeom prst="rect">
            <a:avLst/>
          </a:prstGeom>
          <a:ln w="0">
            <a:noFill/>
          </a:ln>
        </p:spPr>
      </p:pic>
      <p:sp>
        <p:nvSpPr>
          <p:cNvPr id="194" name="CustomShape 40">
            <a:extLst>
              <a:ext uri="{FF2B5EF4-FFF2-40B4-BE49-F238E27FC236}">
                <a16:creationId xmlns:a16="http://schemas.microsoft.com/office/drawing/2014/main" id="{803B30E8-D99D-47E6-A8A5-9AF7402D7DA4}"/>
              </a:ext>
            </a:extLst>
          </p:cNvPr>
          <p:cNvSpPr/>
          <p:nvPr/>
        </p:nvSpPr>
        <p:spPr>
          <a:xfrm>
            <a:off x="1044000" y="756000"/>
            <a:ext cx="4320000" cy="218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000000"/>
                </a:solidFill>
                <a:latin typeface="Impact" panose="020B0806030902050204" pitchFamily="34" charset="0"/>
                <a:ea typeface="DejaVu Sans"/>
              </a:rPr>
              <a:t>Кейс от компании</a:t>
            </a:r>
            <a:endParaRPr lang="ru-RU" sz="2600" b="0" strike="noStrike" spc="-1" dirty="0">
              <a:latin typeface="Impact" panose="020B0806030902050204" pitchFamily="34" charset="0"/>
            </a:endParaRPr>
          </a:p>
        </p:txBody>
      </p:sp>
      <p:sp>
        <p:nvSpPr>
          <p:cNvPr id="199" name="Овал 198">
            <a:extLst>
              <a:ext uri="{FF2B5EF4-FFF2-40B4-BE49-F238E27FC236}">
                <a16:creationId xmlns:a16="http://schemas.microsoft.com/office/drawing/2014/main" id="{0DB8D4FC-BFD2-4D65-8641-0B08572AED04}"/>
              </a:ext>
            </a:extLst>
          </p:cNvPr>
          <p:cNvSpPr/>
          <p:nvPr/>
        </p:nvSpPr>
        <p:spPr>
          <a:xfrm>
            <a:off x="557055" y="6493377"/>
            <a:ext cx="1771650" cy="1731809"/>
          </a:xfrm>
          <a:prstGeom prst="ellipse">
            <a:avLst/>
          </a:prstGeom>
          <a:gradFill flip="none" rotWithShape="1">
            <a:gsLst>
              <a:gs pos="0">
                <a:srgbClr val="25383D"/>
              </a:gs>
              <a:gs pos="100000">
                <a:srgbClr val="1FA2B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>
            <a:extLst>
              <a:ext uri="{FF2B5EF4-FFF2-40B4-BE49-F238E27FC236}">
                <a16:creationId xmlns:a16="http://schemas.microsoft.com/office/drawing/2014/main" id="{4D4F0FCF-96C0-470A-ACAE-6CE601F9308F}"/>
              </a:ext>
            </a:extLst>
          </p:cNvPr>
          <p:cNvSpPr/>
          <p:nvPr/>
        </p:nvSpPr>
        <p:spPr>
          <a:xfrm>
            <a:off x="629024" y="6567950"/>
            <a:ext cx="1619071" cy="1582661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0E3E6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CustomShape 24">
            <a:extLst>
              <a:ext uri="{FF2B5EF4-FFF2-40B4-BE49-F238E27FC236}">
                <a16:creationId xmlns:a16="http://schemas.microsoft.com/office/drawing/2014/main" id="{523D1246-FE3F-4D6D-B1B4-C500481A29D9}"/>
              </a:ext>
            </a:extLst>
          </p:cNvPr>
          <p:cNvSpPr/>
          <p:nvPr/>
        </p:nvSpPr>
        <p:spPr>
          <a:xfrm>
            <a:off x="585000" y="7016040"/>
            <a:ext cx="1621440" cy="106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latin typeface="Franklin Gothic Demi"/>
                <a:ea typeface="DejaVu Sans"/>
              </a:rPr>
              <a:t>Секция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47" name="TextBox 222">
            <a:extLst>
              <a:ext uri="{FF2B5EF4-FFF2-40B4-BE49-F238E27FC236}">
                <a16:creationId xmlns:a16="http://schemas.microsoft.com/office/drawing/2014/main" id="{A772CBD9-BCCD-4E35-B25B-53752FF63C62}"/>
              </a:ext>
            </a:extLst>
          </p:cNvPr>
          <p:cNvSpPr txBox="1"/>
          <p:nvPr/>
        </p:nvSpPr>
        <p:spPr>
          <a:xfrm>
            <a:off x="3767346" y="7271483"/>
            <a:ext cx="1695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err="1">
                <a:solidFill>
                  <a:schemeClr val="bg1"/>
                </a:solidFill>
                <a:latin typeface="Franklin Gothic Demi" panose="020B0703020102020204" pitchFamily="34" charset="0"/>
              </a:rPr>
              <a:t>СтройТех</a:t>
            </a:r>
            <a:endParaRPr lang="ru-RU" sz="28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8DB7F0B1-B9F3-4AD2-BF88-94C0808D6E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393" y="7209000"/>
            <a:ext cx="780776" cy="629169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A8D48D5-9D34-4E28-A7C7-A51F7961F0B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50" y="7806523"/>
            <a:ext cx="3548445" cy="255861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612121E-4E63-4C91-8C05-01205223AE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570" y="1095967"/>
            <a:ext cx="1506974" cy="169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D075DB0-F48F-48E5-81E6-6713E6F44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C437381-2A93-4F12-A8D8-C41EB5BF4E9E}"/>
              </a:ext>
            </a:extLst>
          </p:cNvPr>
          <p:cNvSpPr/>
          <p:nvPr/>
        </p:nvSpPr>
        <p:spPr>
          <a:xfrm>
            <a:off x="1951435" y="797997"/>
            <a:ext cx="3549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Информация о компании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8D2DF-CB8A-48CC-8E31-CCFF8214EE72}"/>
              </a:ext>
            </a:extLst>
          </p:cNvPr>
          <p:cNvSpPr txBox="1"/>
          <p:nvPr/>
        </p:nvSpPr>
        <p:spPr>
          <a:xfrm>
            <a:off x="13411200" y="9067800"/>
            <a:ext cx="609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34B6B4-84C2-4D69-87CB-A91E690DF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18" y="106683"/>
            <a:ext cx="1229002" cy="13826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1348C5-FA47-42E7-80CE-D9640CD3F59A}"/>
              </a:ext>
            </a:extLst>
          </p:cNvPr>
          <p:cNvSpPr/>
          <p:nvPr/>
        </p:nvSpPr>
        <p:spPr>
          <a:xfrm>
            <a:off x="1222444" y="3411241"/>
            <a:ext cx="12674462" cy="3236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ru-RU" sz="2800" dirty="0">
                <a:solidFill>
                  <a:srgbClr val="333333"/>
                </a:solidFill>
                <a:latin typeface="Bahnschrift" panose="020B0502040204020203" pitchFamily="34" charset="0"/>
              </a:rPr>
              <a:t>ПАО «</a:t>
            </a:r>
            <a:r>
              <a:rPr lang="ru-RU" sz="2800" dirty="0" err="1">
                <a:solidFill>
                  <a:srgbClr val="333333"/>
                </a:solidFill>
                <a:latin typeface="Bahnschrift" panose="020B0502040204020203" pitchFamily="34" charset="0"/>
              </a:rPr>
              <a:t>Квадра</a:t>
            </a:r>
            <a:r>
              <a:rPr lang="ru-RU" sz="2800" dirty="0">
                <a:solidFill>
                  <a:srgbClr val="333333"/>
                </a:solidFill>
                <a:latin typeface="Bahnschrift" panose="020B0502040204020203" pitchFamily="34" charset="0"/>
              </a:rPr>
              <a:t> — Генерирующая компания» — </a:t>
            </a:r>
            <a:r>
              <a:rPr lang="ru-RU" sz="2800" b="1" dirty="0">
                <a:solidFill>
                  <a:srgbClr val="333333"/>
                </a:solidFill>
                <a:latin typeface="Bahnschrift" panose="020B0502040204020203" pitchFamily="34" charset="0"/>
              </a:rPr>
              <a:t>одна из крупнейших российских генерирующих компаний</a:t>
            </a:r>
            <a:r>
              <a:rPr lang="ru-RU" sz="2800" dirty="0">
                <a:solidFill>
                  <a:srgbClr val="333333"/>
                </a:solidFill>
                <a:latin typeface="Bahnschrift" panose="020B0502040204020203" pitchFamily="34" charset="0"/>
              </a:rPr>
              <a:t>, возникшая в результате реформирования РАО «ЕЭС России». Осуществляет производство и реализацию электроэнергии на оптовом рынке, а также производство, транспортировку и реализацию тепловой энергии на розничном рынке.</a:t>
            </a:r>
            <a:endParaRPr lang="ru-RU" sz="2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6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8F8323B-24B0-46C5-8575-8F3192F1D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B50015-500A-4F5E-87FE-48D2681B659E}"/>
              </a:ext>
            </a:extLst>
          </p:cNvPr>
          <p:cNvSpPr/>
          <p:nvPr/>
        </p:nvSpPr>
        <p:spPr>
          <a:xfrm>
            <a:off x="2386592" y="721797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Описание проблемы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C0A0BA-5A64-4D46-8F12-974DFBC5FA65}"/>
              </a:ext>
            </a:extLst>
          </p:cNvPr>
          <p:cNvSpPr txBox="1"/>
          <p:nvPr/>
        </p:nvSpPr>
        <p:spPr>
          <a:xfrm>
            <a:off x="13411200" y="9067800"/>
            <a:ext cx="6335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BF0FA0-CD59-441A-8DEB-803C0DC62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18" y="106683"/>
            <a:ext cx="1229002" cy="13826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02E465-BB5A-4754-A295-CF3017F32D6E}"/>
              </a:ext>
            </a:extLst>
          </p:cNvPr>
          <p:cNvSpPr/>
          <p:nvPr/>
        </p:nvSpPr>
        <p:spPr>
          <a:xfrm>
            <a:off x="817182" y="3530136"/>
            <a:ext cx="134657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solidFill>
                  <a:srgbClr val="000000"/>
                </a:solidFill>
                <a:latin typeface="Bahnschrift" panose="020B0502040204020203" pitchFamily="34" charset="0"/>
              </a:rPr>
              <a:t>При отключении подогрева и остывании одного из баков, вновь включить бак в работу во время низких температур не удастся из-за отсутствия обогрева трубопроводов подачи и </a:t>
            </a:r>
            <a:r>
              <a:rPr lang="ru-RU" sz="3600" dirty="0" err="1">
                <a:solidFill>
                  <a:srgbClr val="000000"/>
                </a:solidFill>
                <a:latin typeface="Bahnschrift" panose="020B0502040204020203" pitchFamily="34" charset="0"/>
              </a:rPr>
              <a:t>обратки</a:t>
            </a:r>
            <a:r>
              <a:rPr lang="ru-RU" sz="3600" dirty="0">
                <a:solidFill>
                  <a:srgbClr val="000000"/>
                </a:solidFill>
                <a:latin typeface="Bahnschrift" panose="020B0502040204020203" pitchFamily="34" charset="0"/>
              </a:rPr>
              <a:t> мазута.</a:t>
            </a:r>
            <a:endParaRPr lang="ru-RU" sz="3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8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677BC59-1085-4219-B2D2-A47019DD0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AE0075-ACAF-40A5-9BE5-00F66C42F153}"/>
              </a:ext>
            </a:extLst>
          </p:cNvPr>
          <p:cNvSpPr/>
          <p:nvPr/>
        </p:nvSpPr>
        <p:spPr>
          <a:xfrm>
            <a:off x="2517012" y="721797"/>
            <a:ext cx="267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Исходные данные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5F623-9C21-4DA9-94A9-6737F05803E2}"/>
              </a:ext>
            </a:extLst>
          </p:cNvPr>
          <p:cNvSpPr txBox="1"/>
          <p:nvPr/>
        </p:nvSpPr>
        <p:spPr>
          <a:xfrm>
            <a:off x="13411200" y="906780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F33F3C6-9C31-4730-99C7-7B352654B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18" y="106683"/>
            <a:ext cx="1229002" cy="13826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C2E552-EC6D-4C5D-A11E-75A156D86FA8}"/>
              </a:ext>
            </a:extLst>
          </p:cNvPr>
          <p:cNvSpPr/>
          <p:nvPr/>
        </p:nvSpPr>
        <p:spPr>
          <a:xfrm>
            <a:off x="416918" y="2068783"/>
            <a:ext cx="753836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-Мазутные баки -2 </a:t>
            </a:r>
            <a:r>
              <a:rPr lang="ru-RU" dirty="0" err="1">
                <a:solidFill>
                  <a:srgbClr val="000000"/>
                </a:solidFill>
                <a:latin typeface="Bahnschrift" panose="020B0502040204020203" pitchFamily="34" charset="0"/>
              </a:rPr>
              <a:t>шт</a:t>
            </a: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 по 2000 м3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Для предварительного подогрева мазута (марка М-100) в резервуаре при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переводе его из режима «холодного» резерва в «горячий» в резервуаре (со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стороны ввода </a:t>
            </a:r>
            <a:r>
              <a:rPr lang="ru-RU" dirty="0" err="1">
                <a:solidFill>
                  <a:srgbClr val="000000"/>
                </a:solidFill>
                <a:latin typeface="Bahnschrift" panose="020B0502040204020203" pitchFamily="34" charset="0"/>
              </a:rPr>
              <a:t>мазутопроводов</a:t>
            </a: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) расположены паровые подогреватели (регистры),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имеющие форму П-образной решетки высотой 3 м.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Максимальная температура мазута в резервуарах должна быть на 15°С ниже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температуры вспышки топлива, но не выше 90°С.</a:t>
            </a:r>
            <a:br>
              <a:rPr lang="ru-RU" dirty="0">
                <a:latin typeface="Bahnschrift" panose="020B0502040204020203" pitchFamily="34" charset="0"/>
              </a:rPr>
            </a:b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- Подогреватель высоковязкого мазута типа ПМ-40-30 - 4 шт.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Подогреватели №1 и №2 предназначены для подогрева мазута, подаваемого в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котельную.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Подогреватели №3 и №4 предназначены для подогрева циркуляционного мазута.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Подогрев мазута в подогревателях производится до температуры 110 - 130°С.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Регулировка происходит за счёт количества подогреваемого пара на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подогреватели.</a:t>
            </a:r>
            <a:br>
              <a:rPr lang="ru-RU" dirty="0">
                <a:latin typeface="Bahnschrift" panose="020B0502040204020203" pitchFamily="34" charset="0"/>
              </a:rPr>
            </a:br>
            <a:br>
              <a:rPr lang="ru-RU" dirty="0">
                <a:latin typeface="Bahnschrift" panose="020B0502040204020203" pitchFamily="34" charset="0"/>
              </a:rPr>
            </a:br>
            <a:endParaRPr lang="ru-RU" dirty="0">
              <a:latin typeface="Bahnschrift" panose="020B0502040204020203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6FEDB7F-5213-481B-A3D7-4284D55A4918}"/>
              </a:ext>
            </a:extLst>
          </p:cNvPr>
          <p:cNvSpPr/>
          <p:nvPr/>
        </p:nvSpPr>
        <p:spPr>
          <a:xfrm>
            <a:off x="8193024" y="2068783"/>
            <a:ext cx="65094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- Насосы рециркуляции мазута - 2 </a:t>
            </a:r>
            <a:r>
              <a:rPr lang="ru-RU" dirty="0" err="1">
                <a:solidFill>
                  <a:srgbClr val="000000"/>
                </a:solidFill>
                <a:latin typeface="Bahnschrift" panose="020B0502040204020203" pitchFamily="34" charset="0"/>
              </a:rPr>
              <a:t>шт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Насосы рециркуляции мазута предназначены для рециркуляции мазута через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фильтр грубой очистки, на подогреватели мазута и в емкости хранения мазута.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Количеством пара, подаваемого на подогреватели поддерживается заданная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температура в емкостях , не выше 90°С</a:t>
            </a:r>
            <a:br>
              <a:rPr lang="ru-RU" dirty="0">
                <a:latin typeface="Bahnschrift" panose="020B0502040204020203" pitchFamily="34" charset="0"/>
              </a:rPr>
            </a:b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- Насосы подачи мазута на котлы - 3 </a:t>
            </a:r>
            <a:r>
              <a:rPr lang="ru-RU" dirty="0" err="1">
                <a:solidFill>
                  <a:srgbClr val="000000"/>
                </a:solidFill>
                <a:latin typeface="Bahnschrift" panose="020B0502040204020203" pitchFamily="34" charset="0"/>
              </a:rPr>
              <a:t>шт</a:t>
            </a:r>
            <a:br>
              <a:rPr lang="ru-RU" dirty="0">
                <a:latin typeface="Bahnschrift" panose="020B0502040204020203" pitchFamily="34" charset="0"/>
              </a:rPr>
            </a:b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На 1 октября температура мазута равна температуре окружающей среды.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Кол-во мазута :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уровень в баке №1 - 545 см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уровень в баке №2- 550 см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solidFill>
                  <a:srgbClr val="000000"/>
                </a:solidFill>
                <a:latin typeface="Bahnschrift" panose="020B0502040204020203" pitchFamily="34" charset="0"/>
              </a:rPr>
              <a:t>Объём мазута 1845 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4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8400447-8213-4832-87AE-6269F7E3B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ADF533-06FB-4237-928F-A87052F0C2DC}"/>
              </a:ext>
            </a:extLst>
          </p:cNvPr>
          <p:cNvSpPr/>
          <p:nvPr/>
        </p:nvSpPr>
        <p:spPr>
          <a:xfrm>
            <a:off x="3177744" y="721797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DD14A-11BD-4410-9CA5-566493909FFC}"/>
              </a:ext>
            </a:extLst>
          </p:cNvPr>
          <p:cNvSpPr txBox="1"/>
          <p:nvPr/>
        </p:nvSpPr>
        <p:spPr>
          <a:xfrm>
            <a:off x="13411200" y="9067800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5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3909B0-B706-4C0A-ADB8-0B74D4092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18" y="106683"/>
            <a:ext cx="1229002" cy="13826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DB90E7C-D2D1-4371-AE3A-18694487D356}"/>
              </a:ext>
            </a:extLst>
          </p:cNvPr>
          <p:cNvSpPr/>
          <p:nvPr/>
        </p:nvSpPr>
        <p:spPr>
          <a:xfrm>
            <a:off x="2024190" y="3576191"/>
            <a:ext cx="11600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2C2D2E"/>
                </a:solidFill>
                <a:latin typeface="Bahnschrift" panose="020B0502040204020203" pitchFamily="34" charset="0"/>
              </a:rPr>
              <a:t> </a:t>
            </a:r>
          </a:p>
          <a:p>
            <a:pPr indent="622300" algn="just"/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Уменьшение потерь тепла, пара и конденсата на нагрев мазута (резервное</a:t>
            </a:r>
            <a:r>
              <a:rPr lang="ru-RU" sz="3200" dirty="0">
                <a:solidFill>
                  <a:srgbClr val="2C2D2E"/>
                </a:solidFill>
                <a:latin typeface="Bahnschrift" panose="020B0502040204020203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топливное хозяйство) и поддержание его в горячем резерве в отопительный</a:t>
            </a:r>
            <a:r>
              <a:rPr lang="ru-RU" sz="3200" dirty="0">
                <a:solidFill>
                  <a:srgbClr val="2C2D2E"/>
                </a:solidFill>
                <a:latin typeface="Bahnschrift" panose="020B0502040204020203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Bahnschrift" panose="020B0502040204020203" pitchFamily="34" charset="0"/>
              </a:rPr>
              <a:t>сезон.</a:t>
            </a:r>
            <a:endParaRPr lang="ru-RU" sz="3200" b="0" i="0" dirty="0">
              <a:solidFill>
                <a:srgbClr val="2C2D2E"/>
              </a:solidFill>
              <a:effectLst/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40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0449707-2500-4612-9468-366A333AEF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7ECA7A-45CD-4F1C-B7AC-EEA2406F86C5}"/>
              </a:ext>
            </a:extLst>
          </p:cNvPr>
          <p:cNvSpPr/>
          <p:nvPr/>
        </p:nvSpPr>
        <p:spPr>
          <a:xfrm>
            <a:off x="1725335" y="721797"/>
            <a:ext cx="3860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Требования к оформлению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D405C-6CAC-412D-A5C4-17EC711CC4D7}"/>
              </a:ext>
            </a:extLst>
          </p:cNvPr>
          <p:cNvSpPr txBox="1"/>
          <p:nvPr/>
        </p:nvSpPr>
        <p:spPr>
          <a:xfrm>
            <a:off x="13411200" y="9067800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6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BC2BAD-2EC5-4896-8BAD-482B01491409}"/>
              </a:ext>
            </a:extLst>
          </p:cNvPr>
          <p:cNvSpPr/>
          <p:nvPr/>
        </p:nvSpPr>
        <p:spPr>
          <a:xfrm>
            <a:off x="1920875" y="2512159"/>
            <a:ext cx="112776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spcBef>
                <a:spcPct val="0"/>
              </a:spcBef>
              <a:buNone/>
            </a:pP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Презентация </a:t>
            </a:r>
            <a:r>
              <a:rPr lang="en-US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Microsoft Office PowerPoint 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20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 слайдов формата </a:t>
            </a: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А3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, включая: </a:t>
            </a:r>
          </a:p>
          <a:p>
            <a:pPr indent="449263" algn="just">
              <a:spcBef>
                <a:spcPct val="0"/>
              </a:spcBef>
            </a:pPr>
            <a:endParaRPr lang="en-US" altLang="ru-RU" sz="2400" b="1" dirty="0">
              <a:latin typeface="Bahnschrift" panose="020B0502040204020203" pitchFamily="34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449263" algn="just">
              <a:spcBef>
                <a:spcPct val="0"/>
              </a:spcBef>
            </a:pP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1.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 Титульный слайд, который должен содержать следующею информацию: название кейса, логотип команды, ФИО капитана, ВУЗ, контакты.</a:t>
            </a:r>
          </a:p>
          <a:p>
            <a:pPr indent="449263" algn="just">
              <a:spcBef>
                <a:spcPct val="0"/>
              </a:spcBef>
              <a:buNone/>
            </a:pPr>
            <a:endParaRPr lang="en-US" altLang="ru-RU" sz="2400" b="1" dirty="0">
              <a:latin typeface="Bahnschrift" panose="020B0502040204020203" pitchFamily="34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449263" algn="just">
              <a:spcBef>
                <a:spcPct val="0"/>
              </a:spcBef>
              <a:buNone/>
            </a:pP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2.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 Представление команды: фотография, ФИО, специальность, курс, опыт участия в других кейс-чемпионатах каждого участника. Дополнительная информация о профессиональных компетенциях участников и достижениях команды.</a:t>
            </a:r>
          </a:p>
          <a:p>
            <a:pPr indent="449263" algn="just">
              <a:spcBef>
                <a:spcPct val="0"/>
              </a:spcBef>
              <a:buNone/>
            </a:pPr>
            <a:endParaRPr lang="en-US" sz="2400" dirty="0">
              <a:latin typeface="Bahnschrift" panose="020B0502040204020203" pitchFamily="34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449263" algn="just">
              <a:spcBef>
                <a:spcPct val="0"/>
              </a:spcBef>
              <a:buNone/>
            </a:pPr>
            <a:r>
              <a:rPr 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Основными критериями оценки представленных на конкурс решений являются</a:t>
            </a:r>
            <a:r>
              <a:rPr lang="en-US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: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реализуемость решения</a:t>
            </a:r>
            <a:endParaRPr lang="en-US" sz="2400" i="1" dirty="0">
              <a:latin typeface="Bahnschrift" panose="020B0502040204020203" pitchFamily="34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проработанность решения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оценка экономического эффекта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оригинальность и инновационность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презентация</a:t>
            </a:r>
            <a:endParaRPr lang="ru-RU" sz="2400" dirty="0">
              <a:latin typeface="Bahnschrift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59F9199-E7A8-45DC-97E9-1156BE61D8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18" y="106683"/>
            <a:ext cx="1229002" cy="138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81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180</Words>
  <Application>Microsoft Office PowerPoint</Application>
  <PresentationFormat>Произвольный</PresentationFormat>
  <Paragraphs>34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</vt:lpstr>
      <vt:lpstr>Bahnschrift</vt:lpstr>
      <vt:lpstr>Calibri</vt:lpstr>
      <vt:lpstr>Calibri Light</vt:lpstr>
      <vt:lpstr>DejaVu Sans</vt:lpstr>
      <vt:lpstr>Franklin Gothic Demi</vt:lpstr>
      <vt:lpstr>Franklin Gothic Medium</vt:lpstr>
      <vt:lpstr>Helvetica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case swsu</dc:creator>
  <cp:lastModifiedBy>Любовь</cp:lastModifiedBy>
  <cp:revision>7</cp:revision>
  <dcterms:created xsi:type="dcterms:W3CDTF">2022-09-21T12:55:41Z</dcterms:created>
  <dcterms:modified xsi:type="dcterms:W3CDTF">2022-09-26T08:45:06Z</dcterms:modified>
</cp:coreProperties>
</file>