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svg" ContentType="image/svg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15119350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8" userDrawn="1">
          <p15:clr>
            <a:srgbClr val="A4A3A4"/>
          </p15:clr>
        </p15:guide>
        <p15:guide id="2" pos="476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8" autoAdjust="0"/>
    <p:restoredTop sz="95407" autoAdjust="0"/>
  </p:normalViewPr>
  <p:slideViewPr>
    <p:cSldViewPr snapToGrid="0" showGuides="1">
      <p:cViewPr varScale="1">
        <p:scale>
          <a:sx n="76" d="100"/>
          <a:sy n="76" d="100"/>
        </p:scale>
        <p:origin x="1176" y="108"/>
      </p:cViewPr>
      <p:guideLst>
        <p:guide orient="horz" pos="3368"/>
        <p:guide pos="476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66" d="100"/>
          <a:sy n="66" d="100"/>
        </p:scale>
        <p:origin x="3252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47390C-52AD-4503-9DE9-C303D90AA599}" type="datetimeFigureOut">
              <a:rPr lang="ru-RU" smtClean="0"/>
              <a:t>26.09.2022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246188" y="1143000"/>
            <a:ext cx="43656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179DA8-B4F3-46BD-B1EA-F43C34C247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37752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3951" y="1749795"/>
            <a:ext cx="12851448" cy="3722335"/>
          </a:xfrm>
        </p:spPr>
        <p:txBody>
          <a:bodyPr anchor="b"/>
          <a:lstStyle>
            <a:lvl1pPr algn="ctr">
              <a:defRPr sz="9354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89919" y="5615678"/>
            <a:ext cx="11339513" cy="2581379"/>
          </a:xfrm>
        </p:spPr>
        <p:txBody>
          <a:bodyPr/>
          <a:lstStyle>
            <a:lvl1pPr marL="0" indent="0" algn="ctr">
              <a:buNone/>
              <a:defRPr sz="3742"/>
            </a:lvl1pPr>
            <a:lvl2pPr marL="712775" indent="0" algn="ctr">
              <a:buNone/>
              <a:defRPr sz="3118"/>
            </a:lvl2pPr>
            <a:lvl3pPr marL="1425550" indent="0" algn="ctr">
              <a:buNone/>
              <a:defRPr sz="2806"/>
            </a:lvl3pPr>
            <a:lvl4pPr marL="2138324" indent="0" algn="ctr">
              <a:buNone/>
              <a:defRPr sz="2494"/>
            </a:lvl4pPr>
            <a:lvl5pPr marL="2851099" indent="0" algn="ctr">
              <a:buNone/>
              <a:defRPr sz="2494"/>
            </a:lvl5pPr>
            <a:lvl6pPr marL="3563874" indent="0" algn="ctr">
              <a:buNone/>
              <a:defRPr sz="2494"/>
            </a:lvl6pPr>
            <a:lvl7pPr marL="4276649" indent="0" algn="ctr">
              <a:buNone/>
              <a:defRPr sz="2494"/>
            </a:lvl7pPr>
            <a:lvl8pPr marL="4989424" indent="0" algn="ctr">
              <a:buNone/>
              <a:defRPr sz="2494"/>
            </a:lvl8pPr>
            <a:lvl9pPr marL="5702198" indent="0" algn="ctr">
              <a:buNone/>
              <a:defRPr sz="2494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EAEEB-7409-407B-A9FB-94DBCCCF401F}" type="datetimeFigureOut">
              <a:rPr lang="ru-RU" smtClean="0"/>
              <a:t>26.09.2022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A3BC2-493A-44A7-9CBB-D24D49B723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54249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EAEEB-7409-407B-A9FB-94DBCCCF401F}" type="datetimeFigureOut">
              <a:rPr lang="ru-RU" smtClean="0"/>
              <a:t>26.09.2022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A3BC2-493A-44A7-9CBB-D24D49B723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16996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819786" y="569240"/>
            <a:ext cx="3260110" cy="9060817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39456" y="569240"/>
            <a:ext cx="9591338" cy="9060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EAEEB-7409-407B-A9FB-94DBCCCF401F}" type="datetimeFigureOut">
              <a:rPr lang="ru-RU" smtClean="0"/>
              <a:t>26.09.2022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A3BC2-493A-44A7-9CBB-D24D49B723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57221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EAEEB-7409-407B-A9FB-94DBCCCF401F}" type="datetimeFigureOut">
              <a:rPr lang="ru-RU" smtClean="0"/>
              <a:t>26.09.2022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A3BC2-493A-44A7-9CBB-D24D49B723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92516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1582" y="2665532"/>
            <a:ext cx="13040439" cy="4447496"/>
          </a:xfrm>
        </p:spPr>
        <p:txBody>
          <a:bodyPr anchor="b"/>
          <a:lstStyle>
            <a:lvl1pPr>
              <a:defRPr sz="9354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1582" y="7155103"/>
            <a:ext cx="13040439" cy="2338833"/>
          </a:xfrm>
        </p:spPr>
        <p:txBody>
          <a:bodyPr/>
          <a:lstStyle>
            <a:lvl1pPr marL="0" indent="0">
              <a:buNone/>
              <a:defRPr sz="3742">
                <a:solidFill>
                  <a:schemeClr val="tx1"/>
                </a:solidFill>
              </a:defRPr>
            </a:lvl1pPr>
            <a:lvl2pPr marL="712775" indent="0">
              <a:buNone/>
              <a:defRPr sz="3118">
                <a:solidFill>
                  <a:schemeClr val="tx1">
                    <a:tint val="75000"/>
                  </a:schemeClr>
                </a:solidFill>
              </a:defRPr>
            </a:lvl2pPr>
            <a:lvl3pPr marL="1425550" indent="0">
              <a:buNone/>
              <a:defRPr sz="2806">
                <a:solidFill>
                  <a:schemeClr val="tx1">
                    <a:tint val="75000"/>
                  </a:schemeClr>
                </a:solidFill>
              </a:defRPr>
            </a:lvl3pPr>
            <a:lvl4pPr marL="2138324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4pPr>
            <a:lvl5pPr marL="2851099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5pPr>
            <a:lvl6pPr marL="3563874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6pPr>
            <a:lvl7pPr marL="4276649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7pPr>
            <a:lvl8pPr marL="4989424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8pPr>
            <a:lvl9pPr marL="5702198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EAEEB-7409-407B-A9FB-94DBCCCF401F}" type="datetimeFigureOut">
              <a:rPr lang="ru-RU" smtClean="0"/>
              <a:t>26.09.2022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A3BC2-493A-44A7-9CBB-D24D49B723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81824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39455" y="2846200"/>
            <a:ext cx="6425724" cy="678385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54171" y="2846200"/>
            <a:ext cx="6425724" cy="678385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EAEEB-7409-407B-A9FB-94DBCCCF401F}" type="datetimeFigureOut">
              <a:rPr lang="ru-RU" smtClean="0"/>
              <a:t>26.09.2022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A3BC2-493A-44A7-9CBB-D24D49B723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1644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569242"/>
            <a:ext cx="13040439" cy="20665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1426" y="2620980"/>
            <a:ext cx="6396193" cy="1284502"/>
          </a:xfrm>
        </p:spPr>
        <p:txBody>
          <a:bodyPr anchor="b"/>
          <a:lstStyle>
            <a:lvl1pPr marL="0" indent="0">
              <a:buNone/>
              <a:defRPr sz="3742" b="1"/>
            </a:lvl1pPr>
            <a:lvl2pPr marL="712775" indent="0">
              <a:buNone/>
              <a:defRPr sz="3118" b="1"/>
            </a:lvl2pPr>
            <a:lvl3pPr marL="1425550" indent="0">
              <a:buNone/>
              <a:defRPr sz="2806" b="1"/>
            </a:lvl3pPr>
            <a:lvl4pPr marL="2138324" indent="0">
              <a:buNone/>
              <a:defRPr sz="2494" b="1"/>
            </a:lvl4pPr>
            <a:lvl5pPr marL="2851099" indent="0">
              <a:buNone/>
              <a:defRPr sz="2494" b="1"/>
            </a:lvl5pPr>
            <a:lvl6pPr marL="3563874" indent="0">
              <a:buNone/>
              <a:defRPr sz="2494" b="1"/>
            </a:lvl6pPr>
            <a:lvl7pPr marL="4276649" indent="0">
              <a:buNone/>
              <a:defRPr sz="2494" b="1"/>
            </a:lvl7pPr>
            <a:lvl8pPr marL="4989424" indent="0">
              <a:buNone/>
              <a:defRPr sz="2494" b="1"/>
            </a:lvl8pPr>
            <a:lvl9pPr marL="5702198" indent="0">
              <a:buNone/>
              <a:defRPr sz="2494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426" y="3905482"/>
            <a:ext cx="6396193" cy="574437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654172" y="2620980"/>
            <a:ext cx="6427693" cy="1284502"/>
          </a:xfrm>
        </p:spPr>
        <p:txBody>
          <a:bodyPr anchor="b"/>
          <a:lstStyle>
            <a:lvl1pPr marL="0" indent="0">
              <a:buNone/>
              <a:defRPr sz="3742" b="1"/>
            </a:lvl1pPr>
            <a:lvl2pPr marL="712775" indent="0">
              <a:buNone/>
              <a:defRPr sz="3118" b="1"/>
            </a:lvl2pPr>
            <a:lvl3pPr marL="1425550" indent="0">
              <a:buNone/>
              <a:defRPr sz="2806" b="1"/>
            </a:lvl3pPr>
            <a:lvl4pPr marL="2138324" indent="0">
              <a:buNone/>
              <a:defRPr sz="2494" b="1"/>
            </a:lvl4pPr>
            <a:lvl5pPr marL="2851099" indent="0">
              <a:buNone/>
              <a:defRPr sz="2494" b="1"/>
            </a:lvl5pPr>
            <a:lvl6pPr marL="3563874" indent="0">
              <a:buNone/>
              <a:defRPr sz="2494" b="1"/>
            </a:lvl6pPr>
            <a:lvl7pPr marL="4276649" indent="0">
              <a:buNone/>
              <a:defRPr sz="2494" b="1"/>
            </a:lvl7pPr>
            <a:lvl8pPr marL="4989424" indent="0">
              <a:buNone/>
              <a:defRPr sz="2494" b="1"/>
            </a:lvl8pPr>
            <a:lvl9pPr marL="5702198" indent="0">
              <a:buNone/>
              <a:defRPr sz="2494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654172" y="3905482"/>
            <a:ext cx="6427693" cy="574437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EAEEB-7409-407B-A9FB-94DBCCCF401F}" type="datetimeFigureOut">
              <a:rPr lang="ru-RU" smtClean="0"/>
              <a:t>26.09.2022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A3BC2-493A-44A7-9CBB-D24D49B723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16564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EAEEB-7409-407B-A9FB-94DBCCCF401F}" type="datetimeFigureOut">
              <a:rPr lang="ru-RU" smtClean="0"/>
              <a:t>26.09.2022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A3BC2-493A-44A7-9CBB-D24D49B723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36348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EAEEB-7409-407B-A9FB-94DBCCCF401F}" type="datetimeFigureOut">
              <a:rPr lang="ru-RU" smtClean="0"/>
              <a:t>26.09.2022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A3BC2-493A-44A7-9CBB-D24D49B723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04183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712788"/>
            <a:ext cx="4876384" cy="2494756"/>
          </a:xfrm>
        </p:spPr>
        <p:txBody>
          <a:bodyPr anchor="b"/>
          <a:lstStyle>
            <a:lvl1pPr>
              <a:defRPr sz="4989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7693" y="1539425"/>
            <a:ext cx="7654171" cy="7598117"/>
          </a:xfrm>
        </p:spPr>
        <p:txBody>
          <a:bodyPr/>
          <a:lstStyle>
            <a:lvl1pPr>
              <a:defRPr sz="4989"/>
            </a:lvl1pPr>
            <a:lvl2pPr>
              <a:defRPr sz="4365"/>
            </a:lvl2pPr>
            <a:lvl3pPr>
              <a:defRPr sz="3742"/>
            </a:lvl3pPr>
            <a:lvl4pPr>
              <a:defRPr sz="3118"/>
            </a:lvl4pPr>
            <a:lvl5pPr>
              <a:defRPr sz="3118"/>
            </a:lvl5pPr>
            <a:lvl6pPr>
              <a:defRPr sz="3118"/>
            </a:lvl6pPr>
            <a:lvl7pPr>
              <a:defRPr sz="3118"/>
            </a:lvl7pPr>
            <a:lvl8pPr>
              <a:defRPr sz="3118"/>
            </a:lvl8pPr>
            <a:lvl9pPr>
              <a:defRPr sz="3118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1425" y="3207544"/>
            <a:ext cx="4876384" cy="5942372"/>
          </a:xfrm>
        </p:spPr>
        <p:txBody>
          <a:bodyPr/>
          <a:lstStyle>
            <a:lvl1pPr marL="0" indent="0">
              <a:buNone/>
              <a:defRPr sz="2494"/>
            </a:lvl1pPr>
            <a:lvl2pPr marL="712775" indent="0">
              <a:buNone/>
              <a:defRPr sz="2183"/>
            </a:lvl2pPr>
            <a:lvl3pPr marL="1425550" indent="0">
              <a:buNone/>
              <a:defRPr sz="1871"/>
            </a:lvl3pPr>
            <a:lvl4pPr marL="2138324" indent="0">
              <a:buNone/>
              <a:defRPr sz="1559"/>
            </a:lvl4pPr>
            <a:lvl5pPr marL="2851099" indent="0">
              <a:buNone/>
              <a:defRPr sz="1559"/>
            </a:lvl5pPr>
            <a:lvl6pPr marL="3563874" indent="0">
              <a:buNone/>
              <a:defRPr sz="1559"/>
            </a:lvl6pPr>
            <a:lvl7pPr marL="4276649" indent="0">
              <a:buNone/>
              <a:defRPr sz="1559"/>
            </a:lvl7pPr>
            <a:lvl8pPr marL="4989424" indent="0">
              <a:buNone/>
              <a:defRPr sz="1559"/>
            </a:lvl8pPr>
            <a:lvl9pPr marL="5702198" indent="0">
              <a:buNone/>
              <a:defRPr sz="1559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EAEEB-7409-407B-A9FB-94DBCCCF401F}" type="datetimeFigureOut">
              <a:rPr lang="ru-RU" smtClean="0"/>
              <a:t>26.09.2022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A3BC2-493A-44A7-9CBB-D24D49B723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72711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712788"/>
            <a:ext cx="4876384" cy="2494756"/>
          </a:xfrm>
        </p:spPr>
        <p:txBody>
          <a:bodyPr anchor="b"/>
          <a:lstStyle>
            <a:lvl1pPr>
              <a:defRPr sz="4989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427693" y="1539425"/>
            <a:ext cx="7654171" cy="7598117"/>
          </a:xfrm>
        </p:spPr>
        <p:txBody>
          <a:bodyPr anchor="t"/>
          <a:lstStyle>
            <a:lvl1pPr marL="0" indent="0">
              <a:buNone/>
              <a:defRPr sz="4989"/>
            </a:lvl1pPr>
            <a:lvl2pPr marL="712775" indent="0">
              <a:buNone/>
              <a:defRPr sz="4365"/>
            </a:lvl2pPr>
            <a:lvl3pPr marL="1425550" indent="0">
              <a:buNone/>
              <a:defRPr sz="3742"/>
            </a:lvl3pPr>
            <a:lvl4pPr marL="2138324" indent="0">
              <a:buNone/>
              <a:defRPr sz="3118"/>
            </a:lvl4pPr>
            <a:lvl5pPr marL="2851099" indent="0">
              <a:buNone/>
              <a:defRPr sz="3118"/>
            </a:lvl5pPr>
            <a:lvl6pPr marL="3563874" indent="0">
              <a:buNone/>
              <a:defRPr sz="3118"/>
            </a:lvl6pPr>
            <a:lvl7pPr marL="4276649" indent="0">
              <a:buNone/>
              <a:defRPr sz="3118"/>
            </a:lvl7pPr>
            <a:lvl8pPr marL="4989424" indent="0">
              <a:buNone/>
              <a:defRPr sz="3118"/>
            </a:lvl8pPr>
            <a:lvl9pPr marL="5702198" indent="0">
              <a:buNone/>
              <a:defRPr sz="3118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1425" y="3207544"/>
            <a:ext cx="4876384" cy="5942372"/>
          </a:xfrm>
        </p:spPr>
        <p:txBody>
          <a:bodyPr/>
          <a:lstStyle>
            <a:lvl1pPr marL="0" indent="0">
              <a:buNone/>
              <a:defRPr sz="2494"/>
            </a:lvl1pPr>
            <a:lvl2pPr marL="712775" indent="0">
              <a:buNone/>
              <a:defRPr sz="2183"/>
            </a:lvl2pPr>
            <a:lvl3pPr marL="1425550" indent="0">
              <a:buNone/>
              <a:defRPr sz="1871"/>
            </a:lvl3pPr>
            <a:lvl4pPr marL="2138324" indent="0">
              <a:buNone/>
              <a:defRPr sz="1559"/>
            </a:lvl4pPr>
            <a:lvl5pPr marL="2851099" indent="0">
              <a:buNone/>
              <a:defRPr sz="1559"/>
            </a:lvl5pPr>
            <a:lvl6pPr marL="3563874" indent="0">
              <a:buNone/>
              <a:defRPr sz="1559"/>
            </a:lvl6pPr>
            <a:lvl7pPr marL="4276649" indent="0">
              <a:buNone/>
              <a:defRPr sz="1559"/>
            </a:lvl7pPr>
            <a:lvl8pPr marL="4989424" indent="0">
              <a:buNone/>
              <a:defRPr sz="1559"/>
            </a:lvl8pPr>
            <a:lvl9pPr marL="5702198" indent="0">
              <a:buNone/>
              <a:defRPr sz="1559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EAEEB-7409-407B-A9FB-94DBCCCF401F}" type="datetimeFigureOut">
              <a:rPr lang="ru-RU" smtClean="0"/>
              <a:t>26.09.2022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A3BC2-493A-44A7-9CBB-D24D49B723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44499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39456" y="569242"/>
            <a:ext cx="13040439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9456" y="2846200"/>
            <a:ext cx="13040439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9455" y="9909729"/>
            <a:ext cx="340185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2EAEEB-7409-407B-A9FB-94DBCCCF401F}" type="datetimeFigureOut">
              <a:rPr lang="ru-RU" smtClean="0"/>
              <a:t>26.09.2022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08285" y="9909729"/>
            <a:ext cx="5102781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041" y="9909729"/>
            <a:ext cx="340185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1A3BC2-493A-44A7-9CBB-D24D49B723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6495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425550" rtl="0" eaLnBrk="1" latinLnBrk="0" hangingPunct="1">
        <a:lnSpc>
          <a:spcPct val="90000"/>
        </a:lnSpc>
        <a:spcBef>
          <a:spcPct val="0"/>
        </a:spcBef>
        <a:buNone/>
        <a:defRPr sz="68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6387" indent="-356387" algn="l" defTabSz="1425550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4365" kern="1200">
          <a:solidFill>
            <a:schemeClr val="tx1"/>
          </a:solidFill>
          <a:latin typeface="+mn-lt"/>
          <a:ea typeface="+mn-ea"/>
          <a:cs typeface="+mn-cs"/>
        </a:defRPr>
      </a:lvl1pPr>
      <a:lvl2pPr marL="1069162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3742" kern="1200">
          <a:solidFill>
            <a:schemeClr val="tx1"/>
          </a:solidFill>
          <a:latin typeface="+mn-lt"/>
          <a:ea typeface="+mn-ea"/>
          <a:cs typeface="+mn-cs"/>
        </a:defRPr>
      </a:lvl2pPr>
      <a:lvl3pPr marL="1781937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3118" kern="1200">
          <a:solidFill>
            <a:schemeClr val="tx1"/>
          </a:solidFill>
          <a:latin typeface="+mn-lt"/>
          <a:ea typeface="+mn-ea"/>
          <a:cs typeface="+mn-cs"/>
        </a:defRPr>
      </a:lvl3pPr>
      <a:lvl4pPr marL="2494712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4pPr>
      <a:lvl5pPr marL="3207487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5pPr>
      <a:lvl6pPr marL="3920261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6pPr>
      <a:lvl7pPr marL="4633036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7pPr>
      <a:lvl8pPr marL="5345811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8pPr>
      <a:lvl9pPr marL="6058586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1pPr>
      <a:lvl2pPr marL="712775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2pPr>
      <a:lvl3pPr marL="1425550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3pPr>
      <a:lvl4pPr marL="2138324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4pPr>
      <a:lvl5pPr marL="2851099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5pPr>
      <a:lvl6pPr marL="3563874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6pPr>
      <a:lvl7pPr marL="4276649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7pPr>
      <a:lvl8pPr marL="4989424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8pPr>
      <a:lvl9pPr marL="5702198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oleObject" Target="../embeddings/oleObject1.bin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10" Type="http://schemas.openxmlformats.org/officeDocument/2006/relationships/image" Target="../media/image7.png"/><Relationship Id="rId4" Type="http://schemas.openxmlformats.org/officeDocument/2006/relationships/image" Target="../media/image1.wmf"/><Relationship Id="rId9" Type="http://schemas.openxmlformats.org/officeDocument/2006/relationships/image" Target="../media/image6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8.wmf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8.wmf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8.wmf"/><Relationship Id="rId4" Type="http://schemas.openxmlformats.org/officeDocument/2006/relationships/oleObject" Target="../embeddings/oleObject2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8.wmf"/><Relationship Id="rId4" Type="http://schemas.openxmlformats.org/officeDocument/2006/relationships/oleObject" Target="../embeddings/oleObject2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8.wmf"/><Relationship Id="rId4" Type="http://schemas.openxmlformats.org/officeDocument/2006/relationships/oleObject" Target="../embeddings/oleObject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CE7979D4-AD59-4A6D-9D8C-D36F3554172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75029469"/>
              </p:ext>
            </p:extLst>
          </p:nvPr>
        </p:nvGraphicFramePr>
        <p:xfrm>
          <a:off x="-128420" y="0"/>
          <a:ext cx="15247770" cy="107760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" r:id="rId3" imgW="10526760" imgH="7441200" progId="">
                  <p:embed/>
                </p:oleObj>
              </mc:Choice>
              <mc:Fallback>
                <p:oleObj r:id="rId3" imgW="10526760" imgH="7441200" progId="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-128420" y="0"/>
                        <a:ext cx="15247770" cy="1077606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54" name="Рисунок 3">
            <a:extLst>
              <a:ext uri="{FF2B5EF4-FFF2-40B4-BE49-F238E27FC236}">
                <a16:creationId xmlns:a16="http://schemas.microsoft.com/office/drawing/2014/main" id="{0083FA39-6031-425C-82EF-EAB23732B459}"/>
              </a:ext>
            </a:extLst>
          </p:cNvPr>
          <p:cNvPicPr/>
          <p:nvPr/>
        </p:nvPicPr>
        <p:blipFill>
          <a:blip r:embed="rId5"/>
          <a:stretch/>
        </p:blipFill>
        <p:spPr>
          <a:xfrm>
            <a:off x="12380760" y="3780000"/>
            <a:ext cx="2199240" cy="2256480"/>
          </a:xfrm>
          <a:prstGeom prst="rect">
            <a:avLst/>
          </a:prstGeom>
          <a:ln w="0">
            <a:noFill/>
          </a:ln>
        </p:spPr>
      </p:pic>
      <p:sp>
        <p:nvSpPr>
          <p:cNvPr id="155" name="TextShape 1">
            <a:extLst>
              <a:ext uri="{FF2B5EF4-FFF2-40B4-BE49-F238E27FC236}">
                <a16:creationId xmlns:a16="http://schemas.microsoft.com/office/drawing/2014/main" id="{D39EE5D8-4DCC-4952-95E9-D52E1EC43E52}"/>
              </a:ext>
            </a:extLst>
          </p:cNvPr>
          <p:cNvSpPr txBox="1"/>
          <p:nvPr/>
        </p:nvSpPr>
        <p:spPr>
          <a:xfrm>
            <a:off x="1080000" y="3600000"/>
            <a:ext cx="11520000" cy="108000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>
            <a:noAutofit/>
          </a:bodyPr>
          <a:lstStyle/>
          <a:p>
            <a:r>
              <a:rPr lang="en-US" sz="5400" b="0" strike="noStrike" spc="-1" dirty="0">
                <a:solidFill>
                  <a:srgbClr val="005CAB"/>
                </a:solidFill>
                <a:latin typeface="Franklin Gothic Medium"/>
                <a:ea typeface="DejaVu Sans"/>
              </a:rPr>
              <a:t>SWSU Case Championship 20</a:t>
            </a:r>
            <a:r>
              <a:rPr lang="ru-RU" sz="5400" b="0" strike="noStrike" spc="-1" dirty="0">
                <a:solidFill>
                  <a:srgbClr val="005CAB"/>
                </a:solidFill>
                <a:latin typeface="Franklin Gothic Medium"/>
                <a:ea typeface="DejaVu Sans"/>
              </a:rPr>
              <a:t>22</a:t>
            </a:r>
            <a:endParaRPr lang="ru-RU" sz="5400" b="0" strike="noStrike" spc="-1" dirty="0">
              <a:latin typeface="Arial"/>
            </a:endParaRPr>
          </a:p>
        </p:txBody>
      </p:sp>
      <p:grpSp>
        <p:nvGrpSpPr>
          <p:cNvPr id="156" name="Group 2">
            <a:extLst>
              <a:ext uri="{FF2B5EF4-FFF2-40B4-BE49-F238E27FC236}">
                <a16:creationId xmlns:a16="http://schemas.microsoft.com/office/drawing/2014/main" id="{CD9EB5B9-1BE6-4A70-A6DA-AFBA846F2062}"/>
              </a:ext>
            </a:extLst>
          </p:cNvPr>
          <p:cNvGrpSpPr/>
          <p:nvPr/>
        </p:nvGrpSpPr>
        <p:grpSpPr>
          <a:xfrm>
            <a:off x="6516000" y="6618960"/>
            <a:ext cx="1773360" cy="1748520"/>
            <a:chOff x="6516000" y="6618960"/>
            <a:chExt cx="1773360" cy="1748520"/>
          </a:xfrm>
        </p:grpSpPr>
        <p:sp>
          <p:nvSpPr>
            <p:cNvPr id="157" name="CustomShape 3">
              <a:extLst>
                <a:ext uri="{FF2B5EF4-FFF2-40B4-BE49-F238E27FC236}">
                  <a16:creationId xmlns:a16="http://schemas.microsoft.com/office/drawing/2014/main" id="{ADC4E2C1-F422-409D-810B-F3D4C1735AF0}"/>
                </a:ext>
              </a:extLst>
            </p:cNvPr>
            <p:cNvSpPr/>
            <p:nvPr/>
          </p:nvSpPr>
          <p:spPr>
            <a:xfrm>
              <a:off x="6516000" y="6618960"/>
              <a:ext cx="1773360" cy="1748520"/>
            </a:xfrm>
            <a:prstGeom prst="ellipse">
              <a:avLst/>
            </a:prstGeom>
            <a:gradFill rotWithShape="0">
              <a:gsLst>
                <a:gs pos="0">
                  <a:srgbClr val="25383D"/>
                </a:gs>
                <a:gs pos="100000">
                  <a:srgbClr val="1FA2BA"/>
                </a:gs>
              </a:gsLst>
              <a:lin ang="2700000"/>
            </a:gradFill>
            <a:ln w="25560">
              <a:solidFill>
                <a:srgbClr val="43729D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58" name="CustomShape 4">
              <a:extLst>
                <a:ext uri="{FF2B5EF4-FFF2-40B4-BE49-F238E27FC236}">
                  <a16:creationId xmlns:a16="http://schemas.microsoft.com/office/drawing/2014/main" id="{F03264F3-25D4-417A-A459-B9B9AA04B10C}"/>
                </a:ext>
              </a:extLst>
            </p:cNvPr>
            <p:cNvSpPr/>
            <p:nvPr/>
          </p:nvSpPr>
          <p:spPr>
            <a:xfrm>
              <a:off x="6592320" y="6693840"/>
              <a:ext cx="1621080" cy="1597680"/>
            </a:xfrm>
            <a:prstGeom prst="ellipse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E0E3E6"/>
                </a:gs>
              </a:gsLst>
              <a:path path="rect">
                <a:fillToRect l="50000" t="50000" r="50000" b="50000"/>
              </a:path>
            </a:gradFill>
            <a:ln w="25560">
              <a:solidFill>
                <a:srgbClr val="43729D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59" name="CustomShape 5">
              <a:extLst>
                <a:ext uri="{FF2B5EF4-FFF2-40B4-BE49-F238E27FC236}">
                  <a16:creationId xmlns:a16="http://schemas.microsoft.com/office/drawing/2014/main" id="{48E9ABF6-6A12-40C1-83EB-A72282D7B164}"/>
                </a:ext>
              </a:extLst>
            </p:cNvPr>
            <p:cNvSpPr/>
            <p:nvPr/>
          </p:nvSpPr>
          <p:spPr>
            <a:xfrm>
              <a:off x="6860880" y="7209000"/>
              <a:ext cx="1098000" cy="1065240"/>
            </a:xfrm>
            <a:prstGeom prst="rect">
              <a:avLst/>
            </a:prstGeom>
            <a:noFill/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ru-RU" sz="3200" b="0" strike="noStrike" spc="-1">
                  <a:solidFill>
                    <a:srgbClr val="000000"/>
                  </a:solidFill>
                  <a:latin typeface="Franklin Gothic Demi"/>
                  <a:ea typeface="DejaVu Sans"/>
                </a:rPr>
                <a:t>Кейс</a:t>
              </a:r>
              <a:endParaRPr lang="ru-RU" sz="3200" b="0" strike="noStrike" spc="-1">
                <a:latin typeface="Arial"/>
              </a:endParaRPr>
            </a:p>
          </p:txBody>
        </p:sp>
      </p:grpSp>
      <p:grpSp>
        <p:nvGrpSpPr>
          <p:cNvPr id="160" name="Group 6">
            <a:extLst>
              <a:ext uri="{FF2B5EF4-FFF2-40B4-BE49-F238E27FC236}">
                <a16:creationId xmlns:a16="http://schemas.microsoft.com/office/drawing/2014/main" id="{0F185762-90E1-4CAB-A79C-9DC82B9DAE6E}"/>
              </a:ext>
            </a:extLst>
          </p:cNvPr>
          <p:cNvGrpSpPr/>
          <p:nvPr/>
        </p:nvGrpSpPr>
        <p:grpSpPr>
          <a:xfrm>
            <a:off x="8442360" y="7034040"/>
            <a:ext cx="4518000" cy="1028520"/>
            <a:chOff x="8442360" y="7034040"/>
            <a:chExt cx="4518000" cy="1028520"/>
          </a:xfrm>
        </p:grpSpPr>
        <p:grpSp>
          <p:nvGrpSpPr>
            <p:cNvPr id="161" name="Group 7">
              <a:extLst>
                <a:ext uri="{FF2B5EF4-FFF2-40B4-BE49-F238E27FC236}">
                  <a16:creationId xmlns:a16="http://schemas.microsoft.com/office/drawing/2014/main" id="{19E3BABD-E397-452E-BAEE-056201950804}"/>
                </a:ext>
              </a:extLst>
            </p:cNvPr>
            <p:cNvGrpSpPr/>
            <p:nvPr/>
          </p:nvGrpSpPr>
          <p:grpSpPr>
            <a:xfrm>
              <a:off x="8442360" y="7034040"/>
              <a:ext cx="4517640" cy="1028520"/>
              <a:chOff x="8442360" y="7034040"/>
              <a:chExt cx="4517640" cy="1028520"/>
            </a:xfrm>
          </p:grpSpPr>
          <p:sp>
            <p:nvSpPr>
              <p:cNvPr id="174" name="CustomShape 8">
                <a:extLst>
                  <a:ext uri="{FF2B5EF4-FFF2-40B4-BE49-F238E27FC236}">
                    <a16:creationId xmlns:a16="http://schemas.microsoft.com/office/drawing/2014/main" id="{BCAC8556-2337-4D0D-9603-59CC33703E6F}"/>
                  </a:ext>
                </a:extLst>
              </p:cNvPr>
              <p:cNvSpPr/>
              <p:nvPr/>
            </p:nvSpPr>
            <p:spPr>
              <a:xfrm>
                <a:off x="9289440" y="7034040"/>
                <a:ext cx="3670560" cy="1028520"/>
              </a:xfrm>
              <a:prstGeom prst="roundRect">
                <a:avLst>
                  <a:gd name="adj" fmla="val 50000"/>
                </a:avLst>
              </a:prstGeom>
              <a:gradFill rotWithShape="0">
                <a:gsLst>
                  <a:gs pos="0">
                    <a:srgbClr val="253539"/>
                  </a:gs>
                  <a:gs pos="100000">
                    <a:srgbClr val="1FA2BA"/>
                  </a:gs>
                </a:gsLst>
                <a:lin ang="0"/>
              </a:gradFill>
              <a:ln w="25560">
                <a:solidFill>
                  <a:srgbClr val="43729D"/>
                </a:solidFill>
                <a:miter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75" name="CustomShape 9">
                <a:extLst>
                  <a:ext uri="{FF2B5EF4-FFF2-40B4-BE49-F238E27FC236}">
                    <a16:creationId xmlns:a16="http://schemas.microsoft.com/office/drawing/2014/main" id="{09FDD3AF-10F7-4677-A2AB-BE1C0C5ADF6B}"/>
                  </a:ext>
                </a:extLst>
              </p:cNvPr>
              <p:cNvSpPr/>
              <p:nvPr/>
            </p:nvSpPr>
            <p:spPr>
              <a:xfrm flipH="1">
                <a:off x="8442000" y="7034040"/>
                <a:ext cx="1245240" cy="1028520"/>
              </a:xfrm>
              <a:prstGeom prst="flowChartDelay">
                <a:avLst/>
              </a:prstGeom>
              <a:gradFill rotWithShape="0">
                <a:gsLst>
                  <a:gs pos="0">
                    <a:srgbClr val="D5D9DD"/>
                  </a:gs>
                  <a:gs pos="100000">
                    <a:srgbClr val="F3F5F6"/>
                  </a:gs>
                </a:gsLst>
                <a:lin ang="8100000"/>
              </a:gradFill>
              <a:ln w="25560">
                <a:solidFill>
                  <a:srgbClr val="43729D"/>
                </a:solidFill>
                <a:miter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162" name="Group 10">
              <a:extLst>
                <a:ext uri="{FF2B5EF4-FFF2-40B4-BE49-F238E27FC236}">
                  <a16:creationId xmlns:a16="http://schemas.microsoft.com/office/drawing/2014/main" id="{D1ACBF9C-0450-466E-8544-62B6D54FAA3F}"/>
                </a:ext>
              </a:extLst>
            </p:cNvPr>
            <p:cNvGrpSpPr/>
            <p:nvPr/>
          </p:nvGrpSpPr>
          <p:grpSpPr>
            <a:xfrm>
              <a:off x="10537920" y="7939440"/>
              <a:ext cx="1236960" cy="45000"/>
              <a:chOff x="10537920" y="7939440"/>
              <a:chExt cx="1236960" cy="45000"/>
            </a:xfrm>
          </p:grpSpPr>
          <p:sp>
            <p:nvSpPr>
              <p:cNvPr id="166" name="CustomShape 11">
                <a:extLst>
                  <a:ext uri="{FF2B5EF4-FFF2-40B4-BE49-F238E27FC236}">
                    <a16:creationId xmlns:a16="http://schemas.microsoft.com/office/drawing/2014/main" id="{DF74BBA4-E929-48E1-A421-4769DDF5008D}"/>
                  </a:ext>
                </a:extLst>
              </p:cNvPr>
              <p:cNvSpPr/>
              <p:nvPr/>
            </p:nvSpPr>
            <p:spPr>
              <a:xfrm flipV="1">
                <a:off x="11050200" y="7939080"/>
                <a:ext cx="44640" cy="45000"/>
              </a:xfrm>
              <a:prstGeom prst="ellipse">
                <a:avLst/>
              </a:prstGeom>
              <a:solidFill>
                <a:srgbClr val="FFFFFF"/>
              </a:solidFill>
              <a:ln w="25560">
                <a:solidFill>
                  <a:srgbClr val="43729D"/>
                </a:solidFill>
                <a:miter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67" name="CustomShape 12">
                <a:extLst>
                  <a:ext uri="{FF2B5EF4-FFF2-40B4-BE49-F238E27FC236}">
                    <a16:creationId xmlns:a16="http://schemas.microsoft.com/office/drawing/2014/main" id="{E68A9C8A-641B-4775-86B5-214EBD1A7143}"/>
                  </a:ext>
                </a:extLst>
              </p:cNvPr>
              <p:cNvSpPr/>
              <p:nvPr/>
            </p:nvSpPr>
            <p:spPr>
              <a:xfrm flipV="1">
                <a:off x="11219400" y="7939080"/>
                <a:ext cx="45360" cy="45000"/>
              </a:xfrm>
              <a:prstGeom prst="ellipse">
                <a:avLst/>
              </a:prstGeom>
              <a:solidFill>
                <a:srgbClr val="FFFFFF"/>
              </a:solidFill>
              <a:ln w="25560">
                <a:solidFill>
                  <a:srgbClr val="43729D"/>
                </a:solidFill>
                <a:miter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68" name="CustomShape 13">
                <a:extLst>
                  <a:ext uri="{FF2B5EF4-FFF2-40B4-BE49-F238E27FC236}">
                    <a16:creationId xmlns:a16="http://schemas.microsoft.com/office/drawing/2014/main" id="{FFE529AD-6FDD-44F3-A6C5-19C799655500}"/>
                  </a:ext>
                </a:extLst>
              </p:cNvPr>
              <p:cNvSpPr/>
              <p:nvPr/>
            </p:nvSpPr>
            <p:spPr>
              <a:xfrm flipV="1">
                <a:off x="11390040" y="7939080"/>
                <a:ext cx="45720" cy="45000"/>
              </a:xfrm>
              <a:prstGeom prst="ellipse">
                <a:avLst/>
              </a:prstGeom>
              <a:solidFill>
                <a:srgbClr val="FFFFFF"/>
              </a:solidFill>
              <a:ln w="25560">
                <a:solidFill>
                  <a:srgbClr val="43729D"/>
                </a:solidFill>
                <a:miter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69" name="CustomShape 14">
                <a:extLst>
                  <a:ext uri="{FF2B5EF4-FFF2-40B4-BE49-F238E27FC236}">
                    <a16:creationId xmlns:a16="http://schemas.microsoft.com/office/drawing/2014/main" id="{8F440C3F-0EB0-4CBC-831C-F82849DF55B3}"/>
                  </a:ext>
                </a:extLst>
              </p:cNvPr>
              <p:cNvSpPr/>
              <p:nvPr/>
            </p:nvSpPr>
            <p:spPr>
              <a:xfrm flipV="1">
                <a:off x="11560320" y="7939080"/>
                <a:ext cx="44280" cy="45000"/>
              </a:xfrm>
              <a:prstGeom prst="ellipse">
                <a:avLst/>
              </a:prstGeom>
              <a:solidFill>
                <a:srgbClr val="FFFFFF"/>
              </a:solidFill>
              <a:ln w="25560">
                <a:solidFill>
                  <a:srgbClr val="43729D"/>
                </a:solidFill>
                <a:miter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70" name="CustomShape 15">
                <a:extLst>
                  <a:ext uri="{FF2B5EF4-FFF2-40B4-BE49-F238E27FC236}">
                    <a16:creationId xmlns:a16="http://schemas.microsoft.com/office/drawing/2014/main" id="{F3A42B91-63D3-4503-A65C-780031910C9F}"/>
                  </a:ext>
                </a:extLst>
              </p:cNvPr>
              <p:cNvSpPr/>
              <p:nvPr/>
            </p:nvSpPr>
            <p:spPr>
              <a:xfrm flipV="1">
                <a:off x="11729880" y="7939080"/>
                <a:ext cx="45000" cy="45000"/>
              </a:xfrm>
              <a:prstGeom prst="ellipse">
                <a:avLst/>
              </a:prstGeom>
              <a:solidFill>
                <a:srgbClr val="FFFFFF"/>
              </a:solidFill>
              <a:ln w="25560">
                <a:solidFill>
                  <a:srgbClr val="43729D"/>
                </a:solidFill>
                <a:miter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71" name="CustomShape 16">
                <a:extLst>
                  <a:ext uri="{FF2B5EF4-FFF2-40B4-BE49-F238E27FC236}">
                    <a16:creationId xmlns:a16="http://schemas.microsoft.com/office/drawing/2014/main" id="{8CC1939C-769A-4F98-8849-5AE5C3C50139}"/>
                  </a:ext>
                </a:extLst>
              </p:cNvPr>
              <p:cNvSpPr/>
              <p:nvPr/>
            </p:nvSpPr>
            <p:spPr>
              <a:xfrm flipV="1">
                <a:off x="10537920" y="7939080"/>
                <a:ext cx="44640" cy="45000"/>
              </a:xfrm>
              <a:prstGeom prst="ellipse">
                <a:avLst/>
              </a:prstGeom>
              <a:solidFill>
                <a:srgbClr val="FFFFFF"/>
              </a:solidFill>
              <a:ln w="25560">
                <a:solidFill>
                  <a:srgbClr val="43729D"/>
                </a:solidFill>
                <a:miter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72" name="CustomShape 17">
                <a:extLst>
                  <a:ext uri="{FF2B5EF4-FFF2-40B4-BE49-F238E27FC236}">
                    <a16:creationId xmlns:a16="http://schemas.microsoft.com/office/drawing/2014/main" id="{13C99256-69DE-4F63-AA32-FE0D82124B0C}"/>
                  </a:ext>
                </a:extLst>
              </p:cNvPr>
              <p:cNvSpPr/>
              <p:nvPr/>
            </p:nvSpPr>
            <p:spPr>
              <a:xfrm flipV="1">
                <a:off x="10708560" y="7939080"/>
                <a:ext cx="45000" cy="45000"/>
              </a:xfrm>
              <a:prstGeom prst="ellipse">
                <a:avLst/>
              </a:prstGeom>
              <a:solidFill>
                <a:srgbClr val="FFFFFF"/>
              </a:solidFill>
              <a:ln w="25560">
                <a:solidFill>
                  <a:srgbClr val="43729D"/>
                </a:solidFill>
                <a:miter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73" name="CustomShape 18">
                <a:extLst>
                  <a:ext uri="{FF2B5EF4-FFF2-40B4-BE49-F238E27FC236}">
                    <a16:creationId xmlns:a16="http://schemas.microsoft.com/office/drawing/2014/main" id="{7F7C5705-C3EA-4FC7-9D24-30F65205F07C}"/>
                  </a:ext>
                </a:extLst>
              </p:cNvPr>
              <p:cNvSpPr/>
              <p:nvPr/>
            </p:nvSpPr>
            <p:spPr>
              <a:xfrm flipV="1">
                <a:off x="10879920" y="7939080"/>
                <a:ext cx="45000" cy="45000"/>
              </a:xfrm>
              <a:prstGeom prst="ellipse">
                <a:avLst/>
              </a:prstGeom>
              <a:solidFill>
                <a:srgbClr val="FFFFFF"/>
              </a:solidFill>
              <a:ln w="25560">
                <a:solidFill>
                  <a:srgbClr val="43729D"/>
                </a:solidFill>
                <a:miter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163" name="Group 19">
              <a:extLst>
                <a:ext uri="{FF2B5EF4-FFF2-40B4-BE49-F238E27FC236}">
                  <a16:creationId xmlns:a16="http://schemas.microsoft.com/office/drawing/2014/main" id="{3B23A778-76F8-4AF3-93F9-A47BB6E42D77}"/>
                </a:ext>
              </a:extLst>
            </p:cNvPr>
            <p:cNvGrpSpPr/>
            <p:nvPr/>
          </p:nvGrpSpPr>
          <p:grpSpPr>
            <a:xfrm>
              <a:off x="8442720" y="7034040"/>
              <a:ext cx="4517640" cy="1028520"/>
              <a:chOff x="8442720" y="7034040"/>
              <a:chExt cx="4517640" cy="1028520"/>
            </a:xfrm>
          </p:grpSpPr>
          <p:sp>
            <p:nvSpPr>
              <p:cNvPr id="164" name="CustomShape 20">
                <a:extLst>
                  <a:ext uri="{FF2B5EF4-FFF2-40B4-BE49-F238E27FC236}">
                    <a16:creationId xmlns:a16="http://schemas.microsoft.com/office/drawing/2014/main" id="{73A270F4-7291-4754-BFB4-C6BC47B8B255}"/>
                  </a:ext>
                </a:extLst>
              </p:cNvPr>
              <p:cNvSpPr/>
              <p:nvPr/>
            </p:nvSpPr>
            <p:spPr>
              <a:xfrm>
                <a:off x="9289800" y="7034040"/>
                <a:ext cx="3670560" cy="1028520"/>
              </a:xfrm>
              <a:prstGeom prst="roundRect">
                <a:avLst>
                  <a:gd name="adj" fmla="val 50000"/>
                </a:avLst>
              </a:prstGeom>
              <a:gradFill rotWithShape="0">
                <a:gsLst>
                  <a:gs pos="0">
                    <a:srgbClr val="253539"/>
                  </a:gs>
                  <a:gs pos="100000">
                    <a:srgbClr val="1FA2BA"/>
                  </a:gs>
                </a:gsLst>
                <a:lin ang="0"/>
              </a:gradFill>
              <a:ln w="25560">
                <a:solidFill>
                  <a:srgbClr val="43729D"/>
                </a:solidFill>
                <a:miter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65" name="CustomShape 21">
                <a:extLst>
                  <a:ext uri="{FF2B5EF4-FFF2-40B4-BE49-F238E27FC236}">
                    <a16:creationId xmlns:a16="http://schemas.microsoft.com/office/drawing/2014/main" id="{4E3DF1BB-31F4-4336-8CD6-8C16A93925E4}"/>
                  </a:ext>
                </a:extLst>
              </p:cNvPr>
              <p:cNvSpPr/>
              <p:nvPr/>
            </p:nvSpPr>
            <p:spPr>
              <a:xfrm flipH="1">
                <a:off x="8442360" y="7034040"/>
                <a:ext cx="1245240" cy="1028520"/>
              </a:xfrm>
              <a:prstGeom prst="flowChartDelay">
                <a:avLst/>
              </a:prstGeom>
              <a:gradFill rotWithShape="0">
                <a:gsLst>
                  <a:gs pos="0">
                    <a:srgbClr val="D5D9DD"/>
                  </a:gs>
                  <a:gs pos="100000">
                    <a:srgbClr val="F3F5F6"/>
                  </a:gs>
                </a:gsLst>
                <a:lin ang="8100000"/>
              </a:gradFill>
              <a:ln w="25560">
                <a:solidFill>
                  <a:srgbClr val="43729D"/>
                </a:solidFill>
                <a:miter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</p:grpSp>
      <p:grpSp>
        <p:nvGrpSpPr>
          <p:cNvPr id="177" name="Group 25">
            <a:extLst>
              <a:ext uri="{FF2B5EF4-FFF2-40B4-BE49-F238E27FC236}">
                <a16:creationId xmlns:a16="http://schemas.microsoft.com/office/drawing/2014/main" id="{6E6144FA-55CF-460F-B2B9-183E6BAA8EA5}"/>
              </a:ext>
            </a:extLst>
          </p:cNvPr>
          <p:cNvGrpSpPr/>
          <p:nvPr/>
        </p:nvGrpSpPr>
        <p:grpSpPr>
          <a:xfrm>
            <a:off x="2453040" y="7034040"/>
            <a:ext cx="3511440" cy="1028520"/>
            <a:chOff x="2453040" y="7034040"/>
            <a:chExt cx="3511440" cy="1028520"/>
          </a:xfrm>
        </p:grpSpPr>
        <p:grpSp>
          <p:nvGrpSpPr>
            <p:cNvPr id="178" name="Group 26">
              <a:extLst>
                <a:ext uri="{FF2B5EF4-FFF2-40B4-BE49-F238E27FC236}">
                  <a16:creationId xmlns:a16="http://schemas.microsoft.com/office/drawing/2014/main" id="{490ACF3E-4BD2-49D2-BBCC-0F4A3EE82F48}"/>
                </a:ext>
              </a:extLst>
            </p:cNvPr>
            <p:cNvGrpSpPr/>
            <p:nvPr/>
          </p:nvGrpSpPr>
          <p:grpSpPr>
            <a:xfrm>
              <a:off x="2453040" y="7034040"/>
              <a:ext cx="3511440" cy="1028520"/>
              <a:chOff x="2453040" y="7034040"/>
              <a:chExt cx="3511440" cy="1028520"/>
            </a:xfrm>
          </p:grpSpPr>
          <p:sp>
            <p:nvSpPr>
              <p:cNvPr id="188" name="CustomShape 27">
                <a:extLst>
                  <a:ext uri="{FF2B5EF4-FFF2-40B4-BE49-F238E27FC236}">
                    <a16:creationId xmlns:a16="http://schemas.microsoft.com/office/drawing/2014/main" id="{23E6E9CE-4450-4CF2-923B-4E461B7E1594}"/>
                  </a:ext>
                </a:extLst>
              </p:cNvPr>
              <p:cNvSpPr/>
              <p:nvPr/>
            </p:nvSpPr>
            <p:spPr>
              <a:xfrm>
                <a:off x="3033720" y="7034040"/>
                <a:ext cx="2930760" cy="1028520"/>
              </a:xfrm>
              <a:prstGeom prst="roundRect">
                <a:avLst>
                  <a:gd name="adj" fmla="val 50000"/>
                </a:avLst>
              </a:prstGeom>
              <a:gradFill rotWithShape="0">
                <a:gsLst>
                  <a:gs pos="0">
                    <a:srgbClr val="253539"/>
                  </a:gs>
                  <a:gs pos="100000">
                    <a:srgbClr val="1FA2BA"/>
                  </a:gs>
                </a:gsLst>
                <a:lin ang="0"/>
              </a:gradFill>
              <a:ln w="25560">
                <a:solidFill>
                  <a:srgbClr val="43729D"/>
                </a:solidFill>
                <a:miter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89" name="CustomShape 28">
                <a:extLst>
                  <a:ext uri="{FF2B5EF4-FFF2-40B4-BE49-F238E27FC236}">
                    <a16:creationId xmlns:a16="http://schemas.microsoft.com/office/drawing/2014/main" id="{677EBD7E-17AE-4A37-BB81-AE2AE1C8B19D}"/>
                  </a:ext>
                </a:extLst>
              </p:cNvPr>
              <p:cNvSpPr/>
              <p:nvPr/>
            </p:nvSpPr>
            <p:spPr>
              <a:xfrm flipH="1">
                <a:off x="2453040" y="7034040"/>
                <a:ext cx="994320" cy="1028520"/>
              </a:xfrm>
              <a:prstGeom prst="flowChartDelay">
                <a:avLst/>
              </a:prstGeom>
              <a:gradFill rotWithShape="0">
                <a:gsLst>
                  <a:gs pos="0">
                    <a:srgbClr val="D5D9DD"/>
                  </a:gs>
                  <a:gs pos="100000">
                    <a:srgbClr val="F3F5F6"/>
                  </a:gs>
                </a:gsLst>
                <a:lin ang="8100000"/>
              </a:gradFill>
              <a:ln w="25560">
                <a:solidFill>
                  <a:srgbClr val="43729D"/>
                </a:solidFill>
                <a:miter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179" name="Group 29">
              <a:extLst>
                <a:ext uri="{FF2B5EF4-FFF2-40B4-BE49-F238E27FC236}">
                  <a16:creationId xmlns:a16="http://schemas.microsoft.com/office/drawing/2014/main" id="{6A5AF2B1-204F-4F30-AE47-E8E42CD43905}"/>
                </a:ext>
              </a:extLst>
            </p:cNvPr>
            <p:cNvGrpSpPr/>
            <p:nvPr/>
          </p:nvGrpSpPr>
          <p:grpSpPr>
            <a:xfrm>
              <a:off x="4030560" y="7939440"/>
              <a:ext cx="987120" cy="45000"/>
              <a:chOff x="4030560" y="7939440"/>
              <a:chExt cx="987120" cy="45000"/>
            </a:xfrm>
          </p:grpSpPr>
          <p:sp>
            <p:nvSpPr>
              <p:cNvPr id="180" name="CustomShape 30">
                <a:extLst>
                  <a:ext uri="{FF2B5EF4-FFF2-40B4-BE49-F238E27FC236}">
                    <a16:creationId xmlns:a16="http://schemas.microsoft.com/office/drawing/2014/main" id="{04E1B15E-1F4B-4535-ACE2-060F8348E2C4}"/>
                  </a:ext>
                </a:extLst>
              </p:cNvPr>
              <p:cNvSpPr/>
              <p:nvPr/>
            </p:nvSpPr>
            <p:spPr>
              <a:xfrm flipV="1">
                <a:off x="4439520" y="7939080"/>
                <a:ext cx="35640" cy="45000"/>
              </a:xfrm>
              <a:prstGeom prst="ellipse">
                <a:avLst/>
              </a:prstGeom>
              <a:solidFill>
                <a:srgbClr val="FFFFFF"/>
              </a:solidFill>
              <a:ln w="25560">
                <a:solidFill>
                  <a:srgbClr val="43729D"/>
                </a:solidFill>
                <a:miter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81" name="CustomShape 31">
                <a:extLst>
                  <a:ext uri="{FF2B5EF4-FFF2-40B4-BE49-F238E27FC236}">
                    <a16:creationId xmlns:a16="http://schemas.microsoft.com/office/drawing/2014/main" id="{BBE9665F-D1AF-47B7-B393-B5964E5F330E}"/>
                  </a:ext>
                </a:extLst>
              </p:cNvPr>
              <p:cNvSpPr/>
              <p:nvPr/>
            </p:nvSpPr>
            <p:spPr>
              <a:xfrm flipV="1">
                <a:off x="4574520" y="7939080"/>
                <a:ext cx="36000" cy="45000"/>
              </a:xfrm>
              <a:prstGeom prst="ellipse">
                <a:avLst/>
              </a:prstGeom>
              <a:solidFill>
                <a:srgbClr val="FFFFFF"/>
              </a:solidFill>
              <a:ln w="25560">
                <a:solidFill>
                  <a:srgbClr val="43729D"/>
                </a:solidFill>
                <a:miter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82" name="CustomShape 32">
                <a:extLst>
                  <a:ext uri="{FF2B5EF4-FFF2-40B4-BE49-F238E27FC236}">
                    <a16:creationId xmlns:a16="http://schemas.microsoft.com/office/drawing/2014/main" id="{54F268C3-69CB-45C3-A32F-4A35B0A195C1}"/>
                  </a:ext>
                </a:extLst>
              </p:cNvPr>
              <p:cNvSpPr/>
              <p:nvPr/>
            </p:nvSpPr>
            <p:spPr>
              <a:xfrm flipV="1">
                <a:off x="4710960" y="7939080"/>
                <a:ext cx="36000" cy="45000"/>
              </a:xfrm>
              <a:prstGeom prst="ellipse">
                <a:avLst/>
              </a:prstGeom>
              <a:solidFill>
                <a:srgbClr val="FFFFFF"/>
              </a:solidFill>
              <a:ln w="25560">
                <a:solidFill>
                  <a:srgbClr val="43729D"/>
                </a:solidFill>
                <a:miter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83" name="CustomShape 33">
                <a:extLst>
                  <a:ext uri="{FF2B5EF4-FFF2-40B4-BE49-F238E27FC236}">
                    <a16:creationId xmlns:a16="http://schemas.microsoft.com/office/drawing/2014/main" id="{8DF9CF19-DED5-425E-90CA-164ED89A35DB}"/>
                  </a:ext>
                </a:extLst>
              </p:cNvPr>
              <p:cNvSpPr/>
              <p:nvPr/>
            </p:nvSpPr>
            <p:spPr>
              <a:xfrm flipV="1">
                <a:off x="4846320" y="7939080"/>
                <a:ext cx="36360" cy="45000"/>
              </a:xfrm>
              <a:prstGeom prst="ellipse">
                <a:avLst/>
              </a:prstGeom>
              <a:solidFill>
                <a:srgbClr val="FFFFFF"/>
              </a:solidFill>
              <a:ln w="25560">
                <a:solidFill>
                  <a:srgbClr val="43729D"/>
                </a:solidFill>
                <a:miter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84" name="CustomShape 34">
                <a:extLst>
                  <a:ext uri="{FF2B5EF4-FFF2-40B4-BE49-F238E27FC236}">
                    <a16:creationId xmlns:a16="http://schemas.microsoft.com/office/drawing/2014/main" id="{2C4D2FF8-286E-4C53-BA30-BD95AB18F71B}"/>
                  </a:ext>
                </a:extLst>
              </p:cNvPr>
              <p:cNvSpPr/>
              <p:nvPr/>
            </p:nvSpPr>
            <p:spPr>
              <a:xfrm flipV="1">
                <a:off x="4982040" y="7939080"/>
                <a:ext cx="35640" cy="45000"/>
              </a:xfrm>
              <a:prstGeom prst="ellipse">
                <a:avLst/>
              </a:prstGeom>
              <a:solidFill>
                <a:srgbClr val="FFFFFF"/>
              </a:solidFill>
              <a:ln w="25560">
                <a:solidFill>
                  <a:srgbClr val="43729D"/>
                </a:solidFill>
                <a:miter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85" name="CustomShape 35">
                <a:extLst>
                  <a:ext uri="{FF2B5EF4-FFF2-40B4-BE49-F238E27FC236}">
                    <a16:creationId xmlns:a16="http://schemas.microsoft.com/office/drawing/2014/main" id="{76BF3B42-8A4D-45B4-BF18-A776BEC8D957}"/>
                  </a:ext>
                </a:extLst>
              </p:cNvPr>
              <p:cNvSpPr/>
              <p:nvPr/>
            </p:nvSpPr>
            <p:spPr>
              <a:xfrm flipV="1">
                <a:off x="4030560" y="7939080"/>
                <a:ext cx="35280" cy="45000"/>
              </a:xfrm>
              <a:prstGeom prst="ellipse">
                <a:avLst/>
              </a:prstGeom>
              <a:solidFill>
                <a:srgbClr val="FFFFFF"/>
              </a:solidFill>
              <a:ln w="25560">
                <a:solidFill>
                  <a:srgbClr val="43729D"/>
                </a:solidFill>
                <a:miter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86" name="CustomShape 36">
                <a:extLst>
                  <a:ext uri="{FF2B5EF4-FFF2-40B4-BE49-F238E27FC236}">
                    <a16:creationId xmlns:a16="http://schemas.microsoft.com/office/drawing/2014/main" id="{DCA1D558-B273-4F88-8926-03269EE94D9D}"/>
                  </a:ext>
                </a:extLst>
              </p:cNvPr>
              <p:cNvSpPr/>
              <p:nvPr/>
            </p:nvSpPr>
            <p:spPr>
              <a:xfrm flipV="1">
                <a:off x="4167360" y="7939080"/>
                <a:ext cx="35280" cy="45000"/>
              </a:xfrm>
              <a:prstGeom prst="ellipse">
                <a:avLst/>
              </a:prstGeom>
              <a:solidFill>
                <a:srgbClr val="FFFFFF"/>
              </a:solidFill>
              <a:ln w="25560">
                <a:solidFill>
                  <a:srgbClr val="43729D"/>
                </a:solidFill>
                <a:miter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87" name="CustomShape 37">
                <a:extLst>
                  <a:ext uri="{FF2B5EF4-FFF2-40B4-BE49-F238E27FC236}">
                    <a16:creationId xmlns:a16="http://schemas.microsoft.com/office/drawing/2014/main" id="{0F2EAD1C-78E9-4FEB-A04D-93A172AC7EC4}"/>
                  </a:ext>
                </a:extLst>
              </p:cNvPr>
              <p:cNvSpPr/>
              <p:nvPr/>
            </p:nvSpPr>
            <p:spPr>
              <a:xfrm flipV="1">
                <a:off x="4303440" y="7939080"/>
                <a:ext cx="36000" cy="45000"/>
              </a:xfrm>
              <a:prstGeom prst="ellipse">
                <a:avLst/>
              </a:prstGeom>
              <a:solidFill>
                <a:srgbClr val="FFFFFF"/>
              </a:solidFill>
              <a:ln w="25560">
                <a:solidFill>
                  <a:srgbClr val="43729D"/>
                </a:solidFill>
                <a:miter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</p:grpSp>
      <p:pic>
        <p:nvPicPr>
          <p:cNvPr id="193" name="Рисунок 8">
            <a:extLst>
              <a:ext uri="{FF2B5EF4-FFF2-40B4-BE49-F238E27FC236}">
                <a16:creationId xmlns:a16="http://schemas.microsoft.com/office/drawing/2014/main" id="{7DEA8837-5EE0-4152-9345-9EBFE4C6B7E9}"/>
              </a:ext>
            </a:extLst>
          </p:cNvPr>
          <p:cNvPicPr/>
          <p:nvPr/>
        </p:nvPicPr>
        <p:blipFill>
          <a:blip r:embed="rId6"/>
          <a:stretch/>
        </p:blipFill>
        <p:spPr>
          <a:xfrm>
            <a:off x="8784360" y="7089480"/>
            <a:ext cx="763200" cy="939600"/>
          </a:xfrm>
          <a:prstGeom prst="rect">
            <a:avLst/>
          </a:prstGeom>
          <a:ln w="0">
            <a:noFill/>
          </a:ln>
        </p:spPr>
      </p:pic>
      <p:sp>
        <p:nvSpPr>
          <p:cNvPr id="194" name="CustomShape 40">
            <a:extLst>
              <a:ext uri="{FF2B5EF4-FFF2-40B4-BE49-F238E27FC236}">
                <a16:creationId xmlns:a16="http://schemas.microsoft.com/office/drawing/2014/main" id="{803B30E8-D99D-47E6-A8A5-9AF7402D7DA4}"/>
              </a:ext>
            </a:extLst>
          </p:cNvPr>
          <p:cNvSpPr/>
          <p:nvPr/>
        </p:nvSpPr>
        <p:spPr>
          <a:xfrm>
            <a:off x="1044000" y="756000"/>
            <a:ext cx="4320000" cy="2181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600" b="0" strike="noStrike" spc="-1" dirty="0">
                <a:solidFill>
                  <a:srgbClr val="000000"/>
                </a:solidFill>
                <a:latin typeface="Impact" panose="020B0806030902050204" pitchFamily="34" charset="0"/>
                <a:ea typeface="DejaVu Sans"/>
              </a:rPr>
              <a:t>Кейс от компании</a:t>
            </a:r>
            <a:endParaRPr lang="ru-RU" sz="2600" b="0" strike="noStrike" spc="-1" dirty="0">
              <a:latin typeface="Impact" panose="020B0806030902050204" pitchFamily="34" charset="0"/>
            </a:endParaRPr>
          </a:p>
        </p:txBody>
      </p:sp>
      <p:pic>
        <p:nvPicPr>
          <p:cNvPr id="198" name="Рисунок 197">
            <a:extLst>
              <a:ext uri="{FF2B5EF4-FFF2-40B4-BE49-F238E27FC236}">
                <a16:creationId xmlns:a16="http://schemas.microsoft.com/office/drawing/2014/main" id="{8860B4F4-CCCE-4A0B-B43A-E0EA8C5652C9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652" y="8473215"/>
            <a:ext cx="2457576" cy="1797142"/>
          </a:xfrm>
          <a:prstGeom prst="rect">
            <a:avLst/>
          </a:prstGeom>
        </p:spPr>
      </p:pic>
      <p:sp>
        <p:nvSpPr>
          <p:cNvPr id="199" name="Овал 198">
            <a:extLst>
              <a:ext uri="{FF2B5EF4-FFF2-40B4-BE49-F238E27FC236}">
                <a16:creationId xmlns:a16="http://schemas.microsoft.com/office/drawing/2014/main" id="{0DB8D4FC-BFD2-4D65-8641-0B08572AED04}"/>
              </a:ext>
            </a:extLst>
          </p:cNvPr>
          <p:cNvSpPr/>
          <p:nvPr/>
        </p:nvSpPr>
        <p:spPr>
          <a:xfrm>
            <a:off x="557055" y="6493377"/>
            <a:ext cx="1771650" cy="1731809"/>
          </a:xfrm>
          <a:prstGeom prst="ellipse">
            <a:avLst/>
          </a:prstGeom>
          <a:gradFill flip="none" rotWithShape="1">
            <a:gsLst>
              <a:gs pos="0">
                <a:srgbClr val="25383D"/>
              </a:gs>
              <a:gs pos="100000">
                <a:srgbClr val="1FA2BA"/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0" name="Овал 199">
            <a:extLst>
              <a:ext uri="{FF2B5EF4-FFF2-40B4-BE49-F238E27FC236}">
                <a16:creationId xmlns:a16="http://schemas.microsoft.com/office/drawing/2014/main" id="{4D4F0FCF-96C0-470A-ACAE-6CE601F9308F}"/>
              </a:ext>
            </a:extLst>
          </p:cNvPr>
          <p:cNvSpPr/>
          <p:nvPr/>
        </p:nvSpPr>
        <p:spPr>
          <a:xfrm>
            <a:off x="629024" y="6567950"/>
            <a:ext cx="1619071" cy="1582661"/>
          </a:xfrm>
          <a:prstGeom prst="ellipse">
            <a:avLst/>
          </a:prstGeom>
          <a:gradFill flip="none" rotWithShape="1">
            <a:gsLst>
              <a:gs pos="0">
                <a:srgbClr val="FFFFFF"/>
              </a:gs>
              <a:gs pos="100000">
                <a:srgbClr val="E0E3E6"/>
              </a:gs>
            </a:gsLst>
            <a:path path="shap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6" name="CustomShape 24">
            <a:extLst>
              <a:ext uri="{FF2B5EF4-FFF2-40B4-BE49-F238E27FC236}">
                <a16:creationId xmlns:a16="http://schemas.microsoft.com/office/drawing/2014/main" id="{523D1246-FE3F-4D6D-B1B4-C500481A29D9}"/>
              </a:ext>
            </a:extLst>
          </p:cNvPr>
          <p:cNvSpPr/>
          <p:nvPr/>
        </p:nvSpPr>
        <p:spPr>
          <a:xfrm>
            <a:off x="585000" y="7016040"/>
            <a:ext cx="1621440" cy="1064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3200" b="0" strike="noStrike" spc="-1" dirty="0">
                <a:solidFill>
                  <a:srgbClr val="000000"/>
                </a:solidFill>
                <a:latin typeface="Franklin Gothic Demi"/>
                <a:ea typeface="DejaVu Sans"/>
              </a:rPr>
              <a:t>Секция</a:t>
            </a:r>
            <a:endParaRPr lang="ru-RU" sz="3200" b="0" strike="noStrike" spc="-1" dirty="0">
              <a:latin typeface="Arial"/>
            </a:endParaRPr>
          </a:p>
        </p:txBody>
      </p:sp>
      <p:sp>
        <p:nvSpPr>
          <p:cNvPr id="202" name="TextBox 201">
            <a:extLst>
              <a:ext uri="{FF2B5EF4-FFF2-40B4-BE49-F238E27FC236}">
                <a16:creationId xmlns:a16="http://schemas.microsoft.com/office/drawing/2014/main" id="{6A4010B1-EED2-4C7C-B907-D607FDDE8883}"/>
              </a:ext>
            </a:extLst>
          </p:cNvPr>
          <p:cNvSpPr txBox="1"/>
          <p:nvPr/>
        </p:nvSpPr>
        <p:spPr>
          <a:xfrm>
            <a:off x="3875969" y="7318408"/>
            <a:ext cx="16190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err="1">
                <a:solidFill>
                  <a:schemeClr val="bg1"/>
                </a:solidFill>
                <a:latin typeface="Franklin Gothic Demi" panose="020B0703020102020204" pitchFamily="34" charset="0"/>
              </a:rPr>
              <a:t>МашТех</a:t>
            </a:r>
            <a:endParaRPr lang="ru-RU" sz="2800" dirty="0">
              <a:solidFill>
                <a:schemeClr val="bg1"/>
              </a:solidFill>
              <a:latin typeface="Franklin Gothic Demi" panose="020B0703020102020204" pitchFamily="34" charset="0"/>
            </a:endParaRPr>
          </a:p>
        </p:txBody>
      </p:sp>
      <p:pic>
        <p:nvPicPr>
          <p:cNvPr id="203" name="Рисунок 202">
            <a:extLst>
              <a:ext uri="{FF2B5EF4-FFF2-40B4-BE49-F238E27FC236}">
                <a16:creationId xmlns:a16="http://schemas.microsoft.com/office/drawing/2014/main" id="{5C2BE1EF-B7B2-49A2-A26D-CEF3CF9F0A86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2730027" y="7183208"/>
            <a:ext cx="670382" cy="734997"/>
          </a:xfrm>
          <a:prstGeom prst="rect">
            <a:avLst/>
          </a:prstGeom>
        </p:spPr>
      </p:pic>
      <p:sp>
        <p:nvSpPr>
          <p:cNvPr id="48" name="CustomShape 39">
            <a:extLst>
              <a:ext uri="{FF2B5EF4-FFF2-40B4-BE49-F238E27FC236}">
                <a16:creationId xmlns:a16="http://schemas.microsoft.com/office/drawing/2014/main" id="{654A998E-B6A5-4647-B883-245DA2293EBB}"/>
              </a:ext>
            </a:extLst>
          </p:cNvPr>
          <p:cNvSpPr/>
          <p:nvPr/>
        </p:nvSpPr>
        <p:spPr>
          <a:xfrm>
            <a:off x="9761040" y="7233480"/>
            <a:ext cx="3030480" cy="644877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r>
              <a:rPr lang="ru-RU" dirty="0">
                <a:solidFill>
                  <a:schemeClr val="bg1"/>
                </a:solidFill>
              </a:rPr>
              <a:t>Разработка ДВС и КПП каталога прокладок</a:t>
            </a:r>
          </a:p>
        </p:txBody>
      </p:sp>
      <p:pic>
        <p:nvPicPr>
          <p:cNvPr id="49" name="Рисунок 48">
            <a:extLst>
              <a:ext uri="{FF2B5EF4-FFF2-40B4-BE49-F238E27FC236}">
                <a16:creationId xmlns:a16="http://schemas.microsoft.com/office/drawing/2014/main" id="{353C0DBC-BD8B-460A-AC97-D8F0E7A92907}"/>
              </a:ext>
            </a:extLst>
          </p:cNvPr>
          <p:cNvPicPr/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024" y="1048733"/>
            <a:ext cx="5267325" cy="21717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05474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Рисунок 15">
            <a:extLst>
              <a:ext uri="{FF2B5EF4-FFF2-40B4-BE49-F238E27FC236}">
                <a16:creationId xmlns:a16="http://schemas.microsoft.com/office/drawing/2014/main" id="{2256D6FA-3996-4A42-9012-007A034967B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51"/>
            <a:ext cx="15119350" cy="10688911"/>
          </a:xfrm>
          <a:prstGeom prst="rect">
            <a:avLst/>
          </a:prstGeom>
        </p:spPr>
      </p:pic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CC437381-2A93-4F12-A8D8-C41EB5BF4E9E}"/>
              </a:ext>
            </a:extLst>
          </p:cNvPr>
          <p:cNvSpPr/>
          <p:nvPr/>
        </p:nvSpPr>
        <p:spPr>
          <a:xfrm>
            <a:off x="1951435" y="797997"/>
            <a:ext cx="354937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Impact" panose="020B0806030902050204" pitchFamily="34" charset="0"/>
              </a:rPr>
              <a:t>Информация о компании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BF8D2DF-CB8A-48CC-8E31-CCFF8214EE72}"/>
              </a:ext>
            </a:extLst>
          </p:cNvPr>
          <p:cNvSpPr txBox="1"/>
          <p:nvPr/>
        </p:nvSpPr>
        <p:spPr>
          <a:xfrm>
            <a:off x="13411200" y="9067800"/>
            <a:ext cx="609462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>
                <a:solidFill>
                  <a:schemeClr val="accent5">
                    <a:lumMod val="75000"/>
                  </a:schemeClr>
                </a:solidFill>
                <a:latin typeface="Impact" panose="020B0806030902050204" pitchFamily="34" charset="0"/>
              </a:rPr>
              <a:t>2</a:t>
            </a:r>
            <a:endParaRPr lang="ru-RU" sz="6600" dirty="0">
              <a:solidFill>
                <a:schemeClr val="accent5">
                  <a:lumMod val="75000"/>
                </a:schemeClr>
              </a:solidFill>
              <a:latin typeface="Impact" panose="020B0806030902050204" pitchFamily="34" charset="0"/>
            </a:endParaRPr>
          </a:p>
        </p:txBody>
      </p:sp>
      <p:graphicFrame>
        <p:nvGraphicFramePr>
          <p:cNvPr id="10" name="Объект 9">
            <a:extLst>
              <a:ext uri="{FF2B5EF4-FFF2-40B4-BE49-F238E27FC236}">
                <a16:creationId xmlns:a16="http://schemas.microsoft.com/office/drawing/2014/main" id="{E4781850-2E79-4755-9B43-276E027D7F9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71544847"/>
              </p:ext>
            </p:extLst>
          </p:nvPr>
        </p:nvGraphicFramePr>
        <p:xfrm>
          <a:off x="205744" y="543995"/>
          <a:ext cx="1975104" cy="8172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r:id="rId4" imgW="3085560" imgH="1155240" progId="">
                  <p:embed/>
                </p:oleObj>
              </mc:Choice>
              <mc:Fallback>
                <p:oleObj r:id="rId4" imgW="3085560" imgH="1155240" progId="">
                  <p:embed/>
                  <p:pic>
                    <p:nvPicPr>
                      <p:cNvPr id="8" name="Объект 7">
                        <a:extLst>
                          <a:ext uri="{FF2B5EF4-FFF2-40B4-BE49-F238E27FC236}">
                            <a16:creationId xmlns:a16="http://schemas.microsoft.com/office/drawing/2014/main" id="{925E9304-50C5-48DE-946E-51B1BB3A705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05744" y="543995"/>
                        <a:ext cx="1975104" cy="81726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7A4FE03A-DF1D-4B83-A51D-6CF29746CAB8}"/>
              </a:ext>
            </a:extLst>
          </p:cNvPr>
          <p:cNvSpPr/>
          <p:nvPr/>
        </p:nvSpPr>
        <p:spPr>
          <a:xfrm>
            <a:off x="1181099" y="2538611"/>
            <a:ext cx="13492607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33400" algn="just"/>
            <a:r>
              <a:rPr lang="ru-RU" sz="2800" b="1" dirty="0">
                <a:latin typeface="Bahnschrift" panose="020B0502040204020203" pitchFamily="34" charset="0"/>
              </a:rPr>
              <a:t>Мираторг (Агропромышленный холдинг «Мираторг»)</a:t>
            </a:r>
            <a:r>
              <a:rPr lang="ru-RU" sz="2800" dirty="0">
                <a:latin typeface="Bahnschrift" panose="020B0502040204020203" pitchFamily="34" charset="0"/>
              </a:rPr>
              <a:t> — крупнейшая российская агропромышленная компания и инвестор в АПК России, предоставляет миллионам граждан свежее мясо и качественные продукты, играет большую роль в реализации стратегии импортозамещения и активно работает над увеличением объема экспорта за рубеж, благодаря чему повышается уровень продовольственной безопасности страны.</a:t>
            </a:r>
          </a:p>
          <a:p>
            <a:pPr indent="533400" algn="just"/>
            <a:r>
              <a:rPr lang="ru-RU" sz="2800" b="1" dirty="0">
                <a:latin typeface="Bahnschrift" panose="020B0502040204020203" pitchFamily="34" charset="0"/>
              </a:rPr>
              <a:t>Миссия компании.</a:t>
            </a:r>
            <a:endParaRPr lang="ru-RU" sz="2800" dirty="0">
              <a:latin typeface="Bahnschrift" panose="020B0502040204020203" pitchFamily="34" charset="0"/>
            </a:endParaRPr>
          </a:p>
          <a:p>
            <a:pPr indent="533400" algn="just"/>
            <a:r>
              <a:rPr lang="ru-RU" sz="2800" dirty="0">
                <a:latin typeface="Bahnschrift" panose="020B0502040204020203" pitchFamily="34" charset="0"/>
              </a:rPr>
              <a:t>Мы активно развиваем новую культуру потребления продуктов питания, повышая уровень жизни россиян через качество питания и принципиально новый потребительский опыт. Являясь безоговорочным лидером на российском рынке, мы каждый год открываем новые направления, устанавливая всё более высокие стандарты качества для всего рынка, и развиваем экономику России.</a:t>
            </a:r>
          </a:p>
        </p:txBody>
      </p:sp>
    </p:spTree>
    <p:extLst>
      <p:ext uri="{BB962C8B-B14F-4D97-AF65-F5344CB8AC3E}">
        <p14:creationId xmlns:p14="http://schemas.microsoft.com/office/powerpoint/2010/main" val="17261629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007D0C31-140D-42E7-97C1-9FAA7F727B0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51"/>
            <a:ext cx="15119350" cy="10688911"/>
          </a:xfrm>
          <a:prstGeom prst="rect">
            <a:avLst/>
          </a:prstGeom>
        </p:spPr>
      </p:pic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CDB50015-500A-4F5E-87FE-48D2681B659E}"/>
              </a:ext>
            </a:extLst>
          </p:cNvPr>
          <p:cNvSpPr/>
          <p:nvPr/>
        </p:nvSpPr>
        <p:spPr>
          <a:xfrm>
            <a:off x="2386592" y="721797"/>
            <a:ext cx="296587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Impact" panose="020B0806030902050204" pitchFamily="34" charset="0"/>
              </a:rPr>
              <a:t>Описание проблемы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FC0A0BA-5A64-4D46-8F12-974DFBC5FA65}"/>
              </a:ext>
            </a:extLst>
          </p:cNvPr>
          <p:cNvSpPr txBox="1"/>
          <p:nvPr/>
        </p:nvSpPr>
        <p:spPr>
          <a:xfrm>
            <a:off x="13411200" y="9067800"/>
            <a:ext cx="633507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>
                <a:solidFill>
                  <a:schemeClr val="accent5">
                    <a:lumMod val="75000"/>
                  </a:schemeClr>
                </a:solidFill>
                <a:latin typeface="Impact" panose="020B0806030902050204" pitchFamily="34" charset="0"/>
              </a:rPr>
              <a:t>3</a:t>
            </a:r>
            <a:endParaRPr lang="ru-RU" sz="6600" dirty="0">
              <a:solidFill>
                <a:schemeClr val="accent5">
                  <a:lumMod val="75000"/>
                </a:schemeClr>
              </a:solidFill>
              <a:latin typeface="Impact" panose="020B0806030902050204" pitchFamily="34" charset="0"/>
            </a:endParaRP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2877E679-7A60-4919-BDEA-B1977B457551}"/>
              </a:ext>
            </a:extLst>
          </p:cNvPr>
          <p:cNvSpPr/>
          <p:nvPr/>
        </p:nvSpPr>
        <p:spPr>
          <a:xfrm>
            <a:off x="1358900" y="3145303"/>
            <a:ext cx="12685808" cy="32363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33400" algn="just">
              <a:lnSpc>
                <a:spcPct val="150000"/>
              </a:lnSpc>
            </a:pPr>
            <a:r>
              <a:rPr lang="ru-RU" sz="2800" dirty="0">
                <a:latin typeface="Bahnschrift" panose="020B0502040204020203" pitchFamily="34" charset="0"/>
              </a:rPr>
              <a:t>Имеется машина для </a:t>
            </a:r>
            <a:r>
              <a:rPr lang="ru-RU" sz="2800" dirty="0" err="1">
                <a:latin typeface="Bahnschrift" panose="020B0502040204020203" pitchFamily="34" charset="0"/>
              </a:rPr>
              <a:t>обезволашивания</a:t>
            </a:r>
            <a:r>
              <a:rPr lang="ru-RU" sz="2800" dirty="0">
                <a:latin typeface="Bahnschrift" panose="020B0502040204020203" pitchFamily="34" charset="0"/>
              </a:rPr>
              <a:t> животных - внутри машины находится вал со скребками который приводится в действие электродвигателем с редуктором двигатель имеет мощность 5,5kW и обороты 1430 r/</a:t>
            </a:r>
            <a:r>
              <a:rPr lang="ru-RU" sz="2800" dirty="0" err="1">
                <a:latin typeface="Bahnschrift" panose="020B0502040204020203" pitchFamily="34" charset="0"/>
              </a:rPr>
              <a:t>min</a:t>
            </a:r>
            <a:r>
              <a:rPr lang="ru-RU" sz="2800" dirty="0">
                <a:latin typeface="Bahnschrift" panose="020B0502040204020203" pitchFamily="34" charset="0"/>
              </a:rPr>
              <a:t>. Электродвигатель подключен в сеть 380в 50Гц через устройство плавного пуска (УПП). </a:t>
            </a:r>
          </a:p>
        </p:txBody>
      </p:sp>
      <p:graphicFrame>
        <p:nvGraphicFramePr>
          <p:cNvPr id="11" name="Объект 10">
            <a:extLst>
              <a:ext uri="{FF2B5EF4-FFF2-40B4-BE49-F238E27FC236}">
                <a16:creationId xmlns:a16="http://schemas.microsoft.com/office/drawing/2014/main" id="{285C0E07-92D3-48D3-80A3-0E463B7825E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71544847"/>
              </p:ext>
            </p:extLst>
          </p:nvPr>
        </p:nvGraphicFramePr>
        <p:xfrm>
          <a:off x="205744" y="543995"/>
          <a:ext cx="1975104" cy="8172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r:id="rId4" imgW="3085560" imgH="1155240" progId="">
                  <p:embed/>
                </p:oleObj>
              </mc:Choice>
              <mc:Fallback>
                <p:oleObj r:id="rId4" imgW="3085560" imgH="1155240" progId="">
                  <p:embed/>
                  <p:pic>
                    <p:nvPicPr>
                      <p:cNvPr id="8" name="Объект 7">
                        <a:extLst>
                          <a:ext uri="{FF2B5EF4-FFF2-40B4-BE49-F238E27FC236}">
                            <a16:creationId xmlns:a16="http://schemas.microsoft.com/office/drawing/2014/main" id="{925E9304-50C5-48DE-946E-51B1BB3A705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05744" y="543995"/>
                        <a:ext cx="1975104" cy="81726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270892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8DC1B474-8782-4D31-B004-211282651B9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51"/>
            <a:ext cx="15119350" cy="10688911"/>
          </a:xfrm>
          <a:prstGeom prst="rect">
            <a:avLst/>
          </a:prstGeom>
        </p:spPr>
      </p:pic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45AE0075-ACAF-40A5-9BE5-00F66C42F153}"/>
              </a:ext>
            </a:extLst>
          </p:cNvPr>
          <p:cNvSpPr/>
          <p:nvPr/>
        </p:nvSpPr>
        <p:spPr>
          <a:xfrm>
            <a:off x="2517012" y="721797"/>
            <a:ext cx="267733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Impact" panose="020B0806030902050204" pitchFamily="34" charset="0"/>
              </a:rPr>
              <a:t>Исходные данные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085F623-9C21-4DA9-94A9-6737F05803E2}"/>
              </a:ext>
            </a:extLst>
          </p:cNvPr>
          <p:cNvSpPr txBox="1"/>
          <p:nvPr/>
        </p:nvSpPr>
        <p:spPr>
          <a:xfrm>
            <a:off x="13411200" y="9067800"/>
            <a:ext cx="607859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>
                <a:solidFill>
                  <a:schemeClr val="accent5">
                    <a:lumMod val="75000"/>
                  </a:schemeClr>
                </a:solidFill>
                <a:latin typeface="Impact" panose="020B0806030902050204" pitchFamily="34" charset="0"/>
              </a:rPr>
              <a:t>4</a:t>
            </a:r>
            <a:endParaRPr lang="ru-RU" sz="6600" dirty="0">
              <a:solidFill>
                <a:schemeClr val="accent5">
                  <a:lumMod val="75000"/>
                </a:schemeClr>
              </a:solidFill>
              <a:latin typeface="Impact" panose="020B0806030902050204" pitchFamily="34" charset="0"/>
            </a:endParaRPr>
          </a:p>
        </p:txBody>
      </p:sp>
      <p:graphicFrame>
        <p:nvGraphicFramePr>
          <p:cNvPr id="8" name="Объект 7">
            <a:extLst>
              <a:ext uri="{FF2B5EF4-FFF2-40B4-BE49-F238E27FC236}">
                <a16:creationId xmlns:a16="http://schemas.microsoft.com/office/drawing/2014/main" id="{4A90A593-061C-4480-9E4E-69143AD5BBF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71544847"/>
              </p:ext>
            </p:extLst>
          </p:nvPr>
        </p:nvGraphicFramePr>
        <p:xfrm>
          <a:off x="205744" y="543995"/>
          <a:ext cx="1975104" cy="8172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1" r:id="rId4" imgW="3085560" imgH="1155240" progId="">
                  <p:embed/>
                </p:oleObj>
              </mc:Choice>
              <mc:Fallback>
                <p:oleObj r:id="rId4" imgW="3085560" imgH="1155240" progId="">
                  <p:embed/>
                  <p:pic>
                    <p:nvPicPr>
                      <p:cNvPr id="8" name="Объект 7">
                        <a:extLst>
                          <a:ext uri="{FF2B5EF4-FFF2-40B4-BE49-F238E27FC236}">
                            <a16:creationId xmlns:a16="http://schemas.microsoft.com/office/drawing/2014/main" id="{925E9304-50C5-48DE-946E-51B1BB3A705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05744" y="543995"/>
                        <a:ext cx="1975104" cy="81726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94A5CD66-A62D-4B92-AF5D-717AFCA5F09B}"/>
              </a:ext>
            </a:extLst>
          </p:cNvPr>
          <p:cNvSpPr/>
          <p:nvPr/>
        </p:nvSpPr>
        <p:spPr>
          <a:xfrm>
            <a:off x="927099" y="3044034"/>
            <a:ext cx="12979401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33400" algn="just"/>
            <a:r>
              <a:rPr lang="ru-RU" sz="3200" dirty="0">
                <a:latin typeface="Bahnschrift" panose="020B0502040204020203" pitchFamily="34" charset="0"/>
              </a:rPr>
              <a:t>Машина </a:t>
            </a:r>
            <a:r>
              <a:rPr lang="ru-RU" sz="3200" dirty="0" err="1">
                <a:latin typeface="Bahnschrift" panose="020B0502040204020203" pitchFamily="34" charset="0"/>
              </a:rPr>
              <a:t>обезволашивания</a:t>
            </a:r>
            <a:r>
              <a:rPr lang="ru-RU" sz="3200" dirty="0">
                <a:latin typeface="Bahnschrift" panose="020B0502040204020203" pitchFamily="34" charset="0"/>
              </a:rPr>
              <a:t> работает с переменной нагрузкой (вал с скребками вращается в холостую пока туша животного не упадет внутрь, далее туша посредством вращающегося вала проталкивается вперед к выгрузке из машины). Поступила задача увеличить скорость вращения вала на 20%. </a:t>
            </a:r>
            <a:br>
              <a:rPr lang="ru-RU" sz="3200" dirty="0">
                <a:latin typeface="Bahnschrift" panose="020B0502040204020203" pitchFamily="34" charset="0"/>
              </a:rPr>
            </a:br>
            <a:r>
              <a:rPr lang="ru-RU" sz="3200" dirty="0">
                <a:latin typeface="Bahnschrift" panose="020B0502040204020203" pitchFamily="34" charset="0"/>
              </a:rPr>
              <a:t>После установки частотного преобразователя (для поднятия скорости) сталкиваемся с проблемой - без животных внутри машины все работает, как только животное попадает внутрь, частотный преобразователь отключается и выдает ошибку по электромагнитному полю электродвигателя.</a:t>
            </a:r>
            <a:endParaRPr lang="en-US" sz="3200" dirty="0">
              <a:latin typeface="Bahnschrift" panose="020B0502040204020203" pitchFamily="34" charset="0"/>
            </a:endParaRPr>
          </a:p>
          <a:p>
            <a:pPr indent="533400" algn="just"/>
            <a:br>
              <a:rPr lang="ru-RU" sz="3200" dirty="0">
                <a:latin typeface="Bahnschrift" panose="020B0502040204020203" pitchFamily="34" charset="0"/>
              </a:rPr>
            </a:br>
            <a:endParaRPr lang="ru-RU" sz="3200" dirty="0">
              <a:latin typeface="Bahnschrif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74615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EFB99973-0F8E-4229-99A4-18AE2B0E9D9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902"/>
            <a:ext cx="15119350" cy="10688911"/>
          </a:xfrm>
          <a:prstGeom prst="rect">
            <a:avLst/>
          </a:prstGeom>
        </p:spPr>
      </p:pic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40ADF533-06FB-4237-928F-A87052F0C2DC}"/>
              </a:ext>
            </a:extLst>
          </p:cNvPr>
          <p:cNvSpPr/>
          <p:nvPr/>
        </p:nvSpPr>
        <p:spPr>
          <a:xfrm>
            <a:off x="3177744" y="721797"/>
            <a:ext cx="118173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Impact" panose="020B0806030902050204" pitchFamily="34" charset="0"/>
              </a:rPr>
              <a:t>Задачи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06DD14A-11BD-4410-9CA5-566493909FFC}"/>
              </a:ext>
            </a:extLst>
          </p:cNvPr>
          <p:cNvSpPr txBox="1"/>
          <p:nvPr/>
        </p:nvSpPr>
        <p:spPr>
          <a:xfrm>
            <a:off x="13411200" y="9067800"/>
            <a:ext cx="638316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>
                <a:solidFill>
                  <a:schemeClr val="accent5">
                    <a:lumMod val="75000"/>
                  </a:schemeClr>
                </a:solidFill>
                <a:latin typeface="Impact" panose="020B0806030902050204" pitchFamily="34" charset="0"/>
              </a:rPr>
              <a:t>5</a:t>
            </a:r>
            <a:endParaRPr lang="ru-RU" sz="6600" dirty="0">
              <a:solidFill>
                <a:schemeClr val="accent5">
                  <a:lumMod val="75000"/>
                </a:schemeClr>
              </a:solidFill>
              <a:latin typeface="Impact" panose="020B0806030902050204" pitchFamily="34" charset="0"/>
            </a:endParaRPr>
          </a:p>
        </p:txBody>
      </p:sp>
      <p:graphicFrame>
        <p:nvGraphicFramePr>
          <p:cNvPr id="7" name="Объект 6">
            <a:extLst>
              <a:ext uri="{FF2B5EF4-FFF2-40B4-BE49-F238E27FC236}">
                <a16:creationId xmlns:a16="http://schemas.microsoft.com/office/drawing/2014/main" id="{FF69AE1C-FEBC-4791-9EF6-5BEFCB9387D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71544847"/>
              </p:ext>
            </p:extLst>
          </p:nvPr>
        </p:nvGraphicFramePr>
        <p:xfrm>
          <a:off x="205744" y="543995"/>
          <a:ext cx="1975104" cy="8172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5" r:id="rId4" imgW="3085560" imgH="1155240" progId="">
                  <p:embed/>
                </p:oleObj>
              </mc:Choice>
              <mc:Fallback>
                <p:oleObj r:id="rId4" imgW="3085560" imgH="1155240" progId="">
                  <p:embed/>
                  <p:pic>
                    <p:nvPicPr>
                      <p:cNvPr id="8" name="Объект 7">
                        <a:extLst>
                          <a:ext uri="{FF2B5EF4-FFF2-40B4-BE49-F238E27FC236}">
                            <a16:creationId xmlns:a16="http://schemas.microsoft.com/office/drawing/2014/main" id="{925E9304-50C5-48DE-946E-51B1BB3A705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05744" y="543995"/>
                        <a:ext cx="1975104" cy="81726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F5CC303C-F802-4A8E-8670-A710E7C9EA2D}"/>
              </a:ext>
            </a:extLst>
          </p:cNvPr>
          <p:cNvSpPr/>
          <p:nvPr/>
        </p:nvSpPr>
        <p:spPr>
          <a:xfrm>
            <a:off x="1193296" y="2673047"/>
            <a:ext cx="132588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dirty="0">
                <a:latin typeface="Bahnschrift" panose="020B0502040204020203" pitchFamily="34" charset="0"/>
              </a:rPr>
              <a:t>Задача:</a:t>
            </a:r>
            <a:r>
              <a:rPr lang="ru-RU" sz="2800" dirty="0">
                <a:latin typeface="Bahnschrift" panose="020B0502040204020203" pitchFamily="34" charset="0"/>
              </a:rPr>
              <a:t> описать, почему частотный преобразователь уходит в ошибку.</a:t>
            </a:r>
            <a:br>
              <a:rPr lang="ru-RU" sz="2800" dirty="0">
                <a:latin typeface="Bahnschrift" panose="020B0502040204020203" pitchFamily="34" charset="0"/>
              </a:rPr>
            </a:br>
            <a:endParaRPr lang="ru-RU" sz="2800" dirty="0">
              <a:latin typeface="Bahnschrift" panose="020B0502040204020203" pitchFamily="34" charset="0"/>
            </a:endParaRPr>
          </a:p>
          <a:p>
            <a:pPr algn="just"/>
            <a:r>
              <a:rPr lang="ru-RU" sz="2800" b="1" dirty="0">
                <a:latin typeface="Bahnschrift" panose="020B0502040204020203" pitchFamily="34" charset="0"/>
              </a:rPr>
              <a:t>Итог:</a:t>
            </a:r>
            <a:r>
              <a:rPr lang="ru-RU" sz="2800" dirty="0">
                <a:latin typeface="Bahnschrift" panose="020B0502040204020203" pitchFamily="34" charset="0"/>
              </a:rPr>
              <a:t> предоставить графики, чертежи (осциллограммы процессов), методы решения проблемы (за исключением перемотки мотора),описать вариант решения проблемы без замены электродвигателя, частотного преобразователя и пр.  Описать, что инженеры</a:t>
            </a:r>
            <a:r>
              <a:rPr lang="en-US" sz="2800" dirty="0">
                <a:latin typeface="Bahnschrift" panose="020B0502040204020203" pitchFamily="34" charset="0"/>
              </a:rPr>
              <a:t> </a:t>
            </a:r>
            <a:r>
              <a:rPr lang="ru-RU" sz="2800" dirty="0">
                <a:latin typeface="Bahnschrift" panose="020B0502040204020203" pitchFamily="34" charset="0"/>
              </a:rPr>
              <a:t>компании забыли при подключении частотного преобразователя (на примере SEW </a:t>
            </a:r>
            <a:r>
              <a:rPr lang="ru-RU" sz="2800" dirty="0" err="1">
                <a:latin typeface="Bahnschrift" panose="020B0502040204020203" pitchFamily="34" charset="0"/>
              </a:rPr>
              <a:t>eurodrive</a:t>
            </a:r>
            <a:r>
              <a:rPr lang="ru-RU" sz="2800" dirty="0">
                <a:latin typeface="Bahnschrift" panose="020B0502040204020203" pitchFamily="34" charset="0"/>
              </a:rPr>
              <a:t> MDX61) и что не предусмотрели. Привести перечень необходимых параметров частотного преобразователя при необходимости</a:t>
            </a:r>
          </a:p>
        </p:txBody>
      </p:sp>
    </p:spTree>
    <p:extLst>
      <p:ext uri="{BB962C8B-B14F-4D97-AF65-F5344CB8AC3E}">
        <p14:creationId xmlns:p14="http://schemas.microsoft.com/office/powerpoint/2010/main" val="40484044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6B261E7B-EA60-451E-A5B5-E3825150F90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51"/>
            <a:ext cx="15119350" cy="10688911"/>
          </a:xfrm>
          <a:prstGeom prst="rect">
            <a:avLst/>
          </a:prstGeom>
        </p:spPr>
      </p:pic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6A7ECA7A-45CD-4F1C-B7AC-EEA2406F86C5}"/>
              </a:ext>
            </a:extLst>
          </p:cNvPr>
          <p:cNvSpPr/>
          <p:nvPr/>
        </p:nvSpPr>
        <p:spPr>
          <a:xfrm>
            <a:off x="1920875" y="826261"/>
            <a:ext cx="386035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Impact" panose="020B0806030902050204" pitchFamily="34" charset="0"/>
              </a:rPr>
              <a:t>Требования к оформлению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93D405C-6CAC-412D-A5C4-17EC711CC4D7}"/>
              </a:ext>
            </a:extLst>
          </p:cNvPr>
          <p:cNvSpPr txBox="1"/>
          <p:nvPr/>
        </p:nvSpPr>
        <p:spPr>
          <a:xfrm>
            <a:off x="13411200" y="9067800"/>
            <a:ext cx="643125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>
                <a:solidFill>
                  <a:schemeClr val="accent5">
                    <a:lumMod val="75000"/>
                  </a:schemeClr>
                </a:solidFill>
                <a:latin typeface="Impact" panose="020B0806030902050204" pitchFamily="34" charset="0"/>
              </a:rPr>
              <a:t>6</a:t>
            </a:r>
            <a:endParaRPr lang="ru-RU" sz="6600" dirty="0">
              <a:solidFill>
                <a:schemeClr val="accent5">
                  <a:lumMod val="75000"/>
                </a:schemeClr>
              </a:solidFill>
              <a:latin typeface="Impact" panose="020B0806030902050204" pitchFamily="34" charset="0"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35BC2BAD-2EC5-4896-8BAD-482B01491409}"/>
              </a:ext>
            </a:extLst>
          </p:cNvPr>
          <p:cNvSpPr/>
          <p:nvPr/>
        </p:nvSpPr>
        <p:spPr>
          <a:xfrm>
            <a:off x="1920875" y="2512159"/>
            <a:ext cx="11277600" cy="71096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263" algn="just">
              <a:spcBef>
                <a:spcPct val="0"/>
              </a:spcBef>
              <a:buNone/>
            </a:pPr>
            <a:r>
              <a:rPr lang="ru-RU" altLang="ru-RU" sz="2400" dirty="0">
                <a:latin typeface="Georgia" panose="02040502050405020303" pitchFamily="18" charset="0"/>
                <a:ea typeface="Helvetica" panose="00000500000000000000" pitchFamily="50" charset="0"/>
                <a:cs typeface="Times New Roman" panose="02020603050405020304" pitchFamily="18" charset="0"/>
              </a:rPr>
              <a:t>Презентация </a:t>
            </a:r>
            <a:r>
              <a:rPr lang="en-US" altLang="ru-RU" sz="2400" dirty="0">
                <a:latin typeface="Agency FB" panose="020B0503020202020204" pitchFamily="34" charset="0"/>
                <a:ea typeface="Helvetica" panose="00000500000000000000" pitchFamily="50" charset="0"/>
                <a:cs typeface="Times New Roman" panose="02020603050405020304" pitchFamily="18" charset="0"/>
              </a:rPr>
              <a:t>Microsoft Office PowerPoint </a:t>
            </a:r>
            <a:r>
              <a:rPr lang="ru-RU" altLang="ru-RU" sz="2400" dirty="0">
                <a:latin typeface="Georgia" panose="02040502050405020303" pitchFamily="18" charset="0"/>
                <a:ea typeface="Helvetica" panose="00000500000000000000" pitchFamily="50" charset="0"/>
                <a:cs typeface="Times New Roman" panose="02020603050405020304" pitchFamily="18" charset="0"/>
              </a:rPr>
              <a:t>не более </a:t>
            </a:r>
            <a:r>
              <a:rPr lang="ru-RU" altLang="ru-RU" sz="2400" b="1" dirty="0">
                <a:latin typeface="Georgia" panose="02040502050405020303" pitchFamily="18" charset="0"/>
                <a:ea typeface="Helvetica" panose="00000500000000000000" pitchFamily="50" charset="0"/>
                <a:cs typeface="Times New Roman" panose="02020603050405020304" pitchFamily="18" charset="0"/>
              </a:rPr>
              <a:t>20</a:t>
            </a:r>
            <a:r>
              <a:rPr lang="ru-RU" altLang="ru-RU" sz="2400" dirty="0">
                <a:latin typeface="Georgia" panose="02040502050405020303" pitchFamily="18" charset="0"/>
                <a:ea typeface="Helvetica" panose="00000500000000000000" pitchFamily="50" charset="0"/>
                <a:cs typeface="Times New Roman" panose="02020603050405020304" pitchFamily="18" charset="0"/>
              </a:rPr>
              <a:t> слайдов формата </a:t>
            </a:r>
            <a:r>
              <a:rPr lang="ru-RU" altLang="ru-RU" sz="2400" b="1" dirty="0">
                <a:latin typeface="Georgia" panose="02040502050405020303" pitchFamily="18" charset="0"/>
                <a:ea typeface="Helvetica" panose="00000500000000000000" pitchFamily="50" charset="0"/>
                <a:cs typeface="Times New Roman" panose="02020603050405020304" pitchFamily="18" charset="0"/>
              </a:rPr>
              <a:t>А3</a:t>
            </a:r>
            <a:r>
              <a:rPr lang="ru-RU" altLang="ru-RU" sz="2400" dirty="0">
                <a:latin typeface="Georgia" panose="02040502050405020303" pitchFamily="18" charset="0"/>
                <a:ea typeface="Helvetica" panose="00000500000000000000" pitchFamily="50" charset="0"/>
                <a:cs typeface="Times New Roman" panose="02020603050405020304" pitchFamily="18" charset="0"/>
              </a:rPr>
              <a:t>, включая: </a:t>
            </a:r>
          </a:p>
          <a:p>
            <a:pPr indent="449263" algn="just">
              <a:spcBef>
                <a:spcPct val="0"/>
              </a:spcBef>
            </a:pPr>
            <a:endParaRPr lang="en-US" altLang="ru-RU" sz="2400" b="1" dirty="0">
              <a:latin typeface="Agency FB" panose="020B0503020202020204" pitchFamily="34" charset="0"/>
              <a:ea typeface="Helvetica" panose="00000500000000000000" pitchFamily="50" charset="0"/>
              <a:cs typeface="Times New Roman" panose="02020603050405020304" pitchFamily="18" charset="0"/>
            </a:endParaRPr>
          </a:p>
          <a:p>
            <a:pPr indent="449263" algn="just">
              <a:spcBef>
                <a:spcPct val="0"/>
              </a:spcBef>
            </a:pPr>
            <a:r>
              <a:rPr lang="ru-RU" altLang="ru-RU" sz="2400" b="1" dirty="0">
                <a:latin typeface="Georgia" panose="02040502050405020303" pitchFamily="18" charset="0"/>
                <a:ea typeface="Helvetica" panose="00000500000000000000" pitchFamily="50" charset="0"/>
                <a:cs typeface="Times New Roman" panose="02020603050405020304" pitchFamily="18" charset="0"/>
              </a:rPr>
              <a:t>Слайд 1.</a:t>
            </a:r>
            <a:r>
              <a:rPr lang="ru-RU" altLang="ru-RU" sz="2400" dirty="0">
                <a:latin typeface="Georgia" panose="02040502050405020303" pitchFamily="18" charset="0"/>
                <a:ea typeface="Helvetica" panose="00000500000000000000" pitchFamily="50" charset="0"/>
                <a:cs typeface="Times New Roman" panose="02020603050405020304" pitchFamily="18" charset="0"/>
              </a:rPr>
              <a:t> Титульный слайд, который должен содержать следующею информацию: название кейса, логотип команды, ФИО капитана, ВУЗ, контакты.</a:t>
            </a:r>
          </a:p>
          <a:p>
            <a:pPr indent="449263" algn="just">
              <a:spcBef>
                <a:spcPct val="0"/>
              </a:spcBef>
              <a:buNone/>
            </a:pPr>
            <a:endParaRPr lang="en-US" altLang="ru-RU" sz="2400" b="1" dirty="0">
              <a:latin typeface="Agency FB" panose="020B0503020202020204" pitchFamily="34" charset="0"/>
              <a:ea typeface="Helvetica" panose="00000500000000000000" pitchFamily="50" charset="0"/>
              <a:cs typeface="Times New Roman" panose="02020603050405020304" pitchFamily="18" charset="0"/>
            </a:endParaRPr>
          </a:p>
          <a:p>
            <a:pPr indent="449263" algn="just">
              <a:spcBef>
                <a:spcPct val="0"/>
              </a:spcBef>
              <a:buNone/>
            </a:pPr>
            <a:r>
              <a:rPr lang="ru-RU" altLang="ru-RU" sz="2400" b="1" dirty="0">
                <a:latin typeface="Georgia" panose="02040502050405020303" pitchFamily="18" charset="0"/>
                <a:ea typeface="Helvetica" panose="00000500000000000000" pitchFamily="50" charset="0"/>
                <a:cs typeface="Times New Roman" panose="02020603050405020304" pitchFamily="18" charset="0"/>
              </a:rPr>
              <a:t>Слайд 2.</a:t>
            </a:r>
            <a:r>
              <a:rPr lang="ru-RU" altLang="ru-RU" sz="2400" dirty="0">
                <a:latin typeface="Georgia" panose="02040502050405020303" pitchFamily="18" charset="0"/>
                <a:ea typeface="Helvetica" panose="00000500000000000000" pitchFamily="50" charset="0"/>
                <a:cs typeface="Times New Roman" panose="02020603050405020304" pitchFamily="18" charset="0"/>
              </a:rPr>
              <a:t> Представление команды: фотография, ФИО, специальность, курс, опыт участия в других кейс-чемпионатах каждого участника. Дополнительная информация о профессиональных компетенциях участников и достижениях команды.</a:t>
            </a:r>
          </a:p>
          <a:p>
            <a:pPr indent="449263" algn="just">
              <a:spcBef>
                <a:spcPct val="0"/>
              </a:spcBef>
              <a:buNone/>
            </a:pPr>
            <a:endParaRPr lang="en-US" sz="2400" dirty="0">
              <a:latin typeface="Agency FB" panose="020B0503020202020204" pitchFamily="34" charset="0"/>
              <a:ea typeface="Helvetica" panose="00000500000000000000" pitchFamily="50" charset="0"/>
              <a:cs typeface="Times New Roman" pitchFamily="18" charset="0"/>
            </a:endParaRPr>
          </a:p>
          <a:p>
            <a:pPr indent="449263" algn="just">
              <a:spcBef>
                <a:spcPct val="0"/>
              </a:spcBef>
              <a:buNone/>
            </a:pPr>
            <a:r>
              <a:rPr lang="ru-RU" sz="2400" dirty="0">
                <a:latin typeface="Georgia" panose="02040502050405020303" pitchFamily="18" charset="0"/>
                <a:ea typeface="Helvetica" panose="00000500000000000000" pitchFamily="50" charset="0"/>
                <a:cs typeface="Times New Roman" pitchFamily="18" charset="0"/>
              </a:rPr>
              <a:t>Основными критериями оценки представленных на конкурс решений являются</a:t>
            </a:r>
            <a:r>
              <a:rPr lang="en-US" sz="2400" dirty="0">
                <a:latin typeface="Agency FB" panose="020B0503020202020204" pitchFamily="34" charset="0"/>
                <a:ea typeface="Helvetica" panose="00000500000000000000" pitchFamily="50" charset="0"/>
                <a:cs typeface="Times New Roman" pitchFamily="18" charset="0"/>
              </a:rPr>
              <a:t>:</a:t>
            </a:r>
          </a:p>
          <a:p>
            <a:pPr indent="449263" algn="just">
              <a:buFont typeface="Times New Roman" pitchFamily="18" charset="0"/>
              <a:buChar char="−"/>
              <a:defRPr/>
            </a:pPr>
            <a:r>
              <a:rPr lang="ru-RU" sz="2400" i="1" dirty="0">
                <a:latin typeface="Georgia" panose="02040502050405020303" pitchFamily="18" charset="0"/>
                <a:ea typeface="Helvetica" panose="00000500000000000000" pitchFamily="50" charset="0"/>
                <a:cs typeface="Times New Roman" pitchFamily="18" charset="0"/>
              </a:rPr>
              <a:t>реализуемость решения</a:t>
            </a:r>
            <a:endParaRPr lang="en-US" sz="2400" i="1" dirty="0">
              <a:latin typeface="Agency FB" panose="020B0503020202020204" pitchFamily="34" charset="0"/>
              <a:ea typeface="Helvetica" panose="00000500000000000000" pitchFamily="50" charset="0"/>
              <a:cs typeface="Times New Roman" pitchFamily="18" charset="0"/>
            </a:endParaRPr>
          </a:p>
          <a:p>
            <a:pPr indent="449263" algn="just">
              <a:buFont typeface="Times New Roman" pitchFamily="18" charset="0"/>
              <a:buChar char="−"/>
              <a:defRPr/>
            </a:pPr>
            <a:r>
              <a:rPr lang="ru-RU" sz="2400" i="1" dirty="0">
                <a:latin typeface="Georgia" panose="02040502050405020303" pitchFamily="18" charset="0"/>
                <a:ea typeface="Helvetica" panose="00000500000000000000" pitchFamily="50" charset="0"/>
                <a:cs typeface="Times New Roman" pitchFamily="18" charset="0"/>
              </a:rPr>
              <a:t>проработанность решения</a:t>
            </a:r>
          </a:p>
          <a:p>
            <a:pPr indent="449263" algn="just">
              <a:buFont typeface="Times New Roman" pitchFamily="18" charset="0"/>
              <a:buChar char="−"/>
              <a:defRPr/>
            </a:pPr>
            <a:r>
              <a:rPr lang="ru-RU" sz="2400" i="1" dirty="0">
                <a:latin typeface="Georgia" panose="02040502050405020303" pitchFamily="18" charset="0"/>
                <a:ea typeface="Helvetica" panose="00000500000000000000" pitchFamily="50" charset="0"/>
                <a:cs typeface="Times New Roman" pitchFamily="18" charset="0"/>
              </a:rPr>
              <a:t>оценка экономического эффекта</a:t>
            </a:r>
          </a:p>
          <a:p>
            <a:pPr indent="449263" algn="just">
              <a:buFont typeface="Times New Roman" pitchFamily="18" charset="0"/>
              <a:buChar char="−"/>
              <a:defRPr/>
            </a:pPr>
            <a:r>
              <a:rPr lang="ru-RU" sz="2400" i="1" dirty="0">
                <a:latin typeface="Georgia" panose="02040502050405020303" pitchFamily="18" charset="0"/>
                <a:ea typeface="Helvetica" panose="00000500000000000000" pitchFamily="50" charset="0"/>
                <a:cs typeface="Times New Roman" pitchFamily="18" charset="0"/>
              </a:rPr>
              <a:t>оригинальность и инновационность</a:t>
            </a:r>
          </a:p>
          <a:p>
            <a:pPr indent="449263" algn="just">
              <a:buFont typeface="Times New Roman" pitchFamily="18" charset="0"/>
              <a:buChar char="−"/>
              <a:defRPr/>
            </a:pPr>
            <a:r>
              <a:rPr lang="ru-RU" sz="2400" i="1" dirty="0">
                <a:latin typeface="Georgia" panose="02040502050405020303" pitchFamily="18" charset="0"/>
                <a:ea typeface="Helvetica" panose="00000500000000000000" pitchFamily="50" charset="0"/>
                <a:cs typeface="Times New Roman" pitchFamily="18" charset="0"/>
              </a:rPr>
              <a:t>презентация</a:t>
            </a:r>
            <a:endParaRPr lang="ru-RU" sz="2400" dirty="0"/>
          </a:p>
        </p:txBody>
      </p:sp>
      <p:graphicFrame>
        <p:nvGraphicFramePr>
          <p:cNvPr id="9" name="Объект 8">
            <a:extLst>
              <a:ext uri="{FF2B5EF4-FFF2-40B4-BE49-F238E27FC236}">
                <a16:creationId xmlns:a16="http://schemas.microsoft.com/office/drawing/2014/main" id="{8FA73DA5-535C-4161-A684-155E507FE70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71544847"/>
              </p:ext>
            </p:extLst>
          </p:nvPr>
        </p:nvGraphicFramePr>
        <p:xfrm>
          <a:off x="205744" y="543995"/>
          <a:ext cx="1975104" cy="8172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9" r:id="rId4" imgW="3085560" imgH="1155240" progId="">
                  <p:embed/>
                </p:oleObj>
              </mc:Choice>
              <mc:Fallback>
                <p:oleObj r:id="rId4" imgW="3085560" imgH="1155240" progId="">
                  <p:embed/>
                  <p:pic>
                    <p:nvPicPr>
                      <p:cNvPr id="8" name="Объект 7">
                        <a:extLst>
                          <a:ext uri="{FF2B5EF4-FFF2-40B4-BE49-F238E27FC236}">
                            <a16:creationId xmlns:a16="http://schemas.microsoft.com/office/drawing/2014/main" id="{925E9304-50C5-48DE-946E-51B1BB3A705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05744" y="543995"/>
                        <a:ext cx="1975104" cy="81726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5748111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64</TotalTime>
  <Words>324</Words>
  <Application>Microsoft Office PowerPoint</Application>
  <PresentationFormat>Произвольный</PresentationFormat>
  <Paragraphs>36</Paragraphs>
  <Slides>6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12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0</vt:i4>
      </vt:variant>
      <vt:variant>
        <vt:lpstr>Заголовки слайдов</vt:lpstr>
      </vt:variant>
      <vt:variant>
        <vt:i4>6</vt:i4>
      </vt:variant>
    </vt:vector>
  </HeadingPairs>
  <TitlesOfParts>
    <vt:vector size="19" baseType="lpstr">
      <vt:lpstr>Agency FB</vt:lpstr>
      <vt:lpstr>Arial</vt:lpstr>
      <vt:lpstr>Bahnschrift</vt:lpstr>
      <vt:lpstr>Calibri</vt:lpstr>
      <vt:lpstr>Calibri Light</vt:lpstr>
      <vt:lpstr>DejaVu Sans</vt:lpstr>
      <vt:lpstr>Franklin Gothic Demi</vt:lpstr>
      <vt:lpstr>Franklin Gothic Medium</vt:lpstr>
      <vt:lpstr>Georgia</vt:lpstr>
      <vt:lpstr>Helvetica</vt:lpstr>
      <vt:lpstr>Impact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case swsu</dc:creator>
  <cp:lastModifiedBy>Любовь</cp:lastModifiedBy>
  <cp:revision>11</cp:revision>
  <dcterms:created xsi:type="dcterms:W3CDTF">2022-09-21T12:55:41Z</dcterms:created>
  <dcterms:modified xsi:type="dcterms:W3CDTF">2022-09-26T08:03:39Z</dcterms:modified>
</cp:coreProperties>
</file>