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5407" autoAdjust="0"/>
  </p:normalViewPr>
  <p:slideViewPr>
    <p:cSldViewPr snapToGrid="0" showGuides="1">
      <p:cViewPr varScale="1">
        <p:scale>
          <a:sx n="76" d="100"/>
          <a:sy n="76" d="100"/>
        </p:scale>
        <p:origin x="1176" y="96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19450"/>
              </p:ext>
            </p:extLst>
          </p:nvPr>
        </p:nvGraphicFramePr>
        <p:xfrm>
          <a:off x="0" y="0"/>
          <a:ext cx="15119350" cy="1077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119350" cy="10776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 dirty="0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2" name="CustomShape 39">
            <a:extLst>
              <a:ext uri="{FF2B5EF4-FFF2-40B4-BE49-F238E27FC236}">
                <a16:creationId xmlns:a16="http://schemas.microsoft.com/office/drawing/2014/main" id="{37FE4490-E9FC-4A33-A180-FB08AAE789A2}"/>
              </a:ext>
            </a:extLst>
          </p:cNvPr>
          <p:cNvSpPr/>
          <p:nvPr/>
        </p:nvSpPr>
        <p:spPr>
          <a:xfrm>
            <a:off x="9761040" y="7233480"/>
            <a:ext cx="3030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Очистка турбинного конденсата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sp>
        <p:nvSpPr>
          <p:cNvPr id="199" name="Овал 198">
            <a:extLst>
              <a:ext uri="{FF2B5EF4-FFF2-40B4-BE49-F238E27FC236}">
                <a16:creationId xmlns:a16="http://schemas.microsoft.com/office/drawing/2014/main" id="{0DB8D4FC-BFD2-4D65-8641-0B08572AED04}"/>
              </a:ext>
            </a:extLst>
          </p:cNvPr>
          <p:cNvSpPr/>
          <p:nvPr/>
        </p:nvSpPr>
        <p:spPr>
          <a:xfrm>
            <a:off x="557055" y="6493377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4D4F0FCF-96C0-470A-ACAE-6CE601F9308F}"/>
              </a:ext>
            </a:extLst>
          </p:cNvPr>
          <p:cNvSpPr/>
          <p:nvPr/>
        </p:nvSpPr>
        <p:spPr>
          <a:xfrm>
            <a:off x="629024" y="6567950"/>
            <a:ext cx="1619071" cy="158266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0E3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85000" y="7016040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F87920D-41EF-4BFE-93A9-576741D27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4" y="8524294"/>
            <a:ext cx="3298606" cy="2030282"/>
          </a:xfrm>
          <a:prstGeom prst="rect">
            <a:avLst/>
          </a:prstGeom>
        </p:spPr>
      </p:pic>
      <p:sp>
        <p:nvSpPr>
          <p:cNvPr id="54" name="TextBox 222">
            <a:extLst>
              <a:ext uri="{FF2B5EF4-FFF2-40B4-BE49-F238E27FC236}">
                <a16:creationId xmlns:a16="http://schemas.microsoft.com/office/drawing/2014/main" id="{3B004B0A-3B52-4C2C-85F6-85C2ACC12093}"/>
              </a:ext>
            </a:extLst>
          </p:cNvPr>
          <p:cNvSpPr txBox="1"/>
          <p:nvPr/>
        </p:nvSpPr>
        <p:spPr>
          <a:xfrm>
            <a:off x="3590338" y="7305840"/>
            <a:ext cx="224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ЭнергоТех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35CA35-53B3-4E5A-AA78-1DA17A599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2" y="7221682"/>
            <a:ext cx="835445" cy="62799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5F341B4-C474-4D27-8B01-A091014DFD6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4" y="966566"/>
            <a:ext cx="5267325" cy="217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3BC5E-2F67-48DB-A6D0-508F99B8E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68F92C-2DBF-4042-A6D5-72A65B7758C4}"/>
              </a:ext>
            </a:extLst>
          </p:cNvPr>
          <p:cNvSpPr/>
          <p:nvPr/>
        </p:nvSpPr>
        <p:spPr>
          <a:xfrm>
            <a:off x="445643" y="2538611"/>
            <a:ext cx="142280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b="1" dirty="0">
                <a:latin typeface="Bahnschrift" panose="020B0502040204020203" pitchFamily="34" charset="0"/>
              </a:rPr>
              <a:t>Мираторг (Агропромышленный холдинг «Мираторг»)</a:t>
            </a:r>
            <a:r>
              <a:rPr lang="ru-RU" sz="2800" dirty="0">
                <a:latin typeface="Bahnschrift" panose="020B0502040204020203" pitchFamily="34" charset="0"/>
              </a:rPr>
              <a:t> — крупнейшая российская агропромышленная компания и инвестор в АПК России, предоставляет миллионам граждан свежее мясо и качественные продукты, играет большую роль в реализации стратегии импортозамещения и активно работает над увеличением объема экспорта за рубеж, благодаря чему повышается уровень продовольственной безопасности страны.</a:t>
            </a:r>
          </a:p>
          <a:p>
            <a:pPr indent="533400" algn="just"/>
            <a:r>
              <a:rPr lang="ru-RU" sz="2800" b="1" dirty="0">
                <a:latin typeface="Bahnschrift" panose="020B0502040204020203" pitchFamily="34" charset="0"/>
              </a:rPr>
              <a:t>Миссия компании.</a:t>
            </a:r>
            <a:endParaRPr lang="ru-RU" sz="2800" dirty="0">
              <a:latin typeface="Bahnschrift" panose="020B0502040204020203" pitchFamily="34" charset="0"/>
            </a:endParaRPr>
          </a:p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Мы активно развиваем новую культуру потребления продуктов питания, повышая уровень жизни россиян через качество питания и принципиально новый потребительский опыт. Являясь безоговорочным лидером на российском рынке, мы каждый год открываем новые направления, устанавливая всё более высокие стандарты качества для всего рынка, и развиваем экономику России.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79868B6B-B1BE-42DD-882B-0F15A7EBB5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076351"/>
              </p:ext>
            </p:extLst>
          </p:nvPr>
        </p:nvGraphicFramePr>
        <p:xfrm>
          <a:off x="0" y="442395"/>
          <a:ext cx="1975104" cy="81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3085560" imgH="1155240" progId="">
                  <p:embed/>
                </p:oleObj>
              </mc:Choice>
              <mc:Fallback>
                <p:oleObj r:id="rId4" imgW="3085560" imgH="1155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42395"/>
                        <a:ext cx="1975104" cy="817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A96261-E445-45DD-BC8C-6EF18D80E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25E9304-50C5-48DE-946E-51B1BB3A7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333341"/>
              </p:ext>
            </p:extLst>
          </p:nvPr>
        </p:nvGraphicFramePr>
        <p:xfrm>
          <a:off x="205744" y="543995"/>
          <a:ext cx="1975104" cy="81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3085560" imgH="1155240" progId="">
                  <p:embed/>
                </p:oleObj>
              </mc:Choice>
              <mc:Fallback>
                <p:oleObj r:id="rId4" imgW="3085560" imgH="1155240" progId="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79868B6B-B1BE-42DD-882B-0F15A7EBB5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4" y="543995"/>
                        <a:ext cx="1975104" cy="817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69D542-CE96-4461-87A2-423C00AACA6E}"/>
              </a:ext>
            </a:extLst>
          </p:cNvPr>
          <p:cNvSpPr/>
          <p:nvPr/>
        </p:nvSpPr>
        <p:spPr>
          <a:xfrm>
            <a:off x="859536" y="2889924"/>
            <a:ext cx="13002768" cy="220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50000"/>
              </a:lnSpc>
            </a:pPr>
            <a:r>
              <a:rPr lang="ru-RU" sz="3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Имеется вакуумный контактор, катушкой контактора управляет встроенный электронный модуль. Модуль залит пластмассой и не разборный. Стоимость одного контактора более 500000р. </a:t>
            </a:r>
            <a:endParaRPr lang="ru-RU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2468A9-6CE7-4E04-A322-FC3B44CE0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1495D8F-6862-43FE-8B84-CF6418A8D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70830"/>
              </p:ext>
            </p:extLst>
          </p:nvPr>
        </p:nvGraphicFramePr>
        <p:xfrm>
          <a:off x="205744" y="543995"/>
          <a:ext cx="1975104" cy="81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3085560" imgH="1155240" progId="">
                  <p:embed/>
                </p:oleObj>
              </mc:Choice>
              <mc:Fallback>
                <p:oleObj r:id="rId4" imgW="3085560" imgH="1155240" progId="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925E9304-50C5-48DE-946E-51B1BB3A7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4" y="543995"/>
                        <a:ext cx="1975104" cy="817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4310AF-F9B4-4B79-8006-C40C8E53C897}"/>
              </a:ext>
            </a:extLst>
          </p:cNvPr>
          <p:cNvSpPr/>
          <p:nvPr/>
        </p:nvSpPr>
        <p:spPr>
          <a:xfrm>
            <a:off x="1397000" y="4121030"/>
            <a:ext cx="12204700" cy="196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50000"/>
              </a:lnSpc>
            </a:pPr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контакторах стали массово выходить из строя электронные модули. На вход электронного блока подается напряжение AC220в, на выходе напряжение неизвестно.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A9A4F9-AB8C-4624-8037-105160FA3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47FBAD-0A55-483F-B008-530081A8D691}"/>
              </a:ext>
            </a:extLst>
          </p:cNvPr>
          <p:cNvSpPr/>
          <p:nvPr/>
        </p:nvSpPr>
        <p:spPr>
          <a:xfrm>
            <a:off x="1006840" y="2683845"/>
            <a:ext cx="134470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3600" b="1" dirty="0">
                <a:latin typeface="Bahnschrift" panose="020B0502040204020203" pitchFamily="34" charset="0"/>
              </a:rPr>
              <a:t>Задача:</a:t>
            </a:r>
            <a:r>
              <a:rPr lang="ru-RU" sz="3600" dirty="0">
                <a:latin typeface="Bahnschrift" panose="020B0502040204020203" pitchFamily="34" charset="0"/>
              </a:rPr>
              <a:t>  разработать электрическую схему электронного модуля контактора (приветствуется несколько вариантов). Если известно только то, что на катушку подается 2 напряжения (срабатывания и удержания).</a:t>
            </a:r>
          </a:p>
          <a:p>
            <a:pPr indent="533400" algn="just"/>
            <a:br>
              <a:rPr lang="ru-RU" sz="3600" dirty="0">
                <a:latin typeface="Bahnschrift" panose="020B0502040204020203" pitchFamily="34" charset="0"/>
              </a:rPr>
            </a:br>
            <a:r>
              <a:rPr lang="ru-RU" sz="3600" dirty="0">
                <a:latin typeface="Bahnschrift" panose="020B0502040204020203" pitchFamily="34" charset="0"/>
              </a:rPr>
              <a:t>    </a:t>
            </a:r>
            <a:r>
              <a:rPr lang="ru-RU" sz="3600" b="1" dirty="0">
                <a:latin typeface="Bahnschrift" panose="020B0502040204020203" pitchFamily="34" charset="0"/>
              </a:rPr>
              <a:t>Итог:</a:t>
            </a:r>
            <a:r>
              <a:rPr lang="ru-RU" sz="3600" dirty="0">
                <a:latin typeface="Bahnschrift" panose="020B0502040204020203" pitchFamily="34" charset="0"/>
              </a:rPr>
              <a:t> предоставить расчеты по которым можно определить напряжения срабатывания и удержания, разработать и предоставить электрическую схему и общедоступных электронных компонентов с графиками расчета, осциллограммами и пр.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1C9C875-425F-4201-9124-07AB03B2C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70830"/>
              </p:ext>
            </p:extLst>
          </p:nvPr>
        </p:nvGraphicFramePr>
        <p:xfrm>
          <a:off x="205744" y="543995"/>
          <a:ext cx="1975104" cy="81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4" imgW="3085560" imgH="1155240" progId="">
                  <p:embed/>
                </p:oleObj>
              </mc:Choice>
              <mc:Fallback>
                <p:oleObj r:id="rId4" imgW="3085560" imgH="1155240" progId="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925E9304-50C5-48DE-946E-51B1BB3A7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4" y="543995"/>
                        <a:ext cx="1975104" cy="817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B9608C-FC6E-4E0B-A830-6A354F34D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920875" y="608350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spcBef>
                <a:spcPct val="0"/>
              </a:spcBef>
              <a:buNone/>
            </a:pP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indent="449263" algn="just">
              <a:spcBef>
                <a:spcPct val="0"/>
              </a:spcBef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indent="449263" algn="just">
              <a:spcBef>
                <a:spcPct val="0"/>
              </a:spcBef>
              <a:buNone/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449263" algn="just">
              <a:spcBef>
                <a:spcPct val="0"/>
              </a:spcBef>
              <a:buNone/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indent="449263" algn="just">
              <a:spcBef>
                <a:spcPct val="0"/>
              </a:spcBef>
              <a:buNone/>
            </a:pPr>
            <a:endParaRPr lang="en-US" sz="2400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  <a:buNone/>
            </a:pPr>
            <a:r>
              <a:rPr 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indent="449263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90A53C1-5A01-4217-AB97-1133D070F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70830"/>
              </p:ext>
            </p:extLst>
          </p:nvPr>
        </p:nvGraphicFramePr>
        <p:xfrm>
          <a:off x="205744" y="543995"/>
          <a:ext cx="1975104" cy="81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4" imgW="3085560" imgH="1155240" progId="">
                  <p:embed/>
                </p:oleObj>
              </mc:Choice>
              <mc:Fallback>
                <p:oleObj r:id="rId4" imgW="3085560" imgH="1155240" progId="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925E9304-50C5-48DE-946E-51B1BB3A7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4" y="543995"/>
                        <a:ext cx="1975104" cy="817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275</Words>
  <Application>Microsoft Office PowerPoint</Application>
  <PresentationFormat>Произвольный</PresentationFormat>
  <Paragraphs>35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DejaVu Sans</vt:lpstr>
      <vt:lpstr>Franklin Gothic Demi</vt:lpstr>
      <vt:lpstr>Franklin Gothic Medium</vt:lpstr>
      <vt:lpstr>Georgia</vt:lpstr>
      <vt:lpstr>Helvetica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Любовь</cp:lastModifiedBy>
  <cp:revision>11</cp:revision>
  <dcterms:created xsi:type="dcterms:W3CDTF">2022-09-21T12:55:41Z</dcterms:created>
  <dcterms:modified xsi:type="dcterms:W3CDTF">2022-09-26T09:53:29Z</dcterms:modified>
</cp:coreProperties>
</file>