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61A7A4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5407" autoAdjust="0"/>
  </p:normalViewPr>
  <p:slideViewPr>
    <p:cSldViewPr snapToGrid="0" showGuides="1">
      <p:cViewPr varScale="1">
        <p:scale>
          <a:sx n="37" d="100"/>
          <a:sy n="37" d="100"/>
        </p:scale>
        <p:origin x="54" y="78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547415"/>
              </p:ext>
            </p:extLst>
          </p:nvPr>
        </p:nvGraphicFramePr>
        <p:xfrm>
          <a:off x="371939" y="0"/>
          <a:ext cx="14747411" cy="1042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939" y="0"/>
                        <a:ext cx="14747411" cy="10422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 dirty="0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8860B4F4-CCCE-4A0B-B43A-E0EA8C5652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2" y="8473215"/>
            <a:ext cx="2457576" cy="1797142"/>
          </a:xfrm>
          <a:prstGeom prst="rect">
            <a:avLst/>
          </a:prstGeom>
        </p:spPr>
      </p:pic>
      <p:sp>
        <p:nvSpPr>
          <p:cNvPr id="199" name="Овал 198">
            <a:extLst>
              <a:ext uri="{FF2B5EF4-FFF2-40B4-BE49-F238E27FC236}">
                <a16:creationId xmlns:a16="http://schemas.microsoft.com/office/drawing/2014/main" id="{0DB8D4FC-BFD2-4D65-8641-0B08572AED04}"/>
              </a:ext>
            </a:extLst>
          </p:cNvPr>
          <p:cNvSpPr/>
          <p:nvPr/>
        </p:nvSpPr>
        <p:spPr>
          <a:xfrm>
            <a:off x="557055" y="6493377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4D4F0FCF-96C0-470A-ACAE-6CE601F9308F}"/>
              </a:ext>
            </a:extLst>
          </p:cNvPr>
          <p:cNvSpPr/>
          <p:nvPr/>
        </p:nvSpPr>
        <p:spPr>
          <a:xfrm>
            <a:off x="629024" y="6567950"/>
            <a:ext cx="1619071" cy="158266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0E3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85000" y="7016040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A4010B1-EED2-4C7C-B907-D607FDDE8883}"/>
              </a:ext>
            </a:extLst>
          </p:cNvPr>
          <p:cNvSpPr txBox="1"/>
          <p:nvPr/>
        </p:nvSpPr>
        <p:spPr>
          <a:xfrm>
            <a:off x="3875969" y="7318408"/>
            <a:ext cx="161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МашТех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5C2BE1EF-B7B2-49A2-A26D-CEF3CF9F0A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30027" y="7183208"/>
            <a:ext cx="670382" cy="734997"/>
          </a:xfrm>
          <a:prstGeom prst="rect">
            <a:avLst/>
          </a:prstGeom>
        </p:spPr>
      </p:pic>
      <p:sp>
        <p:nvSpPr>
          <p:cNvPr id="49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-114799" y="1016609"/>
            <a:ext cx="6637597" cy="1325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i="1" strike="noStrike" spc="-1" dirty="0">
                <a:solidFill>
                  <a:srgbClr val="009999"/>
                </a:solidFill>
                <a:latin typeface="Impact" panose="020B0806030902050204" pitchFamily="34" charset="0"/>
                <a:ea typeface="DejaVu Sans"/>
              </a:rPr>
              <a:t>БИАКСПЛЕН (СИБУР)</a:t>
            </a:r>
            <a:endParaRPr lang="ru-RU" sz="3200" b="0" i="1" strike="noStrike" spc="-1" dirty="0">
              <a:solidFill>
                <a:srgbClr val="009999"/>
              </a:solidFill>
              <a:latin typeface="Impact" panose="020B0806030902050204" pitchFamily="34" charset="0"/>
            </a:endParaRPr>
          </a:p>
        </p:txBody>
      </p:sp>
      <p:sp>
        <p:nvSpPr>
          <p:cNvPr id="47" name="CustomShape 39">
            <a:extLst>
              <a:ext uri="{FF2B5EF4-FFF2-40B4-BE49-F238E27FC236}">
                <a16:creationId xmlns:a16="http://schemas.microsoft.com/office/drawing/2014/main" id="{6090E033-E550-449B-AB4E-3ADEB193B15A}"/>
              </a:ext>
            </a:extLst>
          </p:cNvPr>
          <p:cNvSpPr/>
          <p:nvPr/>
        </p:nvSpPr>
        <p:spPr>
          <a:xfrm>
            <a:off x="9757663" y="7129537"/>
            <a:ext cx="30304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</a:rPr>
              <a:t>Анализ эффективности оборудования по модели ОЕЕ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56D6FA-3996-4A42-9012-007A03496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4106" y="2288000"/>
            <a:ext cx="127644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ПАО ≪СИБУР Холдинг≫ </a:t>
            </a:r>
            <a:r>
              <a:rPr lang="ru-RU" sz="2400" dirty="0">
                <a:latin typeface="Georgia" panose="02040502050405020303" pitchFamily="18" charset="0"/>
              </a:rPr>
              <a:t>–Крупнейшая интегрированная нефтегазохимическая компания России и одна из наиболее динамично развивающихся компаний глобальной нефтегазохимии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Производит сжиженные углеводородные газы, полипропилен и полиэтилен, природный газ, пластики и продукты оргсинтеза, эластомеры, </a:t>
            </a:r>
            <a:r>
              <a:rPr lang="ru-RU" sz="2400" dirty="0" err="1">
                <a:latin typeface="Georgia" panose="02040502050405020303" pitchFamily="18" charset="0"/>
              </a:rPr>
              <a:t>нафту</a:t>
            </a:r>
            <a:r>
              <a:rPr lang="ru-RU" sz="2400" dirty="0">
                <a:latin typeface="Georgia" panose="02040502050405020303" pitchFamily="18" charset="0"/>
              </a:rPr>
              <a:t>, топливные компоненты и БОПП-пленки. 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Продукция «</a:t>
            </a:r>
            <a:r>
              <a:rPr lang="ru-RU" sz="2400" dirty="0" err="1">
                <a:latin typeface="Georgia" panose="02040502050405020303" pitchFamily="18" charset="0"/>
              </a:rPr>
              <a:t>Сибура</a:t>
            </a:r>
            <a:r>
              <a:rPr lang="ru-RU" sz="2400" dirty="0">
                <a:latin typeface="Georgia" panose="02040502050405020303" pitchFamily="18" charset="0"/>
              </a:rPr>
              <a:t>» используется в производстве потребительских товаров и автомобилей, строительстве, энергетике, а также в химической промышленности и других отраслях в 90 странах по всему миру.</a:t>
            </a:r>
            <a:endParaRPr lang="ru-RU" sz="2400" baseline="300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Производственные площадки находятся более чем в 20 регионах России, численность сотрудников составляет более 22 000 человек.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b="1" dirty="0">
                <a:latin typeface="Georgia" panose="02040502050405020303" pitchFamily="18" charset="0"/>
              </a:rPr>
              <a:t>ООО «БИАКСПЛЕН»</a:t>
            </a:r>
            <a:r>
              <a:rPr lang="ru-RU" sz="2400" dirty="0">
                <a:latin typeface="Georgia" panose="02040502050405020303" pitchFamily="18" charset="0"/>
              </a:rPr>
              <a:t> — дочерняя компания нефтехимической группы «СИБУР», ведущий производитель </a:t>
            </a:r>
            <a:r>
              <a:rPr lang="ru-RU" sz="2400" dirty="0" err="1">
                <a:latin typeface="Georgia" panose="02040502050405020303" pitchFamily="18" charset="0"/>
              </a:rPr>
              <a:t>биаксиально</a:t>
            </a:r>
            <a:r>
              <a:rPr lang="ru-RU" sz="2400" dirty="0">
                <a:latin typeface="Georgia" panose="02040502050405020303" pitchFamily="18" charset="0"/>
              </a:rPr>
              <a:t>-ориентированных пленок (БОПП) в России. Одна из производственных площадок предприятия находится в г. Курск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7D0C31-140D-42E7-97C1-9FAA7F727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7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2837" y="2050494"/>
            <a:ext cx="11254465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Компания работает в непрерывном производственном цикле. Сотрудники трудятся посменно.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 установках унаследованных из советских времен работает больше линейных специалистов. Современные установки роботизированы и требуют меньше ручного труда специалистов.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В ряде регионов есть высокий спрос на полимерную продукцию и дефицит мощностей. Сбыт заключает договоры на дополнительные поставки, производству приходится увеличивать плановый выпуск. Загрузка мощностей выше оптимальных 80% ведет к нарушениям параметров реакции. В результате часть продукции выходит некондиционной, а оборудованию нужно дополнительное обслуживание. В результате чего увеличивается число рекламаций от клиентов. 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Так же высоки значения затрат времени на плановый ремонт установок 1 и 5. Реакторы на них не модернизировались, установки старые. В процессе работы происходит скачкообразное повышение давления и температуры из-за неконтролируемых нарушений технологического процесса.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А на новых установках есть проблемы из-за выбора ненадлежащих режимов эксплуатации (приходится останавливать установку и  тратить время на ремонт.</a:t>
            </a:r>
          </a:p>
          <a:p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C1B474-8782-4D31-B004-21128265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5740" t="15496" r="24182" b="33770"/>
          <a:stretch/>
        </p:blipFill>
        <p:spPr bwMode="auto">
          <a:xfrm>
            <a:off x="914400" y="1903808"/>
            <a:ext cx="12078585" cy="5368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6169" t="39929" r="23068" b="34639"/>
          <a:stretch/>
        </p:blipFill>
        <p:spPr bwMode="auto">
          <a:xfrm>
            <a:off x="2806996" y="7272669"/>
            <a:ext cx="9503914" cy="3147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C1B474-8782-4D31-B004-21128265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6311" t="54794" r="24242" b="19887"/>
          <a:stretch/>
        </p:blipFill>
        <p:spPr bwMode="auto">
          <a:xfrm>
            <a:off x="2168100" y="1903808"/>
            <a:ext cx="10783150" cy="3228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26025" t="20092" r="22579" b="54718"/>
          <a:stretch/>
        </p:blipFill>
        <p:spPr bwMode="auto">
          <a:xfrm>
            <a:off x="2168100" y="5345906"/>
            <a:ext cx="11080067" cy="3160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316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C1B474-8782-4D31-B004-21128265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859249" y="640718"/>
            <a:ext cx="4169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Дополнительные материалы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3616" y="2203315"/>
            <a:ext cx="14028049" cy="58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 предприятиях перерабатывающих отраслей промышленности наиболее распространена система оценки производственной эффективности ОЕЕ (или общая эффективность оборудования –ОЭО)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Применение системы позволяет проводить сравнительный анализ с конкурентами, клиентами, поставщиками.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6025" t="52726" r="23421" b="14802"/>
          <a:stretch/>
        </p:blipFill>
        <p:spPr bwMode="auto">
          <a:xfrm>
            <a:off x="1463669" y="4274513"/>
            <a:ext cx="12209802" cy="4278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75992" y="8929302"/>
            <a:ext cx="730707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Для анализа коэффициент ОЕЕ необходимо объединить с подробной проработкой возможных причин потерь. Наиболее распространенным</a:t>
            </a:r>
            <a:r>
              <a:rPr kumimoji="0" lang="ru-RU" altLang="ru-RU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инструментом для анализа является диаграмма </a:t>
            </a:r>
            <a:r>
              <a:rPr kumimoji="0" lang="ru-RU" altLang="ru-RU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Исикавы</a:t>
            </a:r>
            <a:r>
              <a:rPr kumimoji="0" lang="ru-RU" altLang="ru-RU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3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C1B474-8782-4D31-B004-21128265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374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859249" y="640718"/>
            <a:ext cx="4169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Дополнительные материалы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359272" y="9332891"/>
            <a:ext cx="516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23615" y="1650119"/>
                <a:ext cx="13872117" cy="5979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Интегральный показатель (коэффициент  ОЕЕ) учитывает вклад следующих трех составляющих эффективности: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b="1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1. Доступность оборудования</a:t>
                </a:r>
                <a:r>
                  <a:rPr lang="ru-RU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— отношение фактически отработанного времени к потенциальному рабочему времени. Незапланированные простои снижают доступность оборудования. Потери от простоев оборудования делятся на две большие категории: потери от сбоев в работе оборудования и потери от переналадки.</a:t>
                </a:r>
                <a:br>
                  <a:rPr lang="ru-RU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Коэффициент доступности=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Фактическое время работы оборудования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Плановое время работы оборудования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2. Производительность</a:t>
                </a:r>
                <a:r>
                  <a:rPr lang="ru-RU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— отношение фактической производительности к ее целевому уровню. Потери производительности можно также разделить на две категории: кратковременные простои и снижение объема продукции в единицу времени.</a:t>
                </a:r>
                <a:br>
                  <a:rPr lang="ru-RU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Коэффициент производительности=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Фактический выход продукции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Плановый выход продукции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3. Качество</a:t>
                </a:r>
                <a:r>
                  <a:rPr lang="ru-RU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— отношение фактического уровня качества к его целевому уровню. Снижение уровня качества продукции может быть связано с потерями двух категорий: выпуском дефектной продукции или возвратом готовой продукции на доработку.</a:t>
                </a:r>
                <a:br>
                  <a:rPr lang="ru-RU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Коэффициент качества=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Фактически отгруженная продукция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Валовая продукция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Georgia" panose="02040502050405020303" pitchFamily="18" charset="0"/>
                  <a:ea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latin typeface="Georgia" panose="02040502050405020303" pitchFamily="18" charset="0"/>
                    <a:ea typeface="Times New Roman" panose="02020603050405020304" pitchFamily="18" charset="0"/>
                  </a:rPr>
                  <a:t> </a:t>
                </a:r>
                <a:endParaRPr lang="ru-RU" dirty="0">
                  <a:latin typeface="Georgia" panose="02040502050405020303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15" y="1650119"/>
                <a:ext cx="13872117" cy="5979779"/>
              </a:xfrm>
              <a:prstGeom prst="rect">
                <a:avLst/>
              </a:prstGeom>
              <a:blipFill>
                <a:blip r:embed="rId3"/>
                <a:stretch>
                  <a:fillRect l="-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13623"/>
              </p:ext>
            </p:extLst>
          </p:nvPr>
        </p:nvGraphicFramePr>
        <p:xfrm>
          <a:off x="2163855" y="7148746"/>
          <a:ext cx="4350905" cy="2057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046">
                  <a:extLst>
                    <a:ext uri="{9D8B030D-6E8A-4147-A177-3AD203B41FA5}">
                      <a16:colId xmlns:a16="http://schemas.microsoft.com/office/drawing/2014/main" val="1875196797"/>
                    </a:ext>
                  </a:extLst>
                </a:gridCol>
                <a:gridCol w="1996859">
                  <a:extLst>
                    <a:ext uri="{9D8B030D-6E8A-4147-A177-3AD203B41FA5}">
                      <a16:colId xmlns:a16="http://schemas.microsoft.com/office/drawing/2014/main" val="957738574"/>
                    </a:ext>
                  </a:extLst>
                </a:gridCol>
              </a:tblGrid>
              <a:tr h="908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Целевое значение для мировых производителей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56962"/>
                  </a:ext>
                </a:extLst>
              </a:tr>
              <a:tr h="28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Доступность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1A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596865"/>
                  </a:ext>
                </a:extLst>
              </a:tr>
              <a:tr h="562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Производительность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95%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1A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36710"/>
                  </a:ext>
                </a:extLst>
              </a:tr>
              <a:tr h="28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Качество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99,9%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1A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9019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515592"/>
              </p:ext>
            </p:extLst>
          </p:nvPr>
        </p:nvGraphicFramePr>
        <p:xfrm>
          <a:off x="6767259" y="8398282"/>
          <a:ext cx="5977565" cy="2347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5837">
                  <a:extLst>
                    <a:ext uri="{9D8B030D-6E8A-4147-A177-3AD203B41FA5}">
                      <a16:colId xmlns:a16="http://schemas.microsoft.com/office/drawing/2014/main" val="3725818637"/>
                    </a:ext>
                  </a:extLst>
                </a:gridCol>
                <a:gridCol w="4711728">
                  <a:extLst>
                    <a:ext uri="{9D8B030D-6E8A-4147-A177-3AD203B41FA5}">
                      <a16:colId xmlns:a16="http://schemas.microsoft.com/office/drawing/2014/main" val="807962135"/>
                    </a:ext>
                  </a:extLst>
                </a:gridCol>
              </a:tblGrid>
              <a:tr h="164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Значение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Вывод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63355"/>
                  </a:ext>
                </a:extLst>
              </a:tr>
              <a:tr h="30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Меньше 65%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Производственные мощности используются неэффективно.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1A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84760"/>
                  </a:ext>
                </a:extLst>
              </a:tr>
              <a:tr h="336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65 до 75%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Удовлетворительно, если при этом результаты по итогам квартала улучшаются.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1A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80589"/>
                  </a:ext>
                </a:extLst>
              </a:tr>
              <a:tr h="30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75 до 85%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Хорошо, но есть потенциал для роста.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1A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414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Выше 85%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Лучшие мировые практики.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1A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83353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713833" y="7475283"/>
            <a:ext cx="73070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Производители</a:t>
            </a:r>
            <a:r>
              <a:rPr kumimoji="0" lang="ru-RU" altLang="ru-RU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мирового класса поддерживают </a:t>
            </a:r>
            <a:r>
              <a:rPr kumimoji="0" lang="ru-RU" altLang="ru-RU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коэф</a:t>
            </a:r>
            <a:r>
              <a:rPr kumimoji="0" lang="ru-RU" altLang="ru-RU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Общей эффективности оборудования на уровне 90%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для непрерывного производства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1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B99973-0F8E-4229-99A4-18AE2B0E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59045" y="3532268"/>
            <a:ext cx="11270511" cy="3627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Основные задачи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Проанализировать показатели производственной эффективности полимерных установок компании (расчеты по 5-ти установкам).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Разработать и аргументировать комплекс мер, которые помогут повысить эффективность оборудования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261E7B-EA60-451E-A5B5-E3825150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725335" y="721797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5CAB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solidFill>
                  <a:srgbClr val="005CAB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solidFill>
                  <a:srgbClr val="005CAB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solidFill>
                  <a:srgbClr val="00B0F0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solidFill>
                  <a:srgbClr val="005CAB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solidFill>
                  <a:srgbClr val="00B0F0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solidFill>
                  <a:srgbClr val="005CAB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algn="just">
              <a:spcBef>
                <a:spcPct val="0"/>
              </a:spcBef>
            </a:pPr>
            <a:endParaRPr lang="en-US" altLang="ru-RU" sz="2400" b="1" dirty="0">
              <a:solidFill>
                <a:srgbClr val="990099"/>
              </a:solidFill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400" b="1" dirty="0">
                <a:solidFill>
                  <a:srgbClr val="00B0F0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solidFill>
                  <a:srgbClr val="990099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5CAB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algn="just">
              <a:spcBef>
                <a:spcPct val="0"/>
              </a:spcBef>
              <a:buNone/>
            </a:pPr>
            <a:endParaRPr lang="en-US" altLang="ru-RU" sz="2400" b="1" dirty="0">
              <a:solidFill>
                <a:srgbClr val="990099"/>
              </a:solidFill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B0F0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solidFill>
                  <a:srgbClr val="990099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5CAB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algn="just">
              <a:spcBef>
                <a:spcPct val="0"/>
              </a:spcBef>
              <a:buNone/>
            </a:pPr>
            <a:endParaRPr lang="en-US" sz="2400" dirty="0">
              <a:solidFill>
                <a:srgbClr val="005CAB"/>
              </a:solidFill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0" algn="just">
              <a:spcBef>
                <a:spcPct val="0"/>
              </a:spcBef>
              <a:buNone/>
            </a:pPr>
            <a:r>
              <a:rPr lang="ru-RU" sz="2400" dirty="0">
                <a:solidFill>
                  <a:srgbClr val="005CAB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solidFill>
                  <a:srgbClr val="005CAB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solidFill>
                  <a:srgbClr val="00B0F0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solidFill>
                <a:srgbClr val="00B0F0"/>
              </a:solidFill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solidFill>
                  <a:srgbClr val="00B0F0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solidFill>
                  <a:srgbClr val="00B0F0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solidFill>
                  <a:srgbClr val="00B0F0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solidFill>
                  <a:srgbClr val="00B0F0"/>
                </a:solidFill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719</Words>
  <Application>Microsoft Office PowerPoint</Application>
  <PresentationFormat>Произвольный</PresentationFormat>
  <Paragraphs>93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Franklin Gothic Demi</vt:lpstr>
      <vt:lpstr>Franklin Gothic Medium</vt:lpstr>
      <vt:lpstr>Georgia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case swsu</cp:lastModifiedBy>
  <cp:revision>28</cp:revision>
  <dcterms:created xsi:type="dcterms:W3CDTF">2022-09-21T12:55:41Z</dcterms:created>
  <dcterms:modified xsi:type="dcterms:W3CDTF">2022-09-27T06:18:57Z</dcterms:modified>
</cp:coreProperties>
</file>