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5407" autoAdjust="0"/>
  </p:normalViewPr>
  <p:slideViewPr>
    <p:cSldViewPr snapToGrid="0" showGuides="1">
      <p:cViewPr varScale="1">
        <p:scale>
          <a:sx n="53" d="100"/>
          <a:sy n="53" d="100"/>
        </p:scale>
        <p:origin x="1452" y="96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sv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088584"/>
              </p:ext>
            </p:extLst>
          </p:nvPr>
        </p:nvGraphicFramePr>
        <p:xfrm>
          <a:off x="0" y="0"/>
          <a:ext cx="15207146" cy="1069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207146" cy="1069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1F52E050-CB7B-42B5-9A81-4E1027792D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892"/>
          <a:stretch/>
        </p:blipFill>
        <p:spPr>
          <a:xfrm>
            <a:off x="484328" y="8605439"/>
            <a:ext cx="4146028" cy="1753159"/>
          </a:xfrm>
          <a:prstGeom prst="rect">
            <a:avLst/>
          </a:prstGeom>
        </p:spPr>
      </p:pic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61040" y="7233480"/>
            <a:ext cx="3030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Разработка системы аварийной защиты ШСХ</a:t>
            </a: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pic>
        <p:nvPicPr>
          <p:cNvPr id="196" name="Рисунок 195">
            <a:extLst>
              <a:ext uri="{FF2B5EF4-FFF2-40B4-BE49-F238E27FC236}">
                <a16:creationId xmlns:a16="http://schemas.microsoft.com/office/drawing/2014/main" id="{9BB829BF-CFDE-4B33-8463-DA7B795927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49249" y="7173059"/>
            <a:ext cx="699523" cy="714781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153F8ED2-5106-4EB9-AAF8-AFB71DBBB6AE}"/>
              </a:ext>
            </a:extLst>
          </p:cNvPr>
          <p:cNvSpPr txBox="1"/>
          <p:nvPr/>
        </p:nvSpPr>
        <p:spPr>
          <a:xfrm>
            <a:off x="3820821" y="7262640"/>
            <a:ext cx="161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ИнфоТех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83E85AC4-A802-43DA-AB21-A0258F1B357D}"/>
              </a:ext>
            </a:extLst>
          </p:cNvPr>
          <p:cNvSpPr/>
          <p:nvPr/>
        </p:nvSpPr>
        <p:spPr>
          <a:xfrm>
            <a:off x="497088" y="6658345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CustomShape 4">
            <a:extLst>
              <a:ext uri="{FF2B5EF4-FFF2-40B4-BE49-F238E27FC236}">
                <a16:creationId xmlns:a16="http://schemas.microsoft.com/office/drawing/2014/main" id="{2438CDCD-ACC6-4DF6-8F41-265BDD369BA4}"/>
              </a:ext>
            </a:extLst>
          </p:cNvPr>
          <p:cNvSpPr/>
          <p:nvPr/>
        </p:nvSpPr>
        <p:spPr>
          <a:xfrm>
            <a:off x="562320" y="6725409"/>
            <a:ext cx="1621080" cy="15976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0E3E6"/>
              </a:gs>
            </a:gsLst>
            <a:path path="rect">
              <a:fillToRect l="50000" t="50000" r="50000" b="50000"/>
            </a:path>
          </a:gradFill>
          <a:ln w="2556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48421" y="7207704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D5B581-BC5A-47EB-8791-40C25636B7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05737" y="1038000"/>
            <a:ext cx="2238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CF5CC2-E102-4E67-8154-8794669E9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8462FC-8BD9-410C-B994-A5D48EB89037}"/>
              </a:ext>
            </a:extLst>
          </p:cNvPr>
          <p:cNvSpPr/>
          <p:nvPr/>
        </p:nvSpPr>
        <p:spPr>
          <a:xfrm>
            <a:off x="438912" y="3639312"/>
            <a:ext cx="142280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800" dirty="0">
                <a:latin typeface="Bahnschrift" panose="020B0502040204020203" pitchFamily="34" charset="0"/>
              </a:rPr>
              <a:t>Инжиниринговое предприятие </a:t>
            </a:r>
            <a:r>
              <a:rPr lang="ru-RU" sz="2800" b="1" dirty="0">
                <a:latin typeface="Bahnschrift" panose="020B0502040204020203" pitchFamily="34" charset="0"/>
              </a:rPr>
              <a:t>«</a:t>
            </a:r>
            <a:r>
              <a:rPr lang="ru-RU" sz="2800" b="1" dirty="0" err="1">
                <a:latin typeface="Bahnschrift" panose="020B0502040204020203" pitchFamily="34" charset="0"/>
              </a:rPr>
              <a:t>Совтест</a:t>
            </a:r>
            <a:r>
              <a:rPr lang="ru-RU" sz="2800" b="1" dirty="0">
                <a:latin typeface="Bahnschrift" panose="020B0502040204020203" pitchFamily="34" charset="0"/>
              </a:rPr>
              <a:t> АТЕ»</a:t>
            </a:r>
            <a:r>
              <a:rPr lang="ru-RU" sz="2800" dirty="0">
                <a:latin typeface="Bahnschrift" panose="020B0502040204020203" pitchFamily="34" charset="0"/>
              </a:rPr>
              <a:t> 31 год занимается оснащением предприятий России и СНГ современным оборудованием для производства и тестирования радиоэлектроники и электротехнических изделий. Предприятие осуществляет передачу заказчикам технологий разработки и производства высокотехнологичной продукции. </a:t>
            </a:r>
          </a:p>
          <a:p>
            <a:pPr indent="444500" algn="just"/>
            <a:r>
              <a:rPr lang="ru-RU" sz="2800" dirty="0">
                <a:latin typeface="Bahnschrift" panose="020B0502040204020203" pitchFamily="34" charset="0"/>
              </a:rPr>
              <a:t>«</a:t>
            </a:r>
            <a:r>
              <a:rPr lang="ru-RU" sz="2800" dirty="0" err="1">
                <a:latin typeface="Bahnschrift" panose="020B0502040204020203" pitchFamily="34" charset="0"/>
              </a:rPr>
              <a:t>Совтест</a:t>
            </a:r>
            <a:r>
              <a:rPr lang="ru-RU" sz="2800" dirty="0">
                <a:latin typeface="Bahnschrift" panose="020B0502040204020203" pitchFamily="34" charset="0"/>
              </a:rPr>
              <a:t> АТЕ» - лидер в области тестовых решений. </a:t>
            </a:r>
          </a:p>
          <a:p>
            <a:pPr indent="444500" algn="just"/>
            <a:r>
              <a:rPr lang="ru-RU" sz="2800" dirty="0">
                <a:latin typeface="Bahnschrift" panose="020B0502040204020203" pitchFamily="34" charset="0"/>
              </a:rPr>
              <a:t>Предприятие разрабатывает и внедряет на собственном заводе информационные системы управления производством, основанные на концепции </a:t>
            </a:r>
            <a:r>
              <a:rPr lang="ru-RU" sz="2800" b="1" dirty="0">
                <a:latin typeface="Bahnschrift" panose="020B0502040204020203" pitchFamily="34" charset="0"/>
              </a:rPr>
              <a:t>«Индустрия 4.0»</a:t>
            </a:r>
            <a:r>
              <a:rPr lang="ru-RU" sz="2800" dirty="0">
                <a:latin typeface="Bahnschrift" panose="020B0502040204020203" pitchFamily="34" charset="0"/>
              </a:rPr>
              <a:t>. Технологии будущего «</a:t>
            </a:r>
            <a:r>
              <a:rPr lang="ru-RU" sz="2800" dirty="0" err="1">
                <a:latin typeface="Bahnschrift" panose="020B0502040204020203" pitchFamily="34" charset="0"/>
              </a:rPr>
              <a:t>Совтест</a:t>
            </a:r>
            <a:r>
              <a:rPr lang="ru-RU" sz="2800" dirty="0">
                <a:latin typeface="Bahnschrift" panose="020B0502040204020203" pitchFamily="34" charset="0"/>
              </a:rPr>
              <a:t> АТЕ» реализует уже сегодня.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412ECC-CE27-406F-B343-2C666DA54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29708B-3994-45EA-8390-16B43E19A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94BFD2-05ED-46D2-8D79-47E894B24EDA}"/>
              </a:ext>
            </a:extLst>
          </p:cNvPr>
          <p:cNvSpPr/>
          <p:nvPr/>
        </p:nvSpPr>
        <p:spPr>
          <a:xfrm>
            <a:off x="482219" y="3145303"/>
            <a:ext cx="14154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Шкаф сухого хранения использует в своем составе модуль осушителя, задача которого, понижать в объеме шкафа относительную влажность до нормированных значений. Для этого в своем составе модуль осушения (модель прилагается) использует материал по типу </a:t>
            </a:r>
            <a:r>
              <a:rPr lang="ru-RU" sz="2800" dirty="0" err="1">
                <a:latin typeface="Bahnschrift" panose="020B0502040204020203" pitchFamily="34" charset="0"/>
              </a:rPr>
              <a:t>циалита</a:t>
            </a:r>
            <a:r>
              <a:rPr lang="ru-RU" sz="2800" dirty="0">
                <a:latin typeface="Bahnschrift" panose="020B0502040204020203" pitchFamily="34" charset="0"/>
              </a:rPr>
              <a:t>. При насыщении материала влагой, ШСХ запускает режим регенерации, в ходе которого материал нагревается, тем самым испаряя избыточную влагу в окружающую атмосферу. Для реализации этого режима, створки осушителя открываются наружу. В случае неправильной работы осушителя (неисправность соленоида) открытие створок осушителя не осуществляется, в следствии чего влага внутри рабочего объёма ШСХ возрастает до 100% (аварийный режим работы, недопустимо для нормальной работы).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52D0C5-9173-4DAB-B211-CED5809E4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175290-4250-4D1E-BE72-0A8C5D51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E7A88C-C9EF-4F56-A87E-A640C91CE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2D575C-F734-4443-BA64-32758A569630}"/>
              </a:ext>
            </a:extLst>
          </p:cNvPr>
          <p:cNvSpPr/>
          <p:nvPr/>
        </p:nvSpPr>
        <p:spPr>
          <a:xfrm>
            <a:off x="62246" y="1930638"/>
            <a:ext cx="8154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Bahnschrift" panose="020B0502040204020203" pitchFamily="34" charset="0"/>
                <a:ea typeface="Times New Roman" panose="02020603050405020304" pitchFamily="18" charset="0"/>
              </a:rPr>
              <a:t>Чертеж осушителя SATE.421413.001.00.00.00.00.00.000СБ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grpSp>
        <p:nvGrpSpPr>
          <p:cNvPr id="7" name="drawingObject2246">
            <a:extLst>
              <a:ext uri="{FF2B5EF4-FFF2-40B4-BE49-F238E27FC236}">
                <a16:creationId xmlns:a16="http://schemas.microsoft.com/office/drawing/2014/main" id="{E6DDCD13-DE74-49F9-AD77-8B172D3703DD}"/>
              </a:ext>
            </a:extLst>
          </p:cNvPr>
          <p:cNvGrpSpPr/>
          <p:nvPr/>
        </p:nvGrpSpPr>
        <p:grpSpPr>
          <a:xfrm>
            <a:off x="0" y="794"/>
            <a:ext cx="15119350" cy="10690859"/>
            <a:chOff x="0" y="0"/>
            <a:chExt cx="15119350" cy="10690859"/>
          </a:xfrm>
          <a:noFill/>
        </p:grpSpPr>
        <p:sp>
          <p:nvSpPr>
            <p:cNvPr id="9" name="Shape 2247">
              <a:extLst>
                <a:ext uri="{FF2B5EF4-FFF2-40B4-BE49-F238E27FC236}">
                  <a16:creationId xmlns:a16="http://schemas.microsoft.com/office/drawing/2014/main" id="{2877E906-4C17-4FC0-A00D-600F2C237C01}"/>
                </a:ext>
              </a:extLst>
            </p:cNvPr>
            <p:cNvSpPr/>
            <p:nvPr/>
          </p:nvSpPr>
          <p:spPr>
            <a:xfrm>
              <a:off x="0" y="0"/>
              <a:ext cx="15119350" cy="0"/>
            </a:xfrm>
            <a:custGeom>
              <a:avLst/>
              <a:gdLst/>
              <a:ahLst/>
              <a:cxnLst/>
              <a:rect l="0" t="0" r="0" b="0"/>
              <a:pathLst>
                <a:path w="15119350">
                  <a:moveTo>
                    <a:pt x="0" y="0"/>
                  </a:moveTo>
                  <a:lnTo>
                    <a:pt x="15119350" y="0"/>
                  </a:lnTo>
                </a:path>
              </a:pathLst>
            </a:custGeom>
            <a:noFill/>
            <a:ln w="6476" cap="rnd">
              <a:solidFill>
                <a:srgbClr val="C0C0C0"/>
              </a:solidFill>
              <a:prstDash val="solid"/>
              <a:round/>
            </a:ln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0" name="Shape 2248">
              <a:extLst>
                <a:ext uri="{FF2B5EF4-FFF2-40B4-BE49-F238E27FC236}">
                  <a16:creationId xmlns:a16="http://schemas.microsoft.com/office/drawing/2014/main" id="{42A2C59B-1534-4171-9483-65B79C8A4F80}"/>
                </a:ext>
              </a:extLst>
            </p:cNvPr>
            <p:cNvSpPr/>
            <p:nvPr/>
          </p:nvSpPr>
          <p:spPr>
            <a:xfrm>
              <a:off x="0" y="0"/>
              <a:ext cx="0" cy="10690859"/>
            </a:xfrm>
            <a:custGeom>
              <a:avLst/>
              <a:gdLst/>
              <a:ahLst/>
              <a:cxnLst/>
              <a:rect l="0" t="0" r="0" b="0"/>
              <a:pathLst>
                <a:path h="10690859">
                  <a:moveTo>
                    <a:pt x="0" y="0"/>
                  </a:moveTo>
                  <a:lnTo>
                    <a:pt x="0" y="10690859"/>
                  </a:lnTo>
                </a:path>
              </a:pathLst>
            </a:custGeom>
            <a:noFill/>
            <a:ln w="6476" cap="rnd">
              <a:solidFill>
                <a:srgbClr val="C0C0C0"/>
              </a:solidFill>
              <a:prstDash val="solid"/>
              <a:round/>
            </a:ln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1" name="Shape 2249">
              <a:extLst>
                <a:ext uri="{FF2B5EF4-FFF2-40B4-BE49-F238E27FC236}">
                  <a16:creationId xmlns:a16="http://schemas.microsoft.com/office/drawing/2014/main" id="{E103B485-9FC7-49F6-B704-EA3891A53034}"/>
                </a:ext>
              </a:extLst>
            </p:cNvPr>
            <p:cNvSpPr/>
            <p:nvPr/>
          </p:nvSpPr>
          <p:spPr>
            <a:xfrm>
              <a:off x="0" y="10690859"/>
              <a:ext cx="15119350" cy="0"/>
            </a:xfrm>
            <a:custGeom>
              <a:avLst/>
              <a:gdLst/>
              <a:ahLst/>
              <a:cxnLst/>
              <a:rect l="0" t="0" r="0" b="0"/>
              <a:pathLst>
                <a:path w="15119350">
                  <a:moveTo>
                    <a:pt x="0" y="0"/>
                  </a:moveTo>
                  <a:lnTo>
                    <a:pt x="15119350" y="0"/>
                  </a:lnTo>
                </a:path>
              </a:pathLst>
            </a:custGeom>
            <a:noFill/>
            <a:ln w="6476" cap="rnd">
              <a:solidFill>
                <a:srgbClr val="C0C0C0"/>
              </a:solidFill>
              <a:prstDash val="solid"/>
              <a:round/>
            </a:ln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12" name="Shape 2250">
              <a:extLst>
                <a:ext uri="{FF2B5EF4-FFF2-40B4-BE49-F238E27FC236}">
                  <a16:creationId xmlns:a16="http://schemas.microsoft.com/office/drawing/2014/main" id="{D219D63F-8D23-4E5D-9542-80714EA440B5}"/>
                </a:ext>
              </a:extLst>
            </p:cNvPr>
            <p:cNvSpPr/>
            <p:nvPr/>
          </p:nvSpPr>
          <p:spPr>
            <a:xfrm>
              <a:off x="15119350" y="0"/>
              <a:ext cx="0" cy="10690859"/>
            </a:xfrm>
            <a:custGeom>
              <a:avLst/>
              <a:gdLst/>
              <a:ahLst/>
              <a:cxnLst/>
              <a:rect l="0" t="0" r="0" b="0"/>
              <a:pathLst>
                <a:path h="10690859">
                  <a:moveTo>
                    <a:pt x="0" y="0"/>
                  </a:moveTo>
                  <a:lnTo>
                    <a:pt x="0" y="10690859"/>
                  </a:lnTo>
                </a:path>
              </a:pathLst>
            </a:custGeom>
            <a:noFill/>
            <a:ln w="6476" cap="rnd">
              <a:solidFill>
                <a:srgbClr val="C0C0C0"/>
              </a:solidFill>
              <a:prstDash val="solid"/>
              <a:round/>
            </a:ln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3BCD81-DB80-4349-8294-CF2E0E54A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68" y="2714862"/>
            <a:ext cx="8550672" cy="60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EE5A12-34A6-4C01-A7DE-3E6995F7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71A0E2-036B-48AF-958C-55427DB3A7F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D83F9-C0F3-44CA-905E-D8773006D43B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167228-CEA8-43A3-81D4-A2C954A94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D1FB64-6366-4820-88C0-8DCD9ABE8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41" y="2068401"/>
            <a:ext cx="10238867" cy="72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3F38A5-A1F3-48BB-BA03-8F40E08BD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6BB905-9203-4C23-BEE8-11F8CDB0ECE2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8368B-8A5A-418E-AABA-6DEB9AD22543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09D3D1-95C0-4122-90DE-D32345FE1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11B7D8-B9B8-4FCF-BD6C-F8B729E7B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25" y="1983457"/>
            <a:ext cx="10018650" cy="70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E02F0-4A8B-46B6-85F1-AD559EEAB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516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7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8CECA1-3F80-4FAC-84D6-6E22072BE36D}"/>
              </a:ext>
            </a:extLst>
          </p:cNvPr>
          <p:cNvSpPr/>
          <p:nvPr/>
        </p:nvSpPr>
        <p:spPr>
          <a:xfrm>
            <a:off x="1055323" y="3227062"/>
            <a:ext cx="134470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Изучить механизм работы открывания створок осушителя. Предложить решение по улучшению работы осушителя. Разработать электро-механическую систему предупреждения об аварийной работе осушителя. Рассмотреть вопрос об отслеживании начала аварийной ситуации и предупреждении пользователя.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7DE84D-58DB-4CB7-AACF-5941E30C7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13A8C-B08F-4693-8511-7543BAB6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920875" y="714133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367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8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Bef>
                <a:spcPct val="0"/>
              </a:spcBef>
              <a:buNone/>
            </a:pP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algn="just">
              <a:spcBef>
                <a:spcPct val="0"/>
              </a:spcBef>
            </a:pPr>
            <a:endParaRPr lang="en-US" altLang="ru-RU" sz="2400" b="1" dirty="0">
              <a:latin typeface="Bahnschrift" panose="020B0502040204020203" pitchFamily="34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algn="just">
              <a:spcBef>
                <a:spcPct val="0"/>
              </a:spcBef>
              <a:buNone/>
            </a:pPr>
            <a:endParaRPr lang="en-US" altLang="ru-RU" sz="2400" b="1" dirty="0">
              <a:latin typeface="Bahnschrift" panose="020B0502040204020203" pitchFamily="34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2400" b="1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algn="just">
              <a:spcBef>
                <a:spcPct val="0"/>
              </a:spcBef>
              <a:buNone/>
            </a:pPr>
            <a:endParaRPr lang="en-US" sz="2400" dirty="0">
              <a:latin typeface="Bahnschrift" panose="020B0502040204020203" pitchFamily="34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0" algn="just">
              <a:spcBef>
                <a:spcPct val="0"/>
              </a:spcBef>
              <a:buNone/>
            </a:pPr>
            <a:r>
              <a:rPr lang="ru-RU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Bahnschrift" panose="020B0502040204020203" pitchFamily="34" charset="0"/>
              <a:ea typeface="Helvetica" panose="00000500000000000000" pitchFamily="50" charset="0"/>
              <a:cs typeface="Times New Roman" pitchFamily="18" charset="0"/>
            </a:endParaRP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marL="720000" indent="4500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Bahnschrift" panose="020B0502040204020203" pitchFamily="34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8C41E0-3067-4B4C-9B13-0E10BA57C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355</Words>
  <Application>Microsoft Office PowerPoint</Application>
  <PresentationFormat>Произвольный</PresentationFormat>
  <Paragraphs>38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Franklin Gothic Demi</vt:lpstr>
      <vt:lpstr>Franklin Gothic Medium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case swsu</cp:lastModifiedBy>
  <cp:revision>10</cp:revision>
  <dcterms:created xsi:type="dcterms:W3CDTF">2022-09-21T12:55:41Z</dcterms:created>
  <dcterms:modified xsi:type="dcterms:W3CDTF">2022-09-26T07:38:04Z</dcterms:modified>
</cp:coreProperties>
</file>