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88584"/>
              </p:ext>
            </p:extLst>
          </p:nvPr>
        </p:nvGraphicFramePr>
        <p:xfrm>
          <a:off x="0" y="0"/>
          <a:ext cx="15207146" cy="1069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207146" cy="1069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1F52E050-CB7B-42B5-9A81-4E1027792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>
          <a:xfrm>
            <a:off x="484328" y="8605439"/>
            <a:ext cx="4146028" cy="1753159"/>
          </a:xfrm>
          <a:prstGeom prst="rect">
            <a:avLst/>
          </a:prstGeom>
        </p:spPr>
      </p:pic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47720" y="7127796"/>
            <a:ext cx="30304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системы световых подсказок Комплектовщика</a:t>
            </a: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9BB829BF-CFDE-4B33-8463-DA7B79592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9249" y="7173059"/>
            <a:ext cx="699523" cy="714781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153F8ED2-5106-4EB9-AAF8-AFB71DBBB6AE}"/>
              </a:ext>
            </a:extLst>
          </p:cNvPr>
          <p:cNvSpPr txBox="1"/>
          <p:nvPr/>
        </p:nvSpPr>
        <p:spPr>
          <a:xfrm>
            <a:off x="3820821" y="7262640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ИнфоТех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3E85AC4-A802-43DA-AB21-A0258F1B357D}"/>
              </a:ext>
            </a:extLst>
          </p:cNvPr>
          <p:cNvSpPr/>
          <p:nvPr/>
        </p:nvSpPr>
        <p:spPr>
          <a:xfrm>
            <a:off x="497088" y="6658345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CustomShape 4">
            <a:extLst>
              <a:ext uri="{FF2B5EF4-FFF2-40B4-BE49-F238E27FC236}">
                <a16:creationId xmlns:a16="http://schemas.microsoft.com/office/drawing/2014/main" id="{2438CDCD-ACC6-4DF6-8F41-265BDD369BA4}"/>
              </a:ext>
            </a:extLst>
          </p:cNvPr>
          <p:cNvSpPr/>
          <p:nvPr/>
        </p:nvSpPr>
        <p:spPr>
          <a:xfrm>
            <a:off x="562320" y="6725409"/>
            <a:ext cx="1621080" cy="15976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0E3E6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48421" y="7207704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D5B581-BC5A-47EB-8791-40C25636B7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5737" y="1038000"/>
            <a:ext cx="2238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CF5CC2-E102-4E67-8154-8794669E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8462FC-8BD9-410C-B994-A5D48EB89037}"/>
              </a:ext>
            </a:extLst>
          </p:cNvPr>
          <p:cNvSpPr/>
          <p:nvPr/>
        </p:nvSpPr>
        <p:spPr>
          <a:xfrm>
            <a:off x="438912" y="3639312"/>
            <a:ext cx="14228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Инжиниринговое предприятие </a:t>
            </a:r>
            <a:r>
              <a:rPr lang="ru-RU" sz="2800" b="1" dirty="0">
                <a:latin typeface="Bahnschrift" panose="020B0502040204020203" pitchFamily="34" charset="0"/>
              </a:rPr>
              <a:t>«</a:t>
            </a:r>
            <a:r>
              <a:rPr lang="ru-RU" sz="2800" b="1" dirty="0" err="1">
                <a:latin typeface="Bahnschrift" panose="020B0502040204020203" pitchFamily="34" charset="0"/>
              </a:rPr>
              <a:t>Совтест</a:t>
            </a:r>
            <a:r>
              <a:rPr lang="ru-RU" sz="2800" b="1" dirty="0">
                <a:latin typeface="Bahnschrift" panose="020B0502040204020203" pitchFamily="34" charset="0"/>
              </a:rPr>
              <a:t> АТЕ»</a:t>
            </a:r>
            <a:r>
              <a:rPr lang="ru-RU" sz="2800" dirty="0">
                <a:latin typeface="Bahnschrift" panose="020B0502040204020203" pitchFamily="34" charset="0"/>
              </a:rPr>
              <a:t> 31 год занимается оснащением предприятий России и СНГ современным оборудованием для производства и тестирования радиоэлектроники и электротехнических изделий. Предприятие осуществляет передачу заказчикам технологий разработки и производства высокотехнологичной продукции. 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- лидер в области тестовых решений. 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Предприятие разрабатывает и внедряет на собственном заводе информационные системы управления производством, основанные на концепции </a:t>
            </a:r>
            <a:r>
              <a:rPr lang="ru-RU" sz="2800" b="1" dirty="0">
                <a:latin typeface="Bahnschrift" panose="020B0502040204020203" pitchFamily="34" charset="0"/>
              </a:rPr>
              <a:t>«Индустрия 4.0»</a:t>
            </a:r>
            <a:r>
              <a:rPr lang="ru-RU" sz="2800" dirty="0">
                <a:latin typeface="Bahnschrift" panose="020B0502040204020203" pitchFamily="34" charset="0"/>
              </a:rPr>
              <a:t>. Технологии будущего 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реализует уже сегодня.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412ECC-CE27-406F-B343-2C666DA54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9708B-3994-45EA-8390-16B43E19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94BFD2-05ED-46D2-8D79-47E894B24EDA}"/>
              </a:ext>
            </a:extLst>
          </p:cNvPr>
          <p:cNvSpPr/>
          <p:nvPr/>
        </p:nvSpPr>
        <p:spPr>
          <a:xfrm>
            <a:off x="482219" y="3145303"/>
            <a:ext cx="14154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Имеется оборудование шкаф сухого хранения (ШСХ). Задача ШСХ обеспечивать хранение катушек с SMD компонентами. При выдаче комплектации на производство, комплектовщик вручную находит и забирает с полок необходимые катушки. Процесс комплектования заказа, таким образом, занимает продолжительное время.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52D0C5-9173-4DAB-B211-CED5809E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175290-4250-4D1E-BE72-0A8C5D51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E7A88C-C9EF-4F56-A87E-A640C91CE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2D575C-F734-4443-BA64-32758A569630}"/>
              </a:ext>
            </a:extLst>
          </p:cNvPr>
          <p:cNvSpPr/>
          <p:nvPr/>
        </p:nvSpPr>
        <p:spPr>
          <a:xfrm>
            <a:off x="1412745" y="3731204"/>
            <a:ext cx="11998455" cy="22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3200" dirty="0">
                <a:latin typeface="Bahnschrift" panose="020B0502040204020203" pitchFamily="34" charset="0"/>
              </a:rPr>
              <a:t>Диаметр катушек для хранения SMD компонентов 260 мм, 180 мм. Модель полок САТЕ.421411.010.01.05.00.000 - СБ Полка.PDF  САТЕ.421411.010.01.05.00.000 - Спецификация.PDF</a:t>
            </a: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E02F0-4A8B-46B6-85F1-AD559EEA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8CECA1-3F80-4FAC-84D6-6E22072BE36D}"/>
              </a:ext>
            </a:extLst>
          </p:cNvPr>
          <p:cNvSpPr/>
          <p:nvPr/>
        </p:nvSpPr>
        <p:spPr>
          <a:xfrm>
            <a:off x="1006840" y="2683845"/>
            <a:ext cx="134470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3200" dirty="0">
                <a:latin typeface="Bahnschrift" panose="020B0502040204020203" pitchFamily="34" charset="0"/>
              </a:rPr>
              <a:t>Автоматизировать процесс комплектования заказа, для чего:</a:t>
            </a:r>
          </a:p>
          <a:p>
            <a:pPr indent="533400" algn="just"/>
            <a:r>
              <a:rPr lang="ru-RU" sz="3200" dirty="0">
                <a:latin typeface="Bahnschrift" panose="020B0502040204020203" pitchFamily="34" charset="0"/>
              </a:rPr>
              <a:t>- Разработать механическую систему хранения катушек для SMD компонентов для полок ШСХ. </a:t>
            </a:r>
          </a:p>
          <a:p>
            <a:pPr indent="533400" algn="just"/>
            <a:r>
              <a:rPr lang="ru-RU" sz="3200" dirty="0">
                <a:latin typeface="Bahnschrift" panose="020B0502040204020203" pitchFamily="34" charset="0"/>
              </a:rPr>
              <a:t>- Разработать систему подсказок для комплектовщика, которая бы явным образом указывала на требуемую катушку/катушки, которую он должен взять с полки. Система подсказок должна интегрироваться с некой системой ERP (например, 1С </a:t>
            </a:r>
            <a:r>
              <a:rPr lang="en-US" sz="3200" dirty="0">
                <a:latin typeface="Bahnschrift" panose="020B0502040204020203" pitchFamily="34" charset="0"/>
              </a:rPr>
              <a:t>ERP</a:t>
            </a:r>
            <a:r>
              <a:rPr lang="ru-RU" sz="3200" dirty="0">
                <a:latin typeface="Bahnschrift" panose="020B0502040204020203" pitchFamily="34" charset="0"/>
              </a:rPr>
              <a:t>), в которой содержится спецификация заказа. Данная спецификация должна передаваться в систему управления подсказками и далее реализовываться режим последовательного интерактивного набора требуемого заказа.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7DE84D-58DB-4CB7-AACF-5941E30C7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13A8C-B08F-4693-8511-7543BAB6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714133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533400"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8C41E0-3067-4B4C-9B13-0E10BA57C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281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Georgia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10</cp:revision>
  <dcterms:created xsi:type="dcterms:W3CDTF">2022-09-21T12:55:41Z</dcterms:created>
  <dcterms:modified xsi:type="dcterms:W3CDTF">2022-09-26T07:33:42Z</dcterms:modified>
</cp:coreProperties>
</file>