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5407" autoAdjust="0"/>
  </p:normalViewPr>
  <p:slideViewPr>
    <p:cSldViewPr snapToGrid="0" showGuides="1">
      <p:cViewPr varScale="1">
        <p:scale>
          <a:sx n="76" d="100"/>
          <a:sy n="76" d="100"/>
        </p:scale>
        <p:origin x="1176" y="108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2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7390C-52AD-4503-9DE9-C303D90AA599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9DA8-B4F3-46BD-B1EA-F43C34C24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7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9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8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1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4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AEEB-7409-407B-A9FB-94DBCCCF401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BC2-493A-44A7-9CBB-D24D49B72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7.sv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E7979D4-AD59-4A6D-9D8C-D36F35541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19450"/>
              </p:ext>
            </p:extLst>
          </p:nvPr>
        </p:nvGraphicFramePr>
        <p:xfrm>
          <a:off x="0" y="0"/>
          <a:ext cx="15119350" cy="10776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3" imgW="10526760" imgH="7441200" progId="">
                  <p:embed/>
                </p:oleObj>
              </mc:Choice>
              <mc:Fallback>
                <p:oleObj r:id="rId3" imgW="10526760" imgH="7441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119350" cy="10776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4" name="Рисунок 3">
            <a:extLst>
              <a:ext uri="{FF2B5EF4-FFF2-40B4-BE49-F238E27FC236}">
                <a16:creationId xmlns:a16="http://schemas.microsoft.com/office/drawing/2014/main" id="{0083FA39-6031-425C-82EF-EAB23732B45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2380760" y="3780000"/>
            <a:ext cx="2199240" cy="2256480"/>
          </a:xfrm>
          <a:prstGeom prst="rect">
            <a:avLst/>
          </a:prstGeom>
          <a:ln w="0">
            <a:noFill/>
          </a:ln>
        </p:spPr>
      </p:pic>
      <p:sp>
        <p:nvSpPr>
          <p:cNvPr id="155" name="TextShape 1">
            <a:extLst>
              <a:ext uri="{FF2B5EF4-FFF2-40B4-BE49-F238E27FC236}">
                <a16:creationId xmlns:a16="http://schemas.microsoft.com/office/drawing/2014/main" id="{D39EE5D8-4DCC-4952-95E9-D52E1EC43E52}"/>
              </a:ext>
            </a:extLst>
          </p:cNvPr>
          <p:cNvSpPr txBox="1"/>
          <p:nvPr/>
        </p:nvSpPr>
        <p:spPr>
          <a:xfrm>
            <a:off x="1080000" y="3600000"/>
            <a:ext cx="11520000" cy="108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SWSU Case Championship 20</a:t>
            </a:r>
            <a:r>
              <a:rPr lang="ru-RU" sz="5400" b="0" strike="noStrike" spc="-1" dirty="0">
                <a:solidFill>
                  <a:srgbClr val="005CAB"/>
                </a:solidFill>
                <a:latin typeface="Franklin Gothic Medium"/>
                <a:ea typeface="DejaVu Sans"/>
              </a:rPr>
              <a:t>22</a:t>
            </a:r>
            <a:endParaRPr lang="ru-RU" sz="5400" b="0" strike="noStrike" spc="-1" dirty="0">
              <a:latin typeface="Arial"/>
            </a:endParaRPr>
          </a:p>
        </p:txBody>
      </p:sp>
      <p:grpSp>
        <p:nvGrpSpPr>
          <p:cNvPr id="156" name="Group 2">
            <a:extLst>
              <a:ext uri="{FF2B5EF4-FFF2-40B4-BE49-F238E27FC236}">
                <a16:creationId xmlns:a16="http://schemas.microsoft.com/office/drawing/2014/main" id="{CD9EB5B9-1BE6-4A70-A6DA-AFBA846F2062}"/>
              </a:ext>
            </a:extLst>
          </p:cNvPr>
          <p:cNvGrpSpPr/>
          <p:nvPr/>
        </p:nvGrpSpPr>
        <p:grpSpPr>
          <a:xfrm>
            <a:off x="6516000" y="6618960"/>
            <a:ext cx="1773360" cy="1748520"/>
            <a:chOff x="6516000" y="6618960"/>
            <a:chExt cx="1773360" cy="1748520"/>
          </a:xfrm>
        </p:grpSpPr>
        <p:sp>
          <p:nvSpPr>
            <p:cNvPr id="157" name="CustomShape 3">
              <a:extLst>
                <a:ext uri="{FF2B5EF4-FFF2-40B4-BE49-F238E27FC236}">
                  <a16:creationId xmlns:a16="http://schemas.microsoft.com/office/drawing/2014/main" id="{ADC4E2C1-F422-409D-810B-F3D4C1735AF0}"/>
                </a:ext>
              </a:extLst>
            </p:cNvPr>
            <p:cNvSpPr/>
            <p:nvPr/>
          </p:nvSpPr>
          <p:spPr>
            <a:xfrm>
              <a:off x="6516000" y="6618960"/>
              <a:ext cx="1773360" cy="1748520"/>
            </a:xfrm>
            <a:prstGeom prst="ellipse">
              <a:avLst/>
            </a:prstGeom>
            <a:gradFill rotWithShape="0">
              <a:gsLst>
                <a:gs pos="0">
                  <a:srgbClr val="25383D"/>
                </a:gs>
                <a:gs pos="100000">
                  <a:srgbClr val="1FA2BA"/>
                </a:gs>
              </a:gsLst>
              <a:lin ang="2700000"/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>
              <a:extLst>
                <a:ext uri="{FF2B5EF4-FFF2-40B4-BE49-F238E27FC236}">
                  <a16:creationId xmlns:a16="http://schemas.microsoft.com/office/drawing/2014/main" id="{F03264F3-25D4-417A-A459-B9B9AA04B10C}"/>
                </a:ext>
              </a:extLst>
            </p:cNvPr>
            <p:cNvSpPr/>
            <p:nvPr/>
          </p:nvSpPr>
          <p:spPr>
            <a:xfrm>
              <a:off x="6592320" y="6693840"/>
              <a:ext cx="1621080" cy="159768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0E3E6"/>
                </a:gs>
              </a:gsLst>
              <a:path path="rect">
                <a:fillToRect l="50000" t="50000" r="50000" b="50000"/>
              </a:path>
            </a:gradFill>
            <a:ln w="25560">
              <a:solidFill>
                <a:srgbClr val="43729D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>
              <a:extLst>
                <a:ext uri="{FF2B5EF4-FFF2-40B4-BE49-F238E27FC236}">
                  <a16:creationId xmlns:a16="http://schemas.microsoft.com/office/drawing/2014/main" id="{48E9ABF6-6A12-40C1-83EB-A72282D7B164}"/>
                </a:ext>
              </a:extLst>
            </p:cNvPr>
            <p:cNvSpPr/>
            <p:nvPr/>
          </p:nvSpPr>
          <p:spPr>
            <a:xfrm>
              <a:off x="6860880" y="7209000"/>
              <a:ext cx="1098000" cy="106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200" b="0" strike="noStrike" spc="-1">
                  <a:solidFill>
                    <a:srgbClr val="000000"/>
                  </a:solidFill>
                  <a:latin typeface="Franklin Gothic Demi"/>
                  <a:ea typeface="DejaVu Sans"/>
                </a:rPr>
                <a:t>Кейс</a:t>
              </a:r>
              <a:endParaRPr lang="ru-RU" sz="3200" b="0" strike="noStrike" spc="-1">
                <a:latin typeface="Arial"/>
              </a:endParaRPr>
            </a:p>
          </p:txBody>
        </p:sp>
      </p:grpSp>
      <p:grpSp>
        <p:nvGrpSpPr>
          <p:cNvPr id="160" name="Group 6">
            <a:extLst>
              <a:ext uri="{FF2B5EF4-FFF2-40B4-BE49-F238E27FC236}">
                <a16:creationId xmlns:a16="http://schemas.microsoft.com/office/drawing/2014/main" id="{0F185762-90E1-4CAB-A79C-9DC82B9DAE6E}"/>
              </a:ext>
            </a:extLst>
          </p:cNvPr>
          <p:cNvGrpSpPr/>
          <p:nvPr/>
        </p:nvGrpSpPr>
        <p:grpSpPr>
          <a:xfrm>
            <a:off x="8442360" y="7034040"/>
            <a:ext cx="4518000" cy="1028520"/>
            <a:chOff x="8442360" y="7034040"/>
            <a:chExt cx="4518000" cy="1028520"/>
          </a:xfrm>
        </p:grpSpPr>
        <p:grpSp>
          <p:nvGrpSpPr>
            <p:cNvPr id="161" name="Group 7">
              <a:extLst>
                <a:ext uri="{FF2B5EF4-FFF2-40B4-BE49-F238E27FC236}">
                  <a16:creationId xmlns:a16="http://schemas.microsoft.com/office/drawing/2014/main" id="{19E3BABD-E397-452E-BAEE-056201950804}"/>
                </a:ext>
              </a:extLst>
            </p:cNvPr>
            <p:cNvGrpSpPr/>
            <p:nvPr/>
          </p:nvGrpSpPr>
          <p:grpSpPr>
            <a:xfrm>
              <a:off x="8442360" y="7034040"/>
              <a:ext cx="4517640" cy="1028520"/>
              <a:chOff x="8442360" y="7034040"/>
              <a:chExt cx="4517640" cy="1028520"/>
            </a:xfrm>
          </p:grpSpPr>
          <p:sp>
            <p:nvSpPr>
              <p:cNvPr id="174" name="CustomShape 8">
                <a:extLst>
                  <a:ext uri="{FF2B5EF4-FFF2-40B4-BE49-F238E27FC236}">
                    <a16:creationId xmlns:a16="http://schemas.microsoft.com/office/drawing/2014/main" id="{BCAC8556-2337-4D0D-9603-59CC33703E6F}"/>
                  </a:ext>
                </a:extLst>
              </p:cNvPr>
              <p:cNvSpPr/>
              <p:nvPr/>
            </p:nvSpPr>
            <p:spPr>
              <a:xfrm>
                <a:off x="928944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CustomShape 9">
                <a:extLst>
                  <a:ext uri="{FF2B5EF4-FFF2-40B4-BE49-F238E27FC236}">
                    <a16:creationId xmlns:a16="http://schemas.microsoft.com/office/drawing/2014/main" id="{09FDD3AF-10F7-4677-A2AB-BE1C0C5ADF6B}"/>
                  </a:ext>
                </a:extLst>
              </p:cNvPr>
              <p:cNvSpPr/>
              <p:nvPr/>
            </p:nvSpPr>
            <p:spPr>
              <a:xfrm flipH="1">
                <a:off x="844200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2" name="Group 10">
              <a:extLst>
                <a:ext uri="{FF2B5EF4-FFF2-40B4-BE49-F238E27FC236}">
                  <a16:creationId xmlns:a16="http://schemas.microsoft.com/office/drawing/2014/main" id="{D1ACBF9C-0450-466E-8544-62B6D54FAA3F}"/>
                </a:ext>
              </a:extLst>
            </p:cNvPr>
            <p:cNvGrpSpPr/>
            <p:nvPr/>
          </p:nvGrpSpPr>
          <p:grpSpPr>
            <a:xfrm>
              <a:off x="10537920" y="7939440"/>
              <a:ext cx="1236960" cy="45000"/>
              <a:chOff x="10537920" y="7939440"/>
              <a:chExt cx="1236960" cy="45000"/>
            </a:xfrm>
          </p:grpSpPr>
          <p:sp>
            <p:nvSpPr>
              <p:cNvPr id="166" name="CustomShape 11">
                <a:extLst>
                  <a:ext uri="{FF2B5EF4-FFF2-40B4-BE49-F238E27FC236}">
                    <a16:creationId xmlns:a16="http://schemas.microsoft.com/office/drawing/2014/main" id="{DF74BBA4-E929-48E1-A421-4769DDF5008D}"/>
                  </a:ext>
                </a:extLst>
              </p:cNvPr>
              <p:cNvSpPr/>
              <p:nvPr/>
            </p:nvSpPr>
            <p:spPr>
              <a:xfrm flipV="1">
                <a:off x="1105020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CustomShape 12">
                <a:extLst>
                  <a:ext uri="{FF2B5EF4-FFF2-40B4-BE49-F238E27FC236}">
                    <a16:creationId xmlns:a16="http://schemas.microsoft.com/office/drawing/2014/main" id="{E68A9C8A-641B-4775-86B5-214EBD1A7143}"/>
                  </a:ext>
                </a:extLst>
              </p:cNvPr>
              <p:cNvSpPr/>
              <p:nvPr/>
            </p:nvSpPr>
            <p:spPr>
              <a:xfrm flipV="1">
                <a:off x="11219400" y="7939080"/>
                <a:ext cx="45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CustomShape 13">
                <a:extLst>
                  <a:ext uri="{FF2B5EF4-FFF2-40B4-BE49-F238E27FC236}">
                    <a16:creationId xmlns:a16="http://schemas.microsoft.com/office/drawing/2014/main" id="{FFE529AD-6FDD-44F3-A6C5-19C799655500}"/>
                  </a:ext>
                </a:extLst>
              </p:cNvPr>
              <p:cNvSpPr/>
              <p:nvPr/>
            </p:nvSpPr>
            <p:spPr>
              <a:xfrm flipV="1">
                <a:off x="11390040" y="7939080"/>
                <a:ext cx="4572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4">
                <a:extLst>
                  <a:ext uri="{FF2B5EF4-FFF2-40B4-BE49-F238E27FC236}">
                    <a16:creationId xmlns:a16="http://schemas.microsoft.com/office/drawing/2014/main" id="{8F440C3F-0EB0-4CBC-831C-F82849DF55B3}"/>
                  </a:ext>
                </a:extLst>
              </p:cNvPr>
              <p:cNvSpPr/>
              <p:nvPr/>
            </p:nvSpPr>
            <p:spPr>
              <a:xfrm flipV="1">
                <a:off x="11560320" y="7939080"/>
                <a:ext cx="44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CustomShape 15">
                <a:extLst>
                  <a:ext uri="{FF2B5EF4-FFF2-40B4-BE49-F238E27FC236}">
                    <a16:creationId xmlns:a16="http://schemas.microsoft.com/office/drawing/2014/main" id="{F3A42B91-63D3-4503-A65C-780031910C9F}"/>
                  </a:ext>
                </a:extLst>
              </p:cNvPr>
              <p:cNvSpPr/>
              <p:nvPr/>
            </p:nvSpPr>
            <p:spPr>
              <a:xfrm flipV="1">
                <a:off x="1172988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CustomShape 16">
                <a:extLst>
                  <a:ext uri="{FF2B5EF4-FFF2-40B4-BE49-F238E27FC236}">
                    <a16:creationId xmlns:a16="http://schemas.microsoft.com/office/drawing/2014/main" id="{8CC1939C-769A-4F98-8849-5AE5C3C50139}"/>
                  </a:ext>
                </a:extLst>
              </p:cNvPr>
              <p:cNvSpPr/>
              <p:nvPr/>
            </p:nvSpPr>
            <p:spPr>
              <a:xfrm flipV="1">
                <a:off x="10537920" y="7939080"/>
                <a:ext cx="44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7">
                <a:extLst>
                  <a:ext uri="{FF2B5EF4-FFF2-40B4-BE49-F238E27FC236}">
                    <a16:creationId xmlns:a16="http://schemas.microsoft.com/office/drawing/2014/main" id="{13C99256-69DE-4F63-AA32-FE0D82124B0C}"/>
                  </a:ext>
                </a:extLst>
              </p:cNvPr>
              <p:cNvSpPr/>
              <p:nvPr/>
            </p:nvSpPr>
            <p:spPr>
              <a:xfrm flipV="1">
                <a:off x="1070856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CustomShape 18">
                <a:extLst>
                  <a:ext uri="{FF2B5EF4-FFF2-40B4-BE49-F238E27FC236}">
                    <a16:creationId xmlns:a16="http://schemas.microsoft.com/office/drawing/2014/main" id="{7F7C5705-C3EA-4FC7-9D24-30F65205F07C}"/>
                  </a:ext>
                </a:extLst>
              </p:cNvPr>
              <p:cNvSpPr/>
              <p:nvPr/>
            </p:nvSpPr>
            <p:spPr>
              <a:xfrm flipV="1">
                <a:off x="10879920" y="7939080"/>
                <a:ext cx="45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3" name="Group 19">
              <a:extLst>
                <a:ext uri="{FF2B5EF4-FFF2-40B4-BE49-F238E27FC236}">
                  <a16:creationId xmlns:a16="http://schemas.microsoft.com/office/drawing/2014/main" id="{3B23A778-76F8-4AF3-93F9-A47BB6E42D77}"/>
                </a:ext>
              </a:extLst>
            </p:cNvPr>
            <p:cNvGrpSpPr/>
            <p:nvPr/>
          </p:nvGrpSpPr>
          <p:grpSpPr>
            <a:xfrm>
              <a:off x="8442720" y="7034040"/>
              <a:ext cx="4517640" cy="1028520"/>
              <a:chOff x="8442720" y="7034040"/>
              <a:chExt cx="4517640" cy="1028520"/>
            </a:xfrm>
          </p:grpSpPr>
          <p:sp>
            <p:nvSpPr>
              <p:cNvPr id="164" name="CustomShape 20">
                <a:extLst>
                  <a:ext uri="{FF2B5EF4-FFF2-40B4-BE49-F238E27FC236}">
                    <a16:creationId xmlns:a16="http://schemas.microsoft.com/office/drawing/2014/main" id="{73A270F4-7291-4754-BFB4-C6BC47B8B255}"/>
                  </a:ext>
                </a:extLst>
              </p:cNvPr>
              <p:cNvSpPr/>
              <p:nvPr/>
            </p:nvSpPr>
            <p:spPr>
              <a:xfrm>
                <a:off x="9289800" y="7034040"/>
                <a:ext cx="36705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5" name="CustomShape 21">
                <a:extLst>
                  <a:ext uri="{FF2B5EF4-FFF2-40B4-BE49-F238E27FC236}">
                    <a16:creationId xmlns:a16="http://schemas.microsoft.com/office/drawing/2014/main" id="{4E3DF1BB-31F4-4336-8CD6-8C16A93925E4}"/>
                  </a:ext>
                </a:extLst>
              </p:cNvPr>
              <p:cNvSpPr/>
              <p:nvPr/>
            </p:nvSpPr>
            <p:spPr>
              <a:xfrm flipH="1">
                <a:off x="8442360" y="7034040"/>
                <a:ext cx="124524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77" name="Group 25">
            <a:extLst>
              <a:ext uri="{FF2B5EF4-FFF2-40B4-BE49-F238E27FC236}">
                <a16:creationId xmlns:a16="http://schemas.microsoft.com/office/drawing/2014/main" id="{6E6144FA-55CF-460F-B2B9-183E6BAA8EA5}"/>
              </a:ext>
            </a:extLst>
          </p:cNvPr>
          <p:cNvGrpSpPr/>
          <p:nvPr/>
        </p:nvGrpSpPr>
        <p:grpSpPr>
          <a:xfrm>
            <a:off x="2453040" y="7034040"/>
            <a:ext cx="3511440" cy="1028520"/>
            <a:chOff x="2453040" y="7034040"/>
            <a:chExt cx="3511440" cy="1028520"/>
          </a:xfrm>
        </p:grpSpPr>
        <p:grpSp>
          <p:nvGrpSpPr>
            <p:cNvPr id="178" name="Group 26">
              <a:extLst>
                <a:ext uri="{FF2B5EF4-FFF2-40B4-BE49-F238E27FC236}">
                  <a16:creationId xmlns:a16="http://schemas.microsoft.com/office/drawing/2014/main" id="{490ACF3E-4BD2-49D2-BBCC-0F4A3EE82F48}"/>
                </a:ext>
              </a:extLst>
            </p:cNvPr>
            <p:cNvGrpSpPr/>
            <p:nvPr/>
          </p:nvGrpSpPr>
          <p:grpSpPr>
            <a:xfrm>
              <a:off x="2453040" y="7034040"/>
              <a:ext cx="3511440" cy="1028520"/>
              <a:chOff x="2453040" y="7034040"/>
              <a:chExt cx="3511440" cy="1028520"/>
            </a:xfrm>
          </p:grpSpPr>
          <p:sp>
            <p:nvSpPr>
              <p:cNvPr id="188" name="CustomShape 27">
                <a:extLst>
                  <a:ext uri="{FF2B5EF4-FFF2-40B4-BE49-F238E27FC236}">
                    <a16:creationId xmlns:a16="http://schemas.microsoft.com/office/drawing/2014/main" id="{23E6E9CE-4450-4CF2-923B-4E461B7E1594}"/>
                  </a:ext>
                </a:extLst>
              </p:cNvPr>
              <p:cNvSpPr/>
              <p:nvPr/>
            </p:nvSpPr>
            <p:spPr>
              <a:xfrm>
                <a:off x="3033720" y="7034040"/>
                <a:ext cx="2930760" cy="10285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253539"/>
                  </a:gs>
                  <a:gs pos="100000">
                    <a:srgbClr val="1FA2BA"/>
                  </a:gs>
                </a:gsLst>
                <a:lin ang="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9" name="CustomShape 28">
                <a:extLst>
                  <a:ext uri="{FF2B5EF4-FFF2-40B4-BE49-F238E27FC236}">
                    <a16:creationId xmlns:a16="http://schemas.microsoft.com/office/drawing/2014/main" id="{677EBD7E-17AE-4A37-BB81-AE2AE1C8B19D}"/>
                  </a:ext>
                </a:extLst>
              </p:cNvPr>
              <p:cNvSpPr/>
              <p:nvPr/>
            </p:nvSpPr>
            <p:spPr>
              <a:xfrm flipH="1">
                <a:off x="2453040" y="7034040"/>
                <a:ext cx="994320" cy="1028520"/>
              </a:xfrm>
              <a:prstGeom prst="flowChartDelay">
                <a:avLst/>
              </a:prstGeom>
              <a:gradFill rotWithShape="0">
                <a:gsLst>
                  <a:gs pos="0">
                    <a:srgbClr val="D5D9DD"/>
                  </a:gs>
                  <a:gs pos="100000">
                    <a:srgbClr val="F3F5F6"/>
                  </a:gs>
                </a:gsLst>
                <a:lin ang="8100000"/>
              </a:gra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79" name="Group 29">
              <a:extLst>
                <a:ext uri="{FF2B5EF4-FFF2-40B4-BE49-F238E27FC236}">
                  <a16:creationId xmlns:a16="http://schemas.microsoft.com/office/drawing/2014/main" id="{6A5AF2B1-204F-4F30-AE47-E8E42CD43905}"/>
                </a:ext>
              </a:extLst>
            </p:cNvPr>
            <p:cNvGrpSpPr/>
            <p:nvPr/>
          </p:nvGrpSpPr>
          <p:grpSpPr>
            <a:xfrm>
              <a:off x="4030560" y="7939440"/>
              <a:ext cx="987120" cy="45000"/>
              <a:chOff x="4030560" y="7939440"/>
              <a:chExt cx="987120" cy="45000"/>
            </a:xfrm>
          </p:grpSpPr>
          <p:sp>
            <p:nvSpPr>
              <p:cNvPr id="180" name="CustomShape 30">
                <a:extLst>
                  <a:ext uri="{FF2B5EF4-FFF2-40B4-BE49-F238E27FC236}">
                    <a16:creationId xmlns:a16="http://schemas.microsoft.com/office/drawing/2014/main" id="{04E1B15E-1F4B-4535-ACE2-060F8348E2C4}"/>
                  </a:ext>
                </a:extLst>
              </p:cNvPr>
              <p:cNvSpPr/>
              <p:nvPr/>
            </p:nvSpPr>
            <p:spPr>
              <a:xfrm flipV="1">
                <a:off x="443952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1" name="CustomShape 31">
                <a:extLst>
                  <a:ext uri="{FF2B5EF4-FFF2-40B4-BE49-F238E27FC236}">
                    <a16:creationId xmlns:a16="http://schemas.microsoft.com/office/drawing/2014/main" id="{BBE9665F-D1AF-47B7-B393-B5964E5F330E}"/>
                  </a:ext>
                </a:extLst>
              </p:cNvPr>
              <p:cNvSpPr/>
              <p:nvPr/>
            </p:nvSpPr>
            <p:spPr>
              <a:xfrm flipV="1">
                <a:off x="457452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2" name="CustomShape 32">
                <a:extLst>
                  <a:ext uri="{FF2B5EF4-FFF2-40B4-BE49-F238E27FC236}">
                    <a16:creationId xmlns:a16="http://schemas.microsoft.com/office/drawing/2014/main" id="{54F268C3-69CB-45C3-A32F-4A35B0A195C1}"/>
                  </a:ext>
                </a:extLst>
              </p:cNvPr>
              <p:cNvSpPr/>
              <p:nvPr/>
            </p:nvSpPr>
            <p:spPr>
              <a:xfrm flipV="1">
                <a:off x="471096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3" name="CustomShape 33">
                <a:extLst>
                  <a:ext uri="{FF2B5EF4-FFF2-40B4-BE49-F238E27FC236}">
                    <a16:creationId xmlns:a16="http://schemas.microsoft.com/office/drawing/2014/main" id="{8DF9CF19-DED5-425E-90CA-164ED89A35DB}"/>
                  </a:ext>
                </a:extLst>
              </p:cNvPr>
              <p:cNvSpPr/>
              <p:nvPr/>
            </p:nvSpPr>
            <p:spPr>
              <a:xfrm flipV="1">
                <a:off x="4846320" y="7939080"/>
                <a:ext cx="3636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4" name="CustomShape 34">
                <a:extLst>
                  <a:ext uri="{FF2B5EF4-FFF2-40B4-BE49-F238E27FC236}">
                    <a16:creationId xmlns:a16="http://schemas.microsoft.com/office/drawing/2014/main" id="{2C4D2FF8-286E-4C53-BA30-BD95AB18F71B}"/>
                  </a:ext>
                </a:extLst>
              </p:cNvPr>
              <p:cNvSpPr/>
              <p:nvPr/>
            </p:nvSpPr>
            <p:spPr>
              <a:xfrm flipV="1">
                <a:off x="4982040" y="7939080"/>
                <a:ext cx="3564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5" name="CustomShape 35">
                <a:extLst>
                  <a:ext uri="{FF2B5EF4-FFF2-40B4-BE49-F238E27FC236}">
                    <a16:creationId xmlns:a16="http://schemas.microsoft.com/office/drawing/2014/main" id="{76BF3B42-8A4D-45B4-BF18-A776BEC8D957}"/>
                  </a:ext>
                </a:extLst>
              </p:cNvPr>
              <p:cNvSpPr/>
              <p:nvPr/>
            </p:nvSpPr>
            <p:spPr>
              <a:xfrm flipV="1">
                <a:off x="40305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6" name="CustomShape 36">
                <a:extLst>
                  <a:ext uri="{FF2B5EF4-FFF2-40B4-BE49-F238E27FC236}">
                    <a16:creationId xmlns:a16="http://schemas.microsoft.com/office/drawing/2014/main" id="{DCA1D558-B273-4F88-8926-03269EE94D9D}"/>
                  </a:ext>
                </a:extLst>
              </p:cNvPr>
              <p:cNvSpPr/>
              <p:nvPr/>
            </p:nvSpPr>
            <p:spPr>
              <a:xfrm flipV="1">
                <a:off x="4167360" y="7939080"/>
                <a:ext cx="3528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7" name="CustomShape 37">
                <a:extLst>
                  <a:ext uri="{FF2B5EF4-FFF2-40B4-BE49-F238E27FC236}">
                    <a16:creationId xmlns:a16="http://schemas.microsoft.com/office/drawing/2014/main" id="{0F2EAD1C-78E9-4FEB-A04D-93A172AC7EC4}"/>
                  </a:ext>
                </a:extLst>
              </p:cNvPr>
              <p:cNvSpPr/>
              <p:nvPr/>
            </p:nvSpPr>
            <p:spPr>
              <a:xfrm flipV="1">
                <a:off x="4303440" y="7939080"/>
                <a:ext cx="36000" cy="45000"/>
              </a:xfrm>
              <a:prstGeom prst="ellipse">
                <a:avLst/>
              </a:prstGeom>
              <a:solidFill>
                <a:srgbClr val="FFFFFF"/>
              </a:solidFill>
              <a:ln w="25560">
                <a:solidFill>
                  <a:srgbClr val="43729D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92" name="CustomShape 39">
            <a:extLst>
              <a:ext uri="{FF2B5EF4-FFF2-40B4-BE49-F238E27FC236}">
                <a16:creationId xmlns:a16="http://schemas.microsoft.com/office/drawing/2014/main" id="{37FE4490-E9FC-4A33-A180-FB08AAE789A2}"/>
              </a:ext>
            </a:extLst>
          </p:cNvPr>
          <p:cNvSpPr/>
          <p:nvPr/>
        </p:nvSpPr>
        <p:spPr>
          <a:xfrm>
            <a:off x="9761040" y="7233480"/>
            <a:ext cx="3030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Очистка турбинного конденсата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193" name="Рисунок 8">
            <a:extLst>
              <a:ext uri="{FF2B5EF4-FFF2-40B4-BE49-F238E27FC236}">
                <a16:creationId xmlns:a16="http://schemas.microsoft.com/office/drawing/2014/main" id="{7DEA8837-5EE0-4152-9345-9EBFE4C6B7E9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784360" y="7089480"/>
            <a:ext cx="763200" cy="939600"/>
          </a:xfrm>
          <a:prstGeom prst="rect">
            <a:avLst/>
          </a:prstGeom>
          <a:ln w="0">
            <a:noFill/>
          </a:ln>
        </p:spPr>
      </p:pic>
      <p:sp>
        <p:nvSpPr>
          <p:cNvPr id="194" name="CustomShape 40">
            <a:extLst>
              <a:ext uri="{FF2B5EF4-FFF2-40B4-BE49-F238E27FC236}">
                <a16:creationId xmlns:a16="http://schemas.microsoft.com/office/drawing/2014/main" id="{803B30E8-D99D-47E6-A8A5-9AF7402D7DA4}"/>
              </a:ext>
            </a:extLst>
          </p:cNvPr>
          <p:cNvSpPr/>
          <p:nvPr/>
        </p:nvSpPr>
        <p:spPr>
          <a:xfrm>
            <a:off x="1044000" y="756000"/>
            <a:ext cx="4320000" cy="21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600" b="0" strike="noStrike" spc="-1" dirty="0">
                <a:solidFill>
                  <a:srgbClr val="000000"/>
                </a:solidFill>
                <a:latin typeface="Impact" panose="020B0806030902050204" pitchFamily="34" charset="0"/>
                <a:ea typeface="DejaVu Sans"/>
              </a:rPr>
              <a:t>Кейс от компании</a:t>
            </a:r>
            <a:endParaRPr lang="ru-RU" sz="2600" b="0" strike="noStrike" spc="-1" dirty="0">
              <a:latin typeface="Impact" panose="020B0806030902050204" pitchFamily="34" charset="0"/>
            </a:endParaRPr>
          </a:p>
        </p:txBody>
      </p:sp>
      <p:sp>
        <p:nvSpPr>
          <p:cNvPr id="199" name="Овал 198">
            <a:extLst>
              <a:ext uri="{FF2B5EF4-FFF2-40B4-BE49-F238E27FC236}">
                <a16:creationId xmlns:a16="http://schemas.microsoft.com/office/drawing/2014/main" id="{0DB8D4FC-BFD2-4D65-8641-0B08572AED04}"/>
              </a:ext>
            </a:extLst>
          </p:cNvPr>
          <p:cNvSpPr/>
          <p:nvPr/>
        </p:nvSpPr>
        <p:spPr>
          <a:xfrm>
            <a:off x="557055" y="6493377"/>
            <a:ext cx="1771650" cy="1731809"/>
          </a:xfrm>
          <a:prstGeom prst="ellipse">
            <a:avLst/>
          </a:prstGeom>
          <a:gradFill flip="none" rotWithShape="1">
            <a:gsLst>
              <a:gs pos="0">
                <a:srgbClr val="25383D"/>
              </a:gs>
              <a:gs pos="100000">
                <a:srgbClr val="1FA2BA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4D4F0FCF-96C0-470A-ACAE-6CE601F9308F}"/>
              </a:ext>
            </a:extLst>
          </p:cNvPr>
          <p:cNvSpPr/>
          <p:nvPr/>
        </p:nvSpPr>
        <p:spPr>
          <a:xfrm>
            <a:off x="629024" y="6567950"/>
            <a:ext cx="1619071" cy="158266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0E3E6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CustomShape 24">
            <a:extLst>
              <a:ext uri="{FF2B5EF4-FFF2-40B4-BE49-F238E27FC236}">
                <a16:creationId xmlns:a16="http://schemas.microsoft.com/office/drawing/2014/main" id="{523D1246-FE3F-4D6D-B1B4-C500481A29D9}"/>
              </a:ext>
            </a:extLst>
          </p:cNvPr>
          <p:cNvSpPr/>
          <p:nvPr/>
        </p:nvSpPr>
        <p:spPr>
          <a:xfrm>
            <a:off x="585000" y="7016040"/>
            <a:ext cx="16214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Franklin Gothic Demi"/>
                <a:ea typeface="DejaVu Sans"/>
              </a:rPr>
              <a:t>Секция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F87920D-41EF-4BFE-93A9-576741D27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14" y="8524294"/>
            <a:ext cx="3298606" cy="2030282"/>
          </a:xfrm>
          <a:prstGeom prst="rect">
            <a:avLst/>
          </a:prstGeom>
        </p:spPr>
      </p:pic>
      <p:sp>
        <p:nvSpPr>
          <p:cNvPr id="54" name="TextBox 222">
            <a:extLst>
              <a:ext uri="{FF2B5EF4-FFF2-40B4-BE49-F238E27FC236}">
                <a16:creationId xmlns:a16="http://schemas.microsoft.com/office/drawing/2014/main" id="{3B004B0A-3B52-4C2C-85F6-85C2ACC12093}"/>
              </a:ext>
            </a:extLst>
          </p:cNvPr>
          <p:cNvSpPr txBox="1"/>
          <p:nvPr/>
        </p:nvSpPr>
        <p:spPr>
          <a:xfrm>
            <a:off x="3590338" y="7305840"/>
            <a:ext cx="224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ЭнергоТех</a:t>
            </a:r>
            <a:endParaRPr lang="ru-RU" sz="2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35CA35-53B3-4E5A-AA78-1DA17A599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2" y="7221682"/>
            <a:ext cx="835445" cy="62799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84CAD19-019B-4979-8C12-A45006E2C8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05737" y="1038000"/>
            <a:ext cx="2238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3BC5E-2F67-48DB-A6D0-508F99B8E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C437381-2A93-4F12-A8D8-C41EB5BF4E9E}"/>
              </a:ext>
            </a:extLst>
          </p:cNvPr>
          <p:cNvSpPr/>
          <p:nvPr/>
        </p:nvSpPr>
        <p:spPr>
          <a:xfrm>
            <a:off x="1951435" y="797997"/>
            <a:ext cx="3549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Информация о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8D2DF-CB8A-48CC-8E31-CCFF8214EE72}"/>
              </a:ext>
            </a:extLst>
          </p:cNvPr>
          <p:cNvSpPr txBox="1"/>
          <p:nvPr/>
        </p:nvSpPr>
        <p:spPr>
          <a:xfrm>
            <a:off x="13411200" y="9067800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6DF6A5-7D00-4FF2-A346-ECEF95A00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68F92C-2DBF-4042-A6D5-72A65B7758C4}"/>
              </a:ext>
            </a:extLst>
          </p:cNvPr>
          <p:cNvSpPr/>
          <p:nvPr/>
        </p:nvSpPr>
        <p:spPr>
          <a:xfrm>
            <a:off x="1181100" y="3639312"/>
            <a:ext cx="134858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Инжиниринговое предприятие </a:t>
            </a:r>
            <a:r>
              <a:rPr lang="ru-RU" sz="2800" b="1" dirty="0">
                <a:latin typeface="Bahnschrift" panose="020B0502040204020203" pitchFamily="34" charset="0"/>
              </a:rPr>
              <a:t>«</a:t>
            </a:r>
            <a:r>
              <a:rPr lang="ru-RU" sz="2800" b="1" dirty="0" err="1">
                <a:latin typeface="Bahnschrift" panose="020B0502040204020203" pitchFamily="34" charset="0"/>
              </a:rPr>
              <a:t>Совтест</a:t>
            </a:r>
            <a:r>
              <a:rPr lang="ru-RU" sz="2800" b="1" dirty="0">
                <a:latin typeface="Bahnschrift" panose="020B0502040204020203" pitchFamily="34" charset="0"/>
              </a:rPr>
              <a:t> АТЕ»</a:t>
            </a:r>
            <a:r>
              <a:rPr lang="ru-RU" sz="2800" dirty="0">
                <a:latin typeface="Bahnschrift" panose="020B0502040204020203" pitchFamily="34" charset="0"/>
              </a:rPr>
              <a:t> 31 год занимается оснащением предприятий России и СНГ современным оборудованием для производства и тестирования радиоэлектроники и электротехнических изделий. Предприятие осуществляет передачу заказчикам технологий разработки и производства высокотехнологичной продукции. </a:t>
            </a:r>
          </a:p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«</a:t>
            </a:r>
            <a:r>
              <a:rPr lang="ru-RU" sz="2800" dirty="0" err="1">
                <a:latin typeface="Bahnschrift" panose="020B0502040204020203" pitchFamily="34" charset="0"/>
              </a:rPr>
              <a:t>Совтест</a:t>
            </a:r>
            <a:r>
              <a:rPr lang="ru-RU" sz="2800" dirty="0">
                <a:latin typeface="Bahnschrift" panose="020B0502040204020203" pitchFamily="34" charset="0"/>
              </a:rPr>
              <a:t> АТЕ» - лидер в области тестовых решений. </a:t>
            </a:r>
          </a:p>
          <a:p>
            <a:pPr indent="533400" algn="just"/>
            <a:r>
              <a:rPr lang="ru-RU" sz="2800" dirty="0">
                <a:latin typeface="Bahnschrift" panose="020B0502040204020203" pitchFamily="34" charset="0"/>
              </a:rPr>
              <a:t>Предприятие разрабатывает и внедряет на собственном заводе информационные системы управления производством, основанные на концепции </a:t>
            </a:r>
            <a:r>
              <a:rPr lang="ru-RU" sz="2800" b="1" dirty="0">
                <a:latin typeface="Bahnschrift" panose="020B0502040204020203" pitchFamily="34" charset="0"/>
              </a:rPr>
              <a:t>«Индустрия 4.0»</a:t>
            </a:r>
            <a:r>
              <a:rPr lang="ru-RU" sz="2800" dirty="0">
                <a:latin typeface="Bahnschrift" panose="020B0502040204020203" pitchFamily="34" charset="0"/>
              </a:rPr>
              <a:t>. Технологии будущего «</a:t>
            </a:r>
            <a:r>
              <a:rPr lang="ru-RU" sz="2800" dirty="0" err="1">
                <a:latin typeface="Bahnschrift" panose="020B0502040204020203" pitchFamily="34" charset="0"/>
              </a:rPr>
              <a:t>Совтест</a:t>
            </a:r>
            <a:r>
              <a:rPr lang="ru-RU" sz="2800" dirty="0">
                <a:latin typeface="Bahnschrift" panose="020B0502040204020203" pitchFamily="34" charset="0"/>
              </a:rPr>
              <a:t> АТЕ» реализует уже сегодня.</a:t>
            </a:r>
          </a:p>
        </p:txBody>
      </p:sp>
    </p:spTree>
    <p:extLst>
      <p:ext uri="{BB962C8B-B14F-4D97-AF65-F5344CB8AC3E}">
        <p14:creationId xmlns:p14="http://schemas.microsoft.com/office/powerpoint/2010/main" val="17261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A96261-E445-45DD-BC8C-6EF18D80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B50015-500A-4F5E-87FE-48D2681B659E}"/>
              </a:ext>
            </a:extLst>
          </p:cNvPr>
          <p:cNvSpPr/>
          <p:nvPr/>
        </p:nvSpPr>
        <p:spPr>
          <a:xfrm>
            <a:off x="2386592" y="721797"/>
            <a:ext cx="2965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Описание проблемы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0A0BA-5A64-4D46-8F12-974DFBC5FA65}"/>
              </a:ext>
            </a:extLst>
          </p:cNvPr>
          <p:cNvSpPr txBox="1"/>
          <p:nvPr/>
        </p:nvSpPr>
        <p:spPr>
          <a:xfrm>
            <a:off x="13411200" y="9067800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3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F4EC1A-621E-4BCD-8D4D-37A07FDEA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BC63FA-AB75-4B47-ADCE-EE9BE257B7CE}"/>
              </a:ext>
            </a:extLst>
          </p:cNvPr>
          <p:cNvSpPr/>
          <p:nvPr/>
        </p:nvSpPr>
        <p:spPr>
          <a:xfrm>
            <a:off x="482219" y="3145303"/>
            <a:ext cx="14154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Bahnschrift" panose="020B0502040204020203" pitchFamily="34" charset="0"/>
              </a:rPr>
              <a:t>Имеется оборудование шкаф сухого хранения (ШСХ). Задача ШСХ обеспечивать хранение катушек с SMD компонентами. При выдаче комплектации на производство, комплектовщик вручную находит и забирает с полок необходимые катушки. Процесс комплектования заказа, таким образом, занимает продолжительное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33270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2468A9-6CE7-4E04-A322-FC3B44CE0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" y="0"/>
            <a:ext cx="15119350" cy="1068891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AE0075-ACAF-40A5-9BE5-00F66C42F153}"/>
              </a:ext>
            </a:extLst>
          </p:cNvPr>
          <p:cNvSpPr/>
          <p:nvPr/>
        </p:nvSpPr>
        <p:spPr>
          <a:xfrm>
            <a:off x="2517012" y="721797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Исходные данные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5F623-9C21-4DA9-94A9-6737F05803E2}"/>
              </a:ext>
            </a:extLst>
          </p:cNvPr>
          <p:cNvSpPr txBox="1"/>
          <p:nvPr/>
        </p:nvSpPr>
        <p:spPr>
          <a:xfrm>
            <a:off x="13411200" y="90678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4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E8B181-3693-4BA3-BB24-16651730E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37900C-60B8-4002-980D-00D73FDF815B}"/>
              </a:ext>
            </a:extLst>
          </p:cNvPr>
          <p:cNvSpPr/>
          <p:nvPr/>
        </p:nvSpPr>
        <p:spPr>
          <a:xfrm>
            <a:off x="1412745" y="3731204"/>
            <a:ext cx="11998455" cy="220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Bahnschrift" panose="020B0502040204020203" pitchFamily="34" charset="0"/>
              </a:rPr>
              <a:t>Диаметр катушек для хранения SMD компонентов 260 мм, 180 мм. Модель полок САТЕ.421411.010.01.05.00.000 - СБ Полка.PDF  САТЕ.421411.010.01.05.00.000 - Спецификация.PDF</a:t>
            </a:r>
          </a:p>
        </p:txBody>
      </p:sp>
    </p:spTree>
    <p:extLst>
      <p:ext uri="{BB962C8B-B14F-4D97-AF65-F5344CB8AC3E}">
        <p14:creationId xmlns:p14="http://schemas.microsoft.com/office/powerpoint/2010/main" val="5874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A9A4F9-AB8C-4624-8037-105160FA3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89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DF533-06FB-4237-928F-A87052F0C2DC}"/>
              </a:ext>
            </a:extLst>
          </p:cNvPr>
          <p:cNvSpPr/>
          <p:nvPr/>
        </p:nvSpPr>
        <p:spPr>
          <a:xfrm>
            <a:off x="3177744" y="721797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DD14A-11BD-4410-9CA5-566493909FFC}"/>
              </a:ext>
            </a:extLst>
          </p:cNvPr>
          <p:cNvSpPr txBox="1"/>
          <p:nvPr/>
        </p:nvSpPr>
        <p:spPr>
          <a:xfrm>
            <a:off x="13411200" y="9067800"/>
            <a:ext cx="638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5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76B9F9-CB2E-4A69-B9E1-82014FE5F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47FBAD-0A55-483F-B008-530081A8D691}"/>
              </a:ext>
            </a:extLst>
          </p:cNvPr>
          <p:cNvSpPr/>
          <p:nvPr/>
        </p:nvSpPr>
        <p:spPr>
          <a:xfrm>
            <a:off x="1006840" y="2683845"/>
            <a:ext cx="1344706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3200" dirty="0">
                <a:latin typeface="Bahnschrift" panose="020B0502040204020203" pitchFamily="34" charset="0"/>
              </a:rPr>
              <a:t>Автоматизировать процесс комплектования заказа, для чего:</a:t>
            </a:r>
          </a:p>
          <a:p>
            <a:pPr indent="444500" algn="just"/>
            <a:r>
              <a:rPr lang="ru-RU" sz="3200" dirty="0">
                <a:latin typeface="Bahnschrift" panose="020B0502040204020203" pitchFamily="34" charset="0"/>
              </a:rPr>
              <a:t>- Разработать механическую систему хранения катушек для SMD компонентов для полок ШСХ. </a:t>
            </a:r>
          </a:p>
          <a:p>
            <a:pPr indent="444500" algn="just"/>
            <a:r>
              <a:rPr lang="ru-RU" sz="3200" dirty="0">
                <a:latin typeface="Bahnschrift" panose="020B0502040204020203" pitchFamily="34" charset="0"/>
              </a:rPr>
              <a:t>- Разработать систему подсказок для комплектовщика, которая бы явным образом указывала на требуемую катушку/катушки, которую он должен взять с полки. Система подсказок должна интегрироваться с некой системой ERP (например, 1С </a:t>
            </a:r>
            <a:r>
              <a:rPr lang="en-US" sz="3200" dirty="0">
                <a:latin typeface="Bahnschrift" panose="020B0502040204020203" pitchFamily="34" charset="0"/>
              </a:rPr>
              <a:t>ERP</a:t>
            </a:r>
            <a:r>
              <a:rPr lang="ru-RU" sz="3200" dirty="0">
                <a:latin typeface="Bahnschrift" panose="020B0502040204020203" pitchFamily="34" charset="0"/>
              </a:rPr>
              <a:t>), в которой содержится спецификация заказа. Данная спецификация должна передаваться в систему управления подсказками и далее реализовываться режим последовательного интерактивного набора требуемого заказа.</a:t>
            </a:r>
          </a:p>
        </p:txBody>
      </p:sp>
    </p:spTree>
    <p:extLst>
      <p:ext uri="{BB962C8B-B14F-4D97-AF65-F5344CB8AC3E}">
        <p14:creationId xmlns:p14="http://schemas.microsoft.com/office/powerpoint/2010/main" val="404840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B9608C-FC6E-4E0B-A830-6A354F34D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15119350" cy="106889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7ECA7A-45CD-4F1C-B7AC-EEA2406F86C5}"/>
              </a:ext>
            </a:extLst>
          </p:cNvPr>
          <p:cNvSpPr/>
          <p:nvPr/>
        </p:nvSpPr>
        <p:spPr>
          <a:xfrm>
            <a:off x="1920875" y="608350"/>
            <a:ext cx="3860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Требования к оформлению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D405C-6CAC-412D-A5C4-17EC711CC4D7}"/>
              </a:ext>
            </a:extLst>
          </p:cNvPr>
          <p:cNvSpPr txBox="1"/>
          <p:nvPr/>
        </p:nvSpPr>
        <p:spPr>
          <a:xfrm>
            <a:off x="13411200" y="9067800"/>
            <a:ext cx="643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6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BC2BAD-2EC5-4896-8BAD-482B01491409}"/>
              </a:ext>
            </a:extLst>
          </p:cNvPr>
          <p:cNvSpPr/>
          <p:nvPr/>
        </p:nvSpPr>
        <p:spPr>
          <a:xfrm>
            <a:off x="1920875" y="2512159"/>
            <a:ext cx="11277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>
              <a:spcBef>
                <a:spcPct val="0"/>
              </a:spcBef>
              <a:buNone/>
            </a:pP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Презентация </a:t>
            </a:r>
            <a:r>
              <a:rPr lang="en-US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Microsoft Office PowerPoint 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не более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20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слайдов формата </a:t>
            </a: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А3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, включая: </a:t>
            </a:r>
          </a:p>
          <a:p>
            <a:pPr indent="533400" algn="just">
              <a:spcBef>
                <a:spcPct val="0"/>
              </a:spcBef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533400" algn="just">
              <a:spcBef>
                <a:spcPct val="0"/>
              </a:spcBef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1.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Титульный слайд, который должен содержать следующею информацию: название кейса, логотип команды, ФИО капитана, ВУЗ, контакты.</a:t>
            </a:r>
          </a:p>
          <a:p>
            <a:pPr indent="533400" algn="just">
              <a:spcBef>
                <a:spcPct val="0"/>
              </a:spcBef>
              <a:buNone/>
            </a:pPr>
            <a:endParaRPr lang="en-US" altLang="ru-RU" sz="2400" b="1" dirty="0">
              <a:latin typeface="Georgia" panose="02040502050405020303" pitchFamily="18" charset="0"/>
              <a:ea typeface="Helvetica" panose="00000500000000000000" pitchFamily="50" charset="0"/>
              <a:cs typeface="Times New Roman" panose="02020603050405020304" pitchFamily="18" charset="0"/>
            </a:endParaRPr>
          </a:p>
          <a:p>
            <a:pPr indent="533400" algn="just">
              <a:spcBef>
                <a:spcPct val="0"/>
              </a:spcBef>
              <a:buNone/>
            </a:pPr>
            <a:r>
              <a:rPr lang="ru-RU" altLang="ru-RU" sz="2400" b="1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Слайд 2.</a:t>
            </a:r>
            <a:r>
              <a:rPr lang="ru-RU" alt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anose="02020603050405020304" pitchFamily="18" charset="0"/>
              </a:rPr>
              <a:t> Представление команды: фотография, ФИО, специальность, курс, опыт участия в других кейс-чемпионатах каждого участника. Дополнительная информация о профессиональных компетенциях участников и достижениях команды.</a:t>
            </a:r>
          </a:p>
          <a:p>
            <a:pPr indent="533400" algn="just">
              <a:spcBef>
                <a:spcPct val="0"/>
              </a:spcBef>
              <a:buNone/>
            </a:pPr>
            <a:endParaRPr lang="en-US" sz="2400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533400" algn="just">
              <a:spcBef>
                <a:spcPct val="0"/>
              </a:spcBef>
              <a:buNone/>
            </a:pPr>
            <a:r>
              <a:rPr lang="ru-RU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Основными критериями оценки представленных на конкурс решений являются</a:t>
            </a:r>
            <a:r>
              <a:rPr lang="en-US" sz="2400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: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реализуемость решения</a:t>
            </a:r>
            <a:endParaRPr lang="en-US" sz="2400" i="1" dirty="0">
              <a:latin typeface="Georgia" panose="02040502050405020303" pitchFamily="18" charset="0"/>
              <a:ea typeface="Helvetica" panose="00000500000000000000" pitchFamily="50" charset="0"/>
              <a:cs typeface="Times New Roman" pitchFamily="18" charset="0"/>
            </a:endParaRP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проработанность решения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оценка экономического эффекта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оригинальность и инновационность</a:t>
            </a:r>
          </a:p>
          <a:p>
            <a:pPr indent="533400" algn="just">
              <a:buFont typeface="Times New Roman" pitchFamily="18" charset="0"/>
              <a:buChar char="−"/>
              <a:defRPr/>
            </a:pPr>
            <a:r>
              <a:rPr lang="ru-RU" sz="2400" i="1" dirty="0">
                <a:latin typeface="Georgia" panose="02040502050405020303" pitchFamily="18" charset="0"/>
                <a:ea typeface="Helvetica" panose="00000500000000000000" pitchFamily="50" charset="0"/>
                <a:cs typeface="Times New Roman" pitchFamily="18" charset="0"/>
              </a:rPr>
              <a:t>презентация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EE9FD-838E-474A-8623-AE5C39676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46" y="154869"/>
            <a:ext cx="1889189" cy="1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1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279</Words>
  <Application>Microsoft Office PowerPoint</Application>
  <PresentationFormat>Произвольный</PresentationFormat>
  <Paragraphs>36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DejaVu Sans</vt:lpstr>
      <vt:lpstr>Franklin Gothic Demi</vt:lpstr>
      <vt:lpstr>Franklin Gothic Medium</vt:lpstr>
      <vt:lpstr>Georgia</vt:lpstr>
      <vt:lpstr>Helvetica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case swsu</dc:creator>
  <cp:lastModifiedBy>Любовь</cp:lastModifiedBy>
  <cp:revision>10</cp:revision>
  <dcterms:created xsi:type="dcterms:W3CDTF">2022-09-21T12:55:41Z</dcterms:created>
  <dcterms:modified xsi:type="dcterms:W3CDTF">2022-09-26T09:59:21Z</dcterms:modified>
</cp:coreProperties>
</file>