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30F3-C7A8-494D-B4AA-9BACB08F51F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2130-A9AC-4A3A-A2C7-8D9E491DF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9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840" y="1336680"/>
            <a:ext cx="4809600" cy="3607920"/>
          </a:xfrm>
          <a:prstGeom prst="rect">
            <a:avLst/>
          </a:prstGeom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52BC172-3DE2-470B-BBB8-8D6EEC402C1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1C569-DC19-4752-9F8E-97FD37459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11797F-5540-4B62-95CC-592159CE2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6B5918-C41A-476C-B380-AFEAE76F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BFD64-6DCF-4B64-BF7F-DFC379AF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0DBC23-FA9D-4A2F-9084-814A762C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4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AEC6C-A6A8-49FD-BD48-67DD7F157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D3B202-5352-4DE6-84B8-62209EAA4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8E896-0A4D-400F-B5B5-377F26D4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B0D42F-2425-4F27-AF42-ECD70703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94B01-8D0E-4CA9-80B0-5CF9601C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1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134DA0-8DFD-4277-A886-808FB6E17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F52AC5-5F44-4DD8-BDB4-4DDC97CDB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DC8C20-9714-46EE-88F9-B4BB5CA7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2CF176-C448-4AC9-8D70-78F1256D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A6C527-DE62-4B6C-A887-3BFADAE6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7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240" cy="146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44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FE017-E85B-4990-B9B9-9EE4BD16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CC0172-FC98-4046-8AB3-E4DFA18E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89855D-2198-479A-84F4-6D9066F0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F1330A-B09A-402B-8965-E489DF2B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A15B0D-C18F-44E7-9C0F-D2F0F2FB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6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36D7B-7ECD-4C19-9D6B-1E5A6709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4820A3-EB6C-4B6F-90A2-3C55B03F7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D4E64-EFE0-4E18-B6D6-97FB34B9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032E7-B4D7-4466-A8E9-25B40B0C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48EBEF-E93B-4A9B-9775-385ABB7D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1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5B415-023E-43AA-BF8D-4880093B6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1ED2F9-048D-4276-BB8D-7EC8CA34C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592001-A76F-4930-8E92-D8207096A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EC84ED-1A12-431E-926C-77AD76FF8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912BCE-E9D1-4638-BE33-C3CC6F09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B64F80-DF7A-4AD7-BCCB-2CC5B589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0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7625A-DA75-47DA-87AD-7D0B2B4D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BB3C5-7453-4748-8540-CE2C0FCA2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1B02D7-7E01-4E79-9F81-8F495A44A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276D42-1EEF-4E60-AF89-79B140F9A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19B9E74-673F-4C46-B76E-4DF051E82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299AB3-34C1-4FD9-9846-16AC21A3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49596B-F1D6-4C5D-94EF-06E62404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332C89-32A6-40B7-BAA4-5394C9E8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6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8FEF0-1970-4E8B-A6AB-F886EC26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861013-5EE4-4EE0-BA76-122771A2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EC0659-F8ED-4251-85F6-BE8A1534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7123EA-627E-4346-A95A-5B36BFCC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2E26DE-8892-413E-8159-A86B02AE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5D7A77-F328-4C9A-AAE4-B50C6031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8A5660-4553-4B3E-99C1-8E7E8976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8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4F5EE-A2EA-43D4-8B59-B5D714AF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BCEA0-73F0-4433-9BF9-E711A31B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973025-E585-4AD2-BF2F-303418DB0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B49B54-2D25-4607-B305-0EC23F19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E72579-63A9-4D04-A33A-F1A453478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907858-99A5-4B34-B0C7-D7B077F0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2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0CC87-6068-4281-B20F-C58D4A3E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94B96C-F829-4E99-B849-EDDAC9A4E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014E86-A4BD-4F28-98AB-61DAA8F6A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A86EB5-62C5-426D-9AEE-1AFB51F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98F6A-8D57-4A48-A699-38CA9C1D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7A3D6B-1D74-49E7-A83D-A8862B28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5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BE285-E059-4DA5-9DDA-11780E95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AB616-2FA8-4A55-B5D5-330E212DE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9A209-50A7-41D2-B1BB-FB742A29F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25E3-2A8B-4D9B-8A49-964E6314ADDA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EDBD77-C59F-47A7-A025-747C232E4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3DCD5-88C2-45C8-A6E8-6B3C1A357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7F30B-EB4B-470B-B3B4-BCF655003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Лига прикладных</a:t>
            </a:r>
            <a:endParaRPr lang="ru-RU" sz="2800" spc="-1">
              <a:latin typeface="Arial"/>
            </a:endParaRPr>
          </a:p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C00000"/>
                </a:solidFill>
                <a:latin typeface="Open Sans"/>
                <a:ea typeface="DejaVu Sans"/>
              </a:rPr>
              <a:t>кейс-чемпионатов </a:t>
            </a:r>
            <a:endParaRPr lang="ru-RU" sz="2800" spc="-1">
              <a:latin typeface="Arial"/>
            </a:endParaRPr>
          </a:p>
        </p:txBody>
      </p:sp>
      <p:pic>
        <p:nvPicPr>
          <p:cNvPr id="45" name="Рисунок 4"/>
          <p:cNvPicPr/>
          <p:nvPr/>
        </p:nvPicPr>
        <p:blipFill>
          <a:blip r:embed="rId2"/>
          <a:stretch/>
        </p:blipFill>
        <p:spPr>
          <a:xfrm>
            <a:off x="1998480" y="399240"/>
            <a:ext cx="1674360" cy="874080"/>
          </a:xfrm>
          <a:prstGeom prst="rect">
            <a:avLst/>
          </a:prstGeom>
          <a:ln>
            <a:noFill/>
          </a:ln>
        </p:spPr>
      </p:pic>
      <p:pic>
        <p:nvPicPr>
          <p:cNvPr id="46" name="Picture 2" descr="logo"/>
          <p:cNvPicPr/>
          <p:nvPr/>
        </p:nvPicPr>
        <p:blipFill>
          <a:blip r:embed="rId3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47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48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2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EFFD5C5-983E-43FA-82FF-7F74DD918814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1</a:t>
            </a:fld>
            <a:endParaRPr lang="ru-RU" spc="-1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1812000" y="1944000"/>
            <a:ext cx="8567640" cy="2122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ru-RU" sz="4400" spc="-1" dirty="0">
                <a:solidFill>
                  <a:srgbClr val="404040"/>
                </a:solidFill>
                <a:latin typeface="Open Sans"/>
                <a:ea typeface="DejaVu Sans"/>
              </a:rPr>
              <a:t>«Задачи, стоящие перед главным энергетиком предприятия»</a:t>
            </a:r>
            <a:endParaRPr lang="ru-RU" sz="4400" spc="-1" dirty="0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1495200" y="5565960"/>
            <a:ext cx="9180000" cy="455760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ru-RU" sz="2400" spc="-1" dirty="0" err="1">
                <a:solidFill>
                  <a:srgbClr val="404040"/>
                </a:solidFill>
                <a:latin typeface="Open Sans"/>
              </a:rPr>
              <a:t>ЭнергоТех</a:t>
            </a:r>
            <a:endParaRPr lang="ru-RU" sz="2400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47600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Информация о компании</a:t>
            </a:r>
            <a:endParaRPr lang="ru-RU" sz="2800" spc="-1">
              <a:latin typeface="Arial"/>
            </a:endParaRPr>
          </a:p>
        </p:txBody>
      </p:sp>
      <p:pic>
        <p:nvPicPr>
          <p:cNvPr id="56" name="Picture 2" descr="logo"/>
          <p:cNvPicPr/>
          <p:nvPr/>
        </p:nvPicPr>
        <p:blipFill>
          <a:blip r:embed="rId2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57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58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2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404C3D0-8D32-4B91-8188-01CF5FE0839C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2</a:t>
            </a:fld>
            <a:endParaRPr lang="ru-RU" spc="-1">
              <a:latin typeface="Arial"/>
            </a:endParaRPr>
          </a:p>
        </p:txBody>
      </p:sp>
      <p:pic>
        <p:nvPicPr>
          <p:cNvPr id="63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64" name="CustomShape 8"/>
          <p:cNvSpPr/>
          <p:nvPr/>
        </p:nvSpPr>
        <p:spPr>
          <a:xfrm>
            <a:off x="1800840" y="3175921"/>
            <a:ext cx="8741880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ru-RU" b="1" spc="-1">
                <a:solidFill>
                  <a:srgbClr val="404040"/>
                </a:solidFill>
                <a:latin typeface="Times New Roman"/>
                <a:ea typeface="DejaVu Sans"/>
              </a:rPr>
              <a:t>АО «АтомЭнергоСбыт» </a:t>
            </a:r>
            <a:r>
              <a:rPr lang="ru-RU" spc="-1">
                <a:solidFill>
                  <a:srgbClr val="404040"/>
                </a:solidFill>
                <a:latin typeface="Times New Roman"/>
                <a:ea typeface="DejaVu Sans"/>
              </a:rPr>
              <a:t>(входит в контур управления АО «Концерн Росэнергоатом» - Электроэнергетический дивизион Госкорпорации «Росатом») – энергосбытовая компания, выполняющая функции гарантирующего поставщика электроэнергии в пяти регионах РФ: в Курской, Мурманской, Смоленской и Тверской областях и Республике Хакасия. </a:t>
            </a:r>
            <a:endParaRPr lang="ru-RU" spc="-1">
              <a:latin typeface="Arial"/>
            </a:endParaRPr>
          </a:p>
          <a:p>
            <a:pPr algn="just">
              <a:tabLst>
                <a:tab pos="0" algn="l"/>
              </a:tabLst>
            </a:pPr>
            <a:r>
              <a:rPr lang="ru-RU" spc="-1">
                <a:solidFill>
                  <a:srgbClr val="404040"/>
                </a:solidFill>
                <a:latin typeface="Times New Roman"/>
                <a:ea typeface="DejaVu Sans"/>
              </a:rPr>
              <a:t>Клиентами АО «АтомЭнергоСбыт» являются более 60 тыс. юридических лиц и более 4 млн жителей. Объем реализованной филиалами и обособленными подразделениями АО «АтомЭнергоСбыт» электроэнергии в 2022 году составил порядка 17 млрд кВт⋅ч.</a:t>
            </a:r>
            <a:endParaRPr lang="ru-RU" spc="-1">
              <a:latin typeface="Arial"/>
            </a:endParaRPr>
          </a:p>
          <a:p>
            <a:pPr>
              <a:tabLst>
                <a:tab pos="0" algn="l"/>
              </a:tabLst>
            </a:pPr>
            <a:endParaRPr lang="ru-RU" spc="-1">
              <a:latin typeface="Arial"/>
            </a:endParaRPr>
          </a:p>
        </p:txBody>
      </p:sp>
      <p:pic>
        <p:nvPicPr>
          <p:cNvPr id="65" name="Рисунок 1"/>
          <p:cNvPicPr/>
          <p:nvPr/>
        </p:nvPicPr>
        <p:blipFill>
          <a:blip r:embed="rId4"/>
          <a:stretch/>
        </p:blipFill>
        <p:spPr>
          <a:xfrm>
            <a:off x="4476360" y="1814040"/>
            <a:ext cx="3239280" cy="91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Описание проблемы №2</a:t>
            </a:r>
            <a:endParaRPr lang="ru-RU" sz="2800" spc="-1">
              <a:latin typeface="Arial"/>
            </a:endParaRPr>
          </a:p>
        </p:txBody>
      </p:sp>
      <p:pic>
        <p:nvPicPr>
          <p:cNvPr id="107" name="Picture 2" descr="logo"/>
          <p:cNvPicPr/>
          <p:nvPr/>
        </p:nvPicPr>
        <p:blipFill>
          <a:blip r:embed="rId2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108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10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3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0DA18379-BCE4-44E1-A5E2-03C03285473B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3</a:t>
            </a:fld>
            <a:endParaRPr lang="ru-RU" spc="-1">
              <a:latin typeface="Arial"/>
            </a:endParaRPr>
          </a:p>
        </p:txBody>
      </p:sp>
      <p:pic>
        <p:nvPicPr>
          <p:cNvPr id="11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15" name="CustomShape 8"/>
          <p:cNvSpPr/>
          <p:nvPr/>
        </p:nvSpPr>
        <p:spPr>
          <a:xfrm>
            <a:off x="1998480" y="2429640"/>
            <a:ext cx="813312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pc="-1">
                <a:solidFill>
                  <a:srgbClr val="000000"/>
                </a:solidFill>
                <a:latin typeface="Arial"/>
                <a:ea typeface="DejaVu Sans"/>
              </a:rPr>
              <a:t>Энергетику крупного промышленного предприятия поступило задание от главного инженера — минимизировать затраты за потребленную электрическую энергию. Необходимо предложить комплекс законных методов снижения затрат за потребленную электроэнергию, алгоритмы поиска решений снижения затрат.</a:t>
            </a:r>
            <a:endParaRPr lang="ru-RU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Исходные </a:t>
            </a:r>
            <a:endParaRPr lang="ru-RU" sz="2800" spc="-1">
              <a:latin typeface="Arial"/>
            </a:endParaRPr>
          </a:p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данные №2</a:t>
            </a:r>
            <a:endParaRPr lang="ru-RU" sz="2800" spc="-1">
              <a:latin typeface="Arial"/>
            </a:endParaRPr>
          </a:p>
        </p:txBody>
      </p:sp>
      <p:pic>
        <p:nvPicPr>
          <p:cNvPr id="117" name="Picture 2" descr="logo"/>
          <p:cNvPicPr/>
          <p:nvPr/>
        </p:nvPicPr>
        <p:blipFill>
          <a:blip r:embed="rId2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118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11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3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E25D885-DA71-4609-BB11-9E3C7F86F8B3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4</a:t>
            </a:fld>
            <a:endParaRPr lang="ru-RU" spc="-1">
              <a:latin typeface="Arial"/>
            </a:endParaRPr>
          </a:p>
        </p:txBody>
      </p:sp>
      <p:pic>
        <p:nvPicPr>
          <p:cNvPr id="12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25" name="CustomShape 8"/>
          <p:cNvSpPr/>
          <p:nvPr/>
        </p:nvSpPr>
        <p:spPr>
          <a:xfrm>
            <a:off x="1998480" y="2510640"/>
            <a:ext cx="81331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just"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Договор энергоснабжения между предприятием и гарантирующим поставщиком. (Условия договора </a:t>
            </a:r>
            <a:r>
              <a:rPr lang="ru-RU" spc="-1">
                <a:solidFill>
                  <a:srgbClr val="000000"/>
                </a:solidFill>
                <a:latin typeface="Arial"/>
                <a:ea typeface="DejaVu Sans"/>
              </a:rPr>
              <a:t>определены постановлением №442</a:t>
            </a: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lang="ru-RU" spc="-1" dirty="0">
              <a:latin typeface="Arial"/>
            </a:endParaRPr>
          </a:p>
          <a:p>
            <a:pPr marL="285840" indent="-285480" algn="just"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уровень напряжения, ценовая категория потребителя, максимальная мощность в договоре, часы пикового потребления</a:t>
            </a:r>
            <a:endParaRPr lang="ru-RU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Задачи №2</a:t>
            </a:r>
            <a:endParaRPr lang="ru-RU" sz="2800" spc="-1">
              <a:latin typeface="Arial"/>
            </a:endParaRPr>
          </a:p>
        </p:txBody>
      </p:sp>
      <p:pic>
        <p:nvPicPr>
          <p:cNvPr id="127" name="Picture 2" descr="logo"/>
          <p:cNvPicPr/>
          <p:nvPr/>
        </p:nvPicPr>
        <p:blipFill>
          <a:blip r:embed="rId2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128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12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33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AB6AA81-341D-4276-B865-FFFEB65D3D72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5</a:t>
            </a:fld>
            <a:endParaRPr lang="ru-RU" spc="-1">
              <a:latin typeface="Arial"/>
            </a:endParaRPr>
          </a:p>
        </p:txBody>
      </p:sp>
      <p:pic>
        <p:nvPicPr>
          <p:cNvPr id="13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35" name="CustomShape 8"/>
          <p:cNvSpPr/>
          <p:nvPr/>
        </p:nvSpPr>
        <p:spPr>
          <a:xfrm>
            <a:off x="1998480" y="2742480"/>
            <a:ext cx="81331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ru-RU" spc="-1">
                <a:solidFill>
                  <a:srgbClr val="000000"/>
                </a:solidFill>
                <a:latin typeface="Arial"/>
                <a:ea typeface="DejaVu Sans"/>
              </a:rPr>
              <a:t>Вам, как главному энергетику крупного предприятия, необходимо найти законные способы снижения затрат на потребленную электроэнергию.</a:t>
            </a:r>
            <a:endParaRPr lang="ru-RU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Требования к решению №2</a:t>
            </a:r>
            <a:endParaRPr lang="ru-RU" sz="2800" spc="-1">
              <a:latin typeface="Arial"/>
            </a:endParaRPr>
          </a:p>
        </p:txBody>
      </p:sp>
      <p:pic>
        <p:nvPicPr>
          <p:cNvPr id="137" name="Picture 2" descr="logo"/>
          <p:cNvPicPr/>
          <p:nvPr/>
        </p:nvPicPr>
        <p:blipFill>
          <a:blip r:embed="rId2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138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13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43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8862A3A-056B-4A6C-AA2D-20037CC093D1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6</a:t>
            </a:fld>
            <a:endParaRPr lang="ru-RU" spc="-1">
              <a:latin typeface="Arial"/>
            </a:endParaRPr>
          </a:p>
        </p:txBody>
      </p:sp>
      <p:pic>
        <p:nvPicPr>
          <p:cNvPr id="14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3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45" name="CustomShape 8"/>
          <p:cNvSpPr/>
          <p:nvPr/>
        </p:nvSpPr>
        <p:spPr>
          <a:xfrm>
            <a:off x="1998480" y="2343960"/>
            <a:ext cx="813312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 algn="just"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pc="-1">
                <a:solidFill>
                  <a:srgbClr val="000000"/>
                </a:solidFill>
                <a:latin typeface="Arial"/>
                <a:ea typeface="DejaVu Sans"/>
              </a:rPr>
              <a:t>Определить варианты снижения затрат за потребленную электроэнергию.</a:t>
            </a:r>
            <a:endParaRPr lang="ru-RU" spc="-1">
              <a:latin typeface="Arial"/>
            </a:endParaRPr>
          </a:p>
          <a:p>
            <a:pPr marL="285840" indent="-285480" algn="just">
              <a:buClr>
                <a:srgbClr val="00000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pc="-1">
                <a:solidFill>
                  <a:srgbClr val="000000"/>
                </a:solidFill>
                <a:latin typeface="Arial"/>
                <a:ea typeface="DejaVu Sans"/>
              </a:rPr>
              <a:t>Произвести расчеты по каждому из вариантов, выбрать максимально выгодное предприятию.</a:t>
            </a:r>
            <a:endParaRPr lang="ru-RU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079640" y="283320"/>
            <a:ext cx="3239640" cy="1079280"/>
          </a:xfrm>
          <a:prstGeom prst="rect">
            <a:avLst/>
          </a:prstGeom>
          <a:solidFill>
            <a:srgbClr val="FFFFFF"/>
          </a:solidFill>
          <a:ln w="3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ru-RU" sz="2800" spc="-1">
                <a:solidFill>
                  <a:srgbClr val="1F497D"/>
                </a:solidFill>
                <a:latin typeface="Open Sans"/>
                <a:ea typeface="DejaVu Sans"/>
              </a:rPr>
              <a:t>Дополнительные материалы</a:t>
            </a:r>
            <a:endParaRPr lang="ru-RU" sz="2800" spc="-1">
              <a:latin typeface="Arial"/>
            </a:endParaRPr>
          </a:p>
        </p:txBody>
      </p:sp>
      <p:pic>
        <p:nvPicPr>
          <p:cNvPr id="147" name="Picture 2" descr="logo"/>
          <p:cNvPicPr/>
          <p:nvPr/>
        </p:nvPicPr>
        <p:blipFill>
          <a:blip r:embed="rId3"/>
          <a:stretch/>
        </p:blipFill>
        <p:spPr>
          <a:xfrm>
            <a:off x="7831560" y="583560"/>
            <a:ext cx="2447640" cy="478800"/>
          </a:xfrm>
          <a:prstGeom prst="rect">
            <a:avLst/>
          </a:prstGeom>
          <a:ln>
            <a:noFill/>
          </a:ln>
        </p:spPr>
      </p:pic>
      <p:grpSp>
        <p:nvGrpSpPr>
          <p:cNvPr id="148" name="Group 2"/>
          <p:cNvGrpSpPr/>
          <p:nvPr/>
        </p:nvGrpSpPr>
        <p:grpSpPr>
          <a:xfrm>
            <a:off x="1602840" y="822600"/>
            <a:ext cx="9072360" cy="13680"/>
            <a:chOff x="78840" y="822600"/>
            <a:chExt cx="9072360" cy="13680"/>
          </a:xfrm>
        </p:grpSpPr>
        <p:sp>
          <p:nvSpPr>
            <p:cNvPr id="149" name="Line 3"/>
            <p:cNvSpPr/>
            <p:nvPr/>
          </p:nvSpPr>
          <p:spPr>
            <a:xfrm>
              <a:off x="7884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0" name="Line 4"/>
            <p:cNvSpPr/>
            <p:nvPr/>
          </p:nvSpPr>
          <p:spPr>
            <a:xfrm>
              <a:off x="875556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1" name="Line 5"/>
            <p:cNvSpPr/>
            <p:nvPr/>
          </p:nvSpPr>
          <p:spPr>
            <a:xfrm>
              <a:off x="5796000" y="82260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2" name="Line 6"/>
            <p:cNvSpPr/>
            <p:nvPr/>
          </p:nvSpPr>
          <p:spPr>
            <a:xfrm>
              <a:off x="2160000" y="836280"/>
              <a:ext cx="395640" cy="0"/>
            </a:xfrm>
            <a:prstGeom prst="line">
              <a:avLst/>
            </a:prstGeom>
            <a:ln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3" name="CustomShape 7"/>
          <p:cNvSpPr/>
          <p:nvPr/>
        </p:nvSpPr>
        <p:spPr>
          <a:xfrm>
            <a:off x="8077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F345D96-6693-4207-9499-97CD03041C9D}" type="slidenum">
              <a:rPr lang="ru-RU" spc="-1">
                <a:solidFill>
                  <a:srgbClr val="1F497D"/>
                </a:solidFill>
                <a:latin typeface="Calibri"/>
                <a:ea typeface="DejaVu Sans"/>
              </a:rPr>
              <a:t>7</a:t>
            </a:fld>
            <a:endParaRPr lang="ru-RU" spc="-1">
              <a:latin typeface="Arial"/>
            </a:endParaRPr>
          </a:p>
        </p:txBody>
      </p:sp>
      <p:pic>
        <p:nvPicPr>
          <p:cNvPr id="154" name="Picture 2" descr="C:\!Общая папка\Запольский\Vkontakte (на сайт)\Логотипы\ЮЗГУ\Логотип Центр карьеры.png"/>
          <p:cNvPicPr/>
          <p:nvPr/>
        </p:nvPicPr>
        <p:blipFill>
          <a:blip r:embed="rId4"/>
          <a:srcRect r="44370"/>
          <a:stretch/>
        </p:blipFill>
        <p:spPr>
          <a:xfrm>
            <a:off x="2351640" y="321120"/>
            <a:ext cx="1017360" cy="1003320"/>
          </a:xfrm>
          <a:prstGeom prst="rect">
            <a:avLst/>
          </a:prstGeom>
          <a:ln>
            <a:noFill/>
          </a:ln>
        </p:spPr>
      </p:pic>
      <p:sp>
        <p:nvSpPr>
          <p:cNvPr id="155" name="CustomShape 8"/>
          <p:cNvSpPr/>
          <p:nvPr/>
        </p:nvSpPr>
        <p:spPr>
          <a:xfrm>
            <a:off x="1998480" y="2434680"/>
            <a:ext cx="8133120" cy="144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28600" indent="-227160" algn="just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Постановление Правительства РФ от 04.05.2012 N 442 (ред. от 12.07.2021) </a:t>
            </a:r>
            <a:endParaRPr lang="ru-RU" spc="-1" dirty="0">
              <a:latin typeface="Arial"/>
            </a:endParaRPr>
          </a:p>
          <a:p>
            <a:pPr marL="228600" indent="-227160" algn="just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Федеральный закон «Об электроэнергетике» от 26.03.2003 №35 – ФЗ</a:t>
            </a:r>
            <a:endParaRPr lang="ru-RU" spc="-1" dirty="0">
              <a:latin typeface="Arial"/>
            </a:endParaRPr>
          </a:p>
          <a:p>
            <a:pPr marL="228600" indent="-227160" algn="just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Постановление Правительства РФ от 29.12.2011 № 1178</a:t>
            </a:r>
            <a:endParaRPr lang="ru-RU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265</Words>
  <Application>Microsoft Office PowerPoint</Application>
  <PresentationFormat>Широкоэкранный</PresentationFormat>
  <Paragraphs>30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StarSymbol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Ivanov</dc:creator>
  <cp:lastModifiedBy>case swsu</cp:lastModifiedBy>
  <cp:revision>4</cp:revision>
  <dcterms:created xsi:type="dcterms:W3CDTF">2023-09-20T07:37:36Z</dcterms:created>
  <dcterms:modified xsi:type="dcterms:W3CDTF">2023-09-26T08:14:00Z</dcterms:modified>
</cp:coreProperties>
</file>