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3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CC47AE2-0C02-402E-9730-332926BEFDEC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6811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2555640" y="283320"/>
            <a:ext cx="3239640" cy="1079280"/>
          </a:xfrm>
          <a:prstGeom prst="rect">
            <a:avLst/>
          </a:prstGeom>
          <a:solidFill>
            <a:srgbClr val="FFFFFF"/>
          </a:solidFill>
          <a:ln w="324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500" b="0" strike="noStrike" spc="-1" dirty="0">
                <a:solidFill>
                  <a:srgbClr val="1F497D"/>
                </a:solidFill>
                <a:latin typeface="Open Sans"/>
                <a:ea typeface="DejaVu Sans"/>
              </a:rPr>
              <a:t>Лига прикладных</a:t>
            </a:r>
            <a:endParaRPr lang="ru-RU" sz="25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500" b="0" strike="noStrike" spc="-1" dirty="0">
                <a:solidFill>
                  <a:srgbClr val="C00000"/>
                </a:solidFill>
                <a:latin typeface="Open Sans"/>
                <a:ea typeface="DejaVu Sans"/>
              </a:rPr>
              <a:t>кейс-чемпионатов </a:t>
            </a:r>
            <a:endParaRPr lang="ru-RU" sz="2500" b="0" strike="noStrike" spc="-1" dirty="0">
              <a:latin typeface="Arial"/>
            </a:endParaRPr>
          </a:p>
        </p:txBody>
      </p:sp>
      <p:pic>
        <p:nvPicPr>
          <p:cNvPr id="45" name="Рисунок 4"/>
          <p:cNvPicPr/>
          <p:nvPr/>
        </p:nvPicPr>
        <p:blipFill>
          <a:blip r:embed="rId2"/>
          <a:stretch/>
        </p:blipFill>
        <p:spPr>
          <a:xfrm>
            <a:off x="474480" y="399240"/>
            <a:ext cx="1674360" cy="874080"/>
          </a:xfrm>
          <a:prstGeom prst="rect">
            <a:avLst/>
          </a:prstGeom>
          <a:ln>
            <a:noFill/>
          </a:ln>
        </p:spPr>
      </p:pic>
      <p:pic>
        <p:nvPicPr>
          <p:cNvPr id="46" name="Picture 2" descr="logo"/>
          <p:cNvPicPr/>
          <p:nvPr/>
        </p:nvPicPr>
        <p:blipFill>
          <a:blip r:embed="rId3"/>
          <a:stretch/>
        </p:blipFill>
        <p:spPr>
          <a:xfrm>
            <a:off x="6307560" y="583560"/>
            <a:ext cx="2447640" cy="478800"/>
          </a:xfrm>
          <a:prstGeom prst="rect">
            <a:avLst/>
          </a:prstGeom>
          <a:ln>
            <a:noFill/>
          </a:ln>
        </p:spPr>
      </p:pic>
      <p:grpSp>
        <p:nvGrpSpPr>
          <p:cNvPr id="47" name="Group 2"/>
          <p:cNvGrpSpPr/>
          <p:nvPr/>
        </p:nvGrpSpPr>
        <p:grpSpPr>
          <a:xfrm>
            <a:off x="78840" y="822600"/>
            <a:ext cx="9072360" cy="13680"/>
            <a:chOff x="78840" y="822600"/>
            <a:chExt cx="9072360" cy="13680"/>
          </a:xfrm>
        </p:grpSpPr>
        <p:sp>
          <p:nvSpPr>
            <p:cNvPr id="48" name="Line 3"/>
            <p:cNvSpPr/>
            <p:nvPr/>
          </p:nvSpPr>
          <p:spPr>
            <a:xfrm>
              <a:off x="7884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9" name="Line 4"/>
            <p:cNvSpPr/>
            <p:nvPr/>
          </p:nvSpPr>
          <p:spPr>
            <a:xfrm>
              <a:off x="875556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0" name="Line 5"/>
            <p:cNvSpPr/>
            <p:nvPr/>
          </p:nvSpPr>
          <p:spPr>
            <a:xfrm>
              <a:off x="579600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" name="Line 6"/>
            <p:cNvSpPr/>
            <p:nvPr/>
          </p:nvSpPr>
          <p:spPr>
            <a:xfrm>
              <a:off x="216000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52" name="CustomShape 7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5EFFD5C5-983E-43FA-82FF-7F74DD918814}" type="slidenum">
              <a:rPr lang="ru-RU" sz="1800" b="0" strike="noStrike" spc="-1">
                <a:solidFill>
                  <a:srgbClr val="1F497D"/>
                </a:solidFill>
                <a:latin typeface="Calibri"/>
                <a:ea typeface="DejaVu Sans"/>
              </a:rPr>
              <a:t>1</a:t>
            </a:fld>
            <a:endParaRPr lang="ru-RU" sz="1800" b="0" strike="noStrike" spc="-1">
              <a:latin typeface="Arial"/>
            </a:endParaRPr>
          </a:p>
        </p:txBody>
      </p:sp>
      <p:sp>
        <p:nvSpPr>
          <p:cNvPr id="53" name="CustomShape 8"/>
          <p:cNvSpPr/>
          <p:nvPr/>
        </p:nvSpPr>
        <p:spPr>
          <a:xfrm>
            <a:off x="288000" y="1944000"/>
            <a:ext cx="8567640" cy="210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4400" b="0" strike="noStrike" spc="-1">
                <a:solidFill>
                  <a:srgbClr val="404040"/>
                </a:solidFill>
                <a:latin typeface="Open Sans"/>
                <a:ea typeface="DejaVu Sans"/>
              </a:rPr>
              <a:t>«Задачи, стоящие перед главным энергетиком предприятия»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54" name="CustomShape 9"/>
          <p:cNvSpPr/>
          <p:nvPr/>
        </p:nvSpPr>
        <p:spPr>
          <a:xfrm>
            <a:off x="-29520" y="5604120"/>
            <a:ext cx="9180000" cy="455760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400" b="0" strike="noStrike" spc="-1" dirty="0" err="1">
                <a:latin typeface="Arial"/>
              </a:rPr>
              <a:t>ЭнергоТех</a:t>
            </a:r>
            <a:endParaRPr lang="ru-RU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2952000" y="283320"/>
            <a:ext cx="3239640" cy="1079280"/>
          </a:xfrm>
          <a:prstGeom prst="rect">
            <a:avLst/>
          </a:prstGeom>
          <a:solidFill>
            <a:srgbClr val="FFFFFF"/>
          </a:solidFill>
          <a:ln w="324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800" b="0" strike="noStrike" spc="-1">
                <a:solidFill>
                  <a:srgbClr val="1F497D"/>
                </a:solidFill>
                <a:latin typeface="Open Sans"/>
                <a:ea typeface="DejaVu Sans"/>
              </a:rPr>
              <a:t>Информация о компании</a:t>
            </a:r>
            <a:endParaRPr lang="ru-RU" sz="2800" b="0" strike="noStrike" spc="-1">
              <a:latin typeface="Arial"/>
            </a:endParaRPr>
          </a:p>
        </p:txBody>
      </p:sp>
      <p:pic>
        <p:nvPicPr>
          <p:cNvPr id="56" name="Picture 2" descr="logo"/>
          <p:cNvPicPr/>
          <p:nvPr/>
        </p:nvPicPr>
        <p:blipFill>
          <a:blip r:embed="rId2"/>
          <a:stretch/>
        </p:blipFill>
        <p:spPr>
          <a:xfrm>
            <a:off x="6307560" y="583560"/>
            <a:ext cx="2447640" cy="478800"/>
          </a:xfrm>
          <a:prstGeom prst="rect">
            <a:avLst/>
          </a:prstGeom>
          <a:ln>
            <a:noFill/>
          </a:ln>
        </p:spPr>
      </p:pic>
      <p:grpSp>
        <p:nvGrpSpPr>
          <p:cNvPr id="57" name="Group 2"/>
          <p:cNvGrpSpPr/>
          <p:nvPr/>
        </p:nvGrpSpPr>
        <p:grpSpPr>
          <a:xfrm>
            <a:off x="78840" y="822600"/>
            <a:ext cx="9072360" cy="13680"/>
            <a:chOff x="78840" y="822600"/>
            <a:chExt cx="9072360" cy="13680"/>
          </a:xfrm>
        </p:grpSpPr>
        <p:sp>
          <p:nvSpPr>
            <p:cNvPr id="58" name="Line 3"/>
            <p:cNvSpPr/>
            <p:nvPr/>
          </p:nvSpPr>
          <p:spPr>
            <a:xfrm>
              <a:off x="7884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9" name="Line 4"/>
            <p:cNvSpPr/>
            <p:nvPr/>
          </p:nvSpPr>
          <p:spPr>
            <a:xfrm>
              <a:off x="875556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0" name="Line 5"/>
            <p:cNvSpPr/>
            <p:nvPr/>
          </p:nvSpPr>
          <p:spPr>
            <a:xfrm>
              <a:off x="579600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1" name="Line 6"/>
            <p:cNvSpPr/>
            <p:nvPr/>
          </p:nvSpPr>
          <p:spPr>
            <a:xfrm>
              <a:off x="216000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62" name="CustomShape 7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404C3D0-8D32-4B91-8188-01CF5FE0839C}" type="slidenum">
              <a:rPr lang="ru-RU" sz="1800" b="0" strike="noStrike" spc="-1">
                <a:solidFill>
                  <a:srgbClr val="1F497D"/>
                </a:solidFill>
                <a:latin typeface="Calibri"/>
                <a:ea typeface="DejaVu Sans"/>
              </a:rPr>
              <a:t>2</a:t>
            </a:fld>
            <a:endParaRPr lang="ru-RU" sz="1800" b="0" strike="noStrike" spc="-1">
              <a:latin typeface="Arial"/>
            </a:endParaRPr>
          </a:p>
        </p:txBody>
      </p:sp>
      <p:pic>
        <p:nvPicPr>
          <p:cNvPr id="63" name="Picture 2" descr="C:\!Общая папка\Запольский\Vkontakte (на сайт)\Логотипы\ЮЗГУ\Логотип Центр карьеры.png"/>
          <p:cNvPicPr/>
          <p:nvPr/>
        </p:nvPicPr>
        <p:blipFill>
          <a:blip r:embed="rId3"/>
          <a:srcRect r="44370"/>
          <a:stretch/>
        </p:blipFill>
        <p:spPr>
          <a:xfrm>
            <a:off x="827640" y="321120"/>
            <a:ext cx="1017360" cy="1003320"/>
          </a:xfrm>
          <a:prstGeom prst="rect">
            <a:avLst/>
          </a:prstGeom>
          <a:ln>
            <a:noFill/>
          </a:ln>
        </p:spPr>
      </p:pic>
      <p:sp>
        <p:nvSpPr>
          <p:cNvPr id="64" name="CustomShape 8"/>
          <p:cNvSpPr/>
          <p:nvPr/>
        </p:nvSpPr>
        <p:spPr>
          <a:xfrm>
            <a:off x="276840" y="3175920"/>
            <a:ext cx="8741880" cy="249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rgbClr val="404040"/>
                </a:solidFill>
                <a:latin typeface="Times New Roman"/>
                <a:ea typeface="DejaVu Sans"/>
              </a:rPr>
              <a:t>АО «АтомЭнергоСбыт» </a:t>
            </a:r>
            <a:r>
              <a:rPr lang="ru-RU" sz="1800" b="0" strike="noStrike" spc="-1">
                <a:solidFill>
                  <a:srgbClr val="404040"/>
                </a:solidFill>
                <a:latin typeface="Times New Roman"/>
                <a:ea typeface="DejaVu Sans"/>
              </a:rPr>
              <a:t>(входит в контур управления АО «Концерн Росэнергоатом» - Электроэнергетический дивизион Госкорпорации «Росатом») – энергосбытовая компания, выполняющая функции гарантирующего поставщика электроэнергии в пяти регионах РФ: в Курской, Мурманской, Смоленской и Тверской областях и Республике Хакасия. 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1800" b="0" strike="noStrike" spc="-1">
                <a:solidFill>
                  <a:srgbClr val="404040"/>
                </a:solidFill>
                <a:latin typeface="Times New Roman"/>
                <a:ea typeface="DejaVu Sans"/>
              </a:rPr>
              <a:t>Клиентами АО «АтомЭнергоСбыт» являются более 60 тыс. юридических лиц и более 4 млн жителей. Объем реализованной филиалами и обособленными подразделениями АО «АтомЭнергоСбыт» электроэнергии в 2022 году составил порядка 17 млрд кВт⋅ч.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65" name="Рисунок 1"/>
          <p:cNvPicPr/>
          <p:nvPr/>
        </p:nvPicPr>
        <p:blipFill>
          <a:blip r:embed="rId4"/>
          <a:stretch/>
        </p:blipFill>
        <p:spPr>
          <a:xfrm>
            <a:off x="2952360" y="1814040"/>
            <a:ext cx="3239280" cy="910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2555640" y="283320"/>
            <a:ext cx="3239640" cy="1079280"/>
          </a:xfrm>
          <a:prstGeom prst="rect">
            <a:avLst/>
          </a:prstGeom>
          <a:solidFill>
            <a:srgbClr val="FFFFFF"/>
          </a:solidFill>
          <a:ln w="324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800" b="0" strike="noStrike" spc="-1">
                <a:solidFill>
                  <a:srgbClr val="1F497D"/>
                </a:solidFill>
                <a:latin typeface="Open Sans"/>
                <a:ea typeface="DejaVu Sans"/>
              </a:rPr>
              <a:t>Описание проблемы №1</a:t>
            </a:r>
            <a:endParaRPr lang="ru-RU" sz="2800" b="0" strike="noStrike" spc="-1">
              <a:latin typeface="Arial"/>
            </a:endParaRPr>
          </a:p>
        </p:txBody>
      </p:sp>
      <p:pic>
        <p:nvPicPr>
          <p:cNvPr id="67" name="Picture 2" descr="logo"/>
          <p:cNvPicPr/>
          <p:nvPr/>
        </p:nvPicPr>
        <p:blipFill>
          <a:blip r:embed="rId2"/>
          <a:stretch/>
        </p:blipFill>
        <p:spPr>
          <a:xfrm>
            <a:off x="6307560" y="583560"/>
            <a:ext cx="2447640" cy="478800"/>
          </a:xfrm>
          <a:prstGeom prst="rect">
            <a:avLst/>
          </a:prstGeom>
          <a:ln>
            <a:noFill/>
          </a:ln>
        </p:spPr>
      </p:pic>
      <p:grpSp>
        <p:nvGrpSpPr>
          <p:cNvPr id="68" name="Group 2"/>
          <p:cNvGrpSpPr/>
          <p:nvPr/>
        </p:nvGrpSpPr>
        <p:grpSpPr>
          <a:xfrm>
            <a:off x="78840" y="822600"/>
            <a:ext cx="9072360" cy="13680"/>
            <a:chOff x="78840" y="822600"/>
            <a:chExt cx="9072360" cy="13680"/>
          </a:xfrm>
        </p:grpSpPr>
        <p:sp>
          <p:nvSpPr>
            <p:cNvPr id="69" name="Line 3"/>
            <p:cNvSpPr/>
            <p:nvPr/>
          </p:nvSpPr>
          <p:spPr>
            <a:xfrm>
              <a:off x="7884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0" name="Line 4"/>
            <p:cNvSpPr/>
            <p:nvPr/>
          </p:nvSpPr>
          <p:spPr>
            <a:xfrm>
              <a:off x="875556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1" name="Line 5"/>
            <p:cNvSpPr/>
            <p:nvPr/>
          </p:nvSpPr>
          <p:spPr>
            <a:xfrm>
              <a:off x="579600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2" name="Line 6"/>
            <p:cNvSpPr/>
            <p:nvPr/>
          </p:nvSpPr>
          <p:spPr>
            <a:xfrm>
              <a:off x="216000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73" name="CustomShape 7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937C66D3-63E0-4735-902B-1B6D6BEA3ACB}" type="slidenum">
              <a:rPr lang="ru-RU" sz="1800" b="0" strike="noStrike" spc="-1">
                <a:solidFill>
                  <a:srgbClr val="1F497D"/>
                </a:solidFill>
                <a:latin typeface="Calibri"/>
                <a:ea typeface="DejaVu Sans"/>
              </a:rPr>
              <a:t>3</a:t>
            </a:fld>
            <a:endParaRPr lang="ru-RU" sz="1800" b="0" strike="noStrike" spc="-1">
              <a:latin typeface="Arial"/>
            </a:endParaRPr>
          </a:p>
        </p:txBody>
      </p:sp>
      <p:pic>
        <p:nvPicPr>
          <p:cNvPr id="74" name="Picture 2" descr="C:\!Общая папка\Запольский\Vkontakte (на сайт)\Логотипы\ЮЗГУ\Логотип Центр карьеры.png"/>
          <p:cNvPicPr/>
          <p:nvPr/>
        </p:nvPicPr>
        <p:blipFill>
          <a:blip r:embed="rId3"/>
          <a:srcRect r="44370"/>
          <a:stretch/>
        </p:blipFill>
        <p:spPr>
          <a:xfrm>
            <a:off x="827640" y="321120"/>
            <a:ext cx="1017360" cy="1003320"/>
          </a:xfrm>
          <a:prstGeom prst="rect">
            <a:avLst/>
          </a:prstGeom>
          <a:ln>
            <a:noFill/>
          </a:ln>
        </p:spPr>
      </p:pic>
      <p:sp>
        <p:nvSpPr>
          <p:cNvPr id="75" name="CustomShape 8"/>
          <p:cNvSpPr/>
          <p:nvPr/>
        </p:nvSpPr>
        <p:spPr>
          <a:xfrm>
            <a:off x="474480" y="2429640"/>
            <a:ext cx="8133120" cy="228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Электроснабжение крупного промышленного предприятия осуществляется от ПС сетевой организации. Приборы учета, по которым производится расчет электропотребления установлены на данной ПС. Энергетик предприятия, произведя снятие показаний по приборам учета, установленным в цехах предприятия, обнаружил большую разницу между расходом по расчетным приборам учета на ПС и суммарным расходом по цехам. Помогите энергетику найти причины данного небаланса, какие возможны действия по снижению указанной разницы.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2555640" y="283320"/>
            <a:ext cx="3239640" cy="1079280"/>
          </a:xfrm>
          <a:prstGeom prst="rect">
            <a:avLst/>
          </a:prstGeom>
          <a:solidFill>
            <a:srgbClr val="FFFFFF"/>
          </a:solidFill>
          <a:ln w="324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800" b="0" strike="noStrike" spc="-1">
                <a:solidFill>
                  <a:srgbClr val="1F497D"/>
                </a:solidFill>
                <a:latin typeface="Open Sans"/>
                <a:ea typeface="DejaVu Sans"/>
              </a:rPr>
              <a:t>Исходные </a:t>
            </a:r>
            <a:endParaRPr lang="ru-RU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800" b="0" strike="noStrike" spc="-1">
                <a:solidFill>
                  <a:srgbClr val="1F497D"/>
                </a:solidFill>
                <a:latin typeface="Open Sans"/>
                <a:ea typeface="DejaVu Sans"/>
              </a:rPr>
              <a:t>данные №1</a:t>
            </a:r>
            <a:endParaRPr lang="ru-RU" sz="2800" b="0" strike="noStrike" spc="-1">
              <a:latin typeface="Arial"/>
            </a:endParaRPr>
          </a:p>
        </p:txBody>
      </p:sp>
      <p:pic>
        <p:nvPicPr>
          <p:cNvPr id="77" name="Picture 2" descr="logo"/>
          <p:cNvPicPr/>
          <p:nvPr/>
        </p:nvPicPr>
        <p:blipFill>
          <a:blip r:embed="rId2"/>
          <a:stretch/>
        </p:blipFill>
        <p:spPr>
          <a:xfrm>
            <a:off x="6307560" y="583560"/>
            <a:ext cx="2447640" cy="478800"/>
          </a:xfrm>
          <a:prstGeom prst="rect">
            <a:avLst/>
          </a:prstGeom>
          <a:ln>
            <a:noFill/>
          </a:ln>
        </p:spPr>
      </p:pic>
      <p:grpSp>
        <p:nvGrpSpPr>
          <p:cNvPr id="78" name="Group 2"/>
          <p:cNvGrpSpPr/>
          <p:nvPr/>
        </p:nvGrpSpPr>
        <p:grpSpPr>
          <a:xfrm>
            <a:off x="78840" y="822600"/>
            <a:ext cx="9072360" cy="13680"/>
            <a:chOff x="78840" y="822600"/>
            <a:chExt cx="9072360" cy="13680"/>
          </a:xfrm>
        </p:grpSpPr>
        <p:sp>
          <p:nvSpPr>
            <p:cNvPr id="79" name="Line 3"/>
            <p:cNvSpPr/>
            <p:nvPr/>
          </p:nvSpPr>
          <p:spPr>
            <a:xfrm>
              <a:off x="7884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0" name="Line 4"/>
            <p:cNvSpPr/>
            <p:nvPr/>
          </p:nvSpPr>
          <p:spPr>
            <a:xfrm>
              <a:off x="875556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1" name="Line 5"/>
            <p:cNvSpPr/>
            <p:nvPr/>
          </p:nvSpPr>
          <p:spPr>
            <a:xfrm>
              <a:off x="579600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2" name="Line 6"/>
            <p:cNvSpPr/>
            <p:nvPr/>
          </p:nvSpPr>
          <p:spPr>
            <a:xfrm>
              <a:off x="216000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83" name="CustomShape 7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553B6E7-7713-47FD-B029-C8AC83F45EB1}" type="slidenum">
              <a:rPr lang="ru-RU" sz="1800" b="0" strike="noStrike" spc="-1">
                <a:solidFill>
                  <a:srgbClr val="1F497D"/>
                </a:solidFill>
                <a:latin typeface="Calibri"/>
                <a:ea typeface="DejaVu Sans"/>
              </a:rPr>
              <a:t>4</a:t>
            </a:fld>
            <a:endParaRPr lang="ru-RU" sz="1800" b="0" strike="noStrike" spc="-1">
              <a:latin typeface="Arial"/>
            </a:endParaRPr>
          </a:p>
        </p:txBody>
      </p:sp>
      <p:pic>
        <p:nvPicPr>
          <p:cNvPr id="84" name="Picture 2" descr="C:\!Общая папка\Запольский\Vkontakte (на сайт)\Логотипы\ЮЗГУ\Логотип Центр карьеры.png"/>
          <p:cNvPicPr/>
          <p:nvPr/>
        </p:nvPicPr>
        <p:blipFill>
          <a:blip r:embed="rId3"/>
          <a:srcRect r="44370"/>
          <a:stretch/>
        </p:blipFill>
        <p:spPr>
          <a:xfrm>
            <a:off x="827640" y="321120"/>
            <a:ext cx="1017360" cy="1003320"/>
          </a:xfrm>
          <a:prstGeom prst="rect">
            <a:avLst/>
          </a:prstGeom>
          <a:ln>
            <a:noFill/>
          </a:ln>
        </p:spPr>
      </p:pic>
      <p:sp>
        <p:nvSpPr>
          <p:cNvPr id="85" name="CustomShape 8"/>
          <p:cNvSpPr/>
          <p:nvPr/>
        </p:nvSpPr>
        <p:spPr>
          <a:xfrm>
            <a:off x="474480" y="2211480"/>
            <a:ext cx="813312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Показания по приборам учета на ПС сетевой организации;</a:t>
            </a:r>
            <a:endParaRPr lang="ru-RU" sz="1800" b="0" strike="noStrike" spc="-1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Показания приборов учета (суммарно) по цехам предприятия;</a:t>
            </a:r>
            <a:endParaRPr lang="ru-RU" sz="1800" b="0" strike="noStrike" spc="-1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Значительная разница между расходом по расчетным приборам учета на ПС и суммарным расходом по цехам.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2555640" y="283320"/>
            <a:ext cx="3239640" cy="1079280"/>
          </a:xfrm>
          <a:prstGeom prst="rect">
            <a:avLst/>
          </a:prstGeom>
          <a:solidFill>
            <a:srgbClr val="FFFFFF"/>
          </a:solidFill>
          <a:ln w="324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800" b="0" strike="noStrike" spc="-1">
                <a:solidFill>
                  <a:srgbClr val="1F497D"/>
                </a:solidFill>
                <a:latin typeface="Open Sans"/>
                <a:ea typeface="DejaVu Sans"/>
              </a:rPr>
              <a:t>Задачи №1</a:t>
            </a:r>
            <a:endParaRPr lang="ru-RU" sz="2800" b="0" strike="noStrike" spc="-1">
              <a:latin typeface="Arial"/>
            </a:endParaRPr>
          </a:p>
        </p:txBody>
      </p:sp>
      <p:pic>
        <p:nvPicPr>
          <p:cNvPr id="87" name="Picture 2" descr="logo"/>
          <p:cNvPicPr/>
          <p:nvPr/>
        </p:nvPicPr>
        <p:blipFill>
          <a:blip r:embed="rId2"/>
          <a:stretch/>
        </p:blipFill>
        <p:spPr>
          <a:xfrm>
            <a:off x="6307560" y="583560"/>
            <a:ext cx="2447640" cy="478800"/>
          </a:xfrm>
          <a:prstGeom prst="rect">
            <a:avLst/>
          </a:prstGeom>
          <a:ln>
            <a:noFill/>
          </a:ln>
        </p:spPr>
      </p:pic>
      <p:grpSp>
        <p:nvGrpSpPr>
          <p:cNvPr id="88" name="Group 2"/>
          <p:cNvGrpSpPr/>
          <p:nvPr/>
        </p:nvGrpSpPr>
        <p:grpSpPr>
          <a:xfrm>
            <a:off x="78840" y="822600"/>
            <a:ext cx="9072360" cy="13680"/>
            <a:chOff x="78840" y="822600"/>
            <a:chExt cx="9072360" cy="13680"/>
          </a:xfrm>
        </p:grpSpPr>
        <p:sp>
          <p:nvSpPr>
            <p:cNvPr id="89" name="Line 3"/>
            <p:cNvSpPr/>
            <p:nvPr/>
          </p:nvSpPr>
          <p:spPr>
            <a:xfrm>
              <a:off x="7884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0" name="Line 4"/>
            <p:cNvSpPr/>
            <p:nvPr/>
          </p:nvSpPr>
          <p:spPr>
            <a:xfrm>
              <a:off x="875556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1" name="Line 5"/>
            <p:cNvSpPr/>
            <p:nvPr/>
          </p:nvSpPr>
          <p:spPr>
            <a:xfrm>
              <a:off x="579600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2" name="Line 6"/>
            <p:cNvSpPr/>
            <p:nvPr/>
          </p:nvSpPr>
          <p:spPr>
            <a:xfrm>
              <a:off x="216000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93" name="CustomShape 7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C86B2947-9430-4F0A-9D53-7A1BA9356A70}" type="slidenum">
              <a:rPr lang="ru-RU" sz="1800" b="0" strike="noStrike" spc="-1">
                <a:solidFill>
                  <a:srgbClr val="1F497D"/>
                </a:solidFill>
                <a:latin typeface="Calibri"/>
                <a:ea typeface="DejaVu Sans"/>
              </a:rPr>
              <a:t>5</a:t>
            </a:fld>
            <a:endParaRPr lang="ru-RU" sz="1800" b="0" strike="noStrike" spc="-1">
              <a:latin typeface="Arial"/>
            </a:endParaRPr>
          </a:p>
        </p:txBody>
      </p:sp>
      <p:pic>
        <p:nvPicPr>
          <p:cNvPr id="94" name="Picture 2" descr="C:\!Общая папка\Запольский\Vkontakte (на сайт)\Логотипы\ЮЗГУ\Логотип Центр карьеры.png"/>
          <p:cNvPicPr/>
          <p:nvPr/>
        </p:nvPicPr>
        <p:blipFill>
          <a:blip r:embed="rId3"/>
          <a:srcRect r="44370"/>
          <a:stretch/>
        </p:blipFill>
        <p:spPr>
          <a:xfrm>
            <a:off x="827640" y="321120"/>
            <a:ext cx="1017360" cy="1003320"/>
          </a:xfrm>
          <a:prstGeom prst="rect">
            <a:avLst/>
          </a:prstGeom>
          <a:ln>
            <a:noFill/>
          </a:ln>
        </p:spPr>
      </p:pic>
      <p:sp>
        <p:nvSpPr>
          <p:cNvPr id="95" name="CustomShape 8"/>
          <p:cNvSpPr/>
          <p:nvPr/>
        </p:nvSpPr>
        <p:spPr>
          <a:xfrm>
            <a:off x="474480" y="2429640"/>
            <a:ext cx="813312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Вам, как главному энергетику крупного предприятия, необходимо найти причины данного небаланса, и предпринять действия по снижению указанной разницы.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555640" y="283320"/>
            <a:ext cx="3239640" cy="1079280"/>
          </a:xfrm>
          <a:prstGeom prst="rect">
            <a:avLst/>
          </a:prstGeom>
          <a:solidFill>
            <a:srgbClr val="FFFFFF"/>
          </a:solidFill>
          <a:ln w="324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800" b="0" strike="noStrike" spc="-1">
                <a:solidFill>
                  <a:srgbClr val="1F497D"/>
                </a:solidFill>
                <a:latin typeface="Open Sans"/>
                <a:ea typeface="DejaVu Sans"/>
              </a:rPr>
              <a:t>Требования к решению №1</a:t>
            </a:r>
            <a:endParaRPr lang="ru-RU" sz="2800" b="0" strike="noStrike" spc="-1">
              <a:latin typeface="Arial"/>
            </a:endParaRPr>
          </a:p>
        </p:txBody>
      </p:sp>
      <p:pic>
        <p:nvPicPr>
          <p:cNvPr id="97" name="Picture 2" descr="logo"/>
          <p:cNvPicPr/>
          <p:nvPr/>
        </p:nvPicPr>
        <p:blipFill>
          <a:blip r:embed="rId2"/>
          <a:stretch/>
        </p:blipFill>
        <p:spPr>
          <a:xfrm>
            <a:off x="6307560" y="583560"/>
            <a:ext cx="2447640" cy="478800"/>
          </a:xfrm>
          <a:prstGeom prst="rect">
            <a:avLst/>
          </a:prstGeom>
          <a:ln>
            <a:noFill/>
          </a:ln>
        </p:spPr>
      </p:pic>
      <p:grpSp>
        <p:nvGrpSpPr>
          <p:cNvPr id="98" name="Group 2"/>
          <p:cNvGrpSpPr/>
          <p:nvPr/>
        </p:nvGrpSpPr>
        <p:grpSpPr>
          <a:xfrm>
            <a:off x="78840" y="822600"/>
            <a:ext cx="9072360" cy="13680"/>
            <a:chOff x="78840" y="822600"/>
            <a:chExt cx="9072360" cy="13680"/>
          </a:xfrm>
        </p:grpSpPr>
        <p:sp>
          <p:nvSpPr>
            <p:cNvPr id="99" name="Line 3"/>
            <p:cNvSpPr/>
            <p:nvPr/>
          </p:nvSpPr>
          <p:spPr>
            <a:xfrm>
              <a:off x="7884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0" name="Line 4"/>
            <p:cNvSpPr/>
            <p:nvPr/>
          </p:nvSpPr>
          <p:spPr>
            <a:xfrm>
              <a:off x="875556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1" name="Line 5"/>
            <p:cNvSpPr/>
            <p:nvPr/>
          </p:nvSpPr>
          <p:spPr>
            <a:xfrm>
              <a:off x="579600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2" name="Line 6"/>
            <p:cNvSpPr/>
            <p:nvPr/>
          </p:nvSpPr>
          <p:spPr>
            <a:xfrm>
              <a:off x="216000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03" name="CustomShape 7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2CEE6B94-7F02-4BDE-9194-73E4C9D82C94}" type="slidenum">
              <a:rPr lang="ru-RU" sz="1800" b="0" strike="noStrike" spc="-1">
                <a:solidFill>
                  <a:srgbClr val="1F497D"/>
                </a:solidFill>
                <a:latin typeface="Calibri"/>
                <a:ea typeface="DejaVu Sans"/>
              </a:rPr>
              <a:t>6</a:t>
            </a:fld>
            <a:endParaRPr lang="ru-RU" sz="1800" b="0" strike="noStrike" spc="-1">
              <a:latin typeface="Arial"/>
            </a:endParaRPr>
          </a:p>
        </p:txBody>
      </p:sp>
      <p:pic>
        <p:nvPicPr>
          <p:cNvPr id="104" name="Picture 2" descr="C:\!Общая папка\Запольский\Vkontakte (на сайт)\Логотипы\ЮЗГУ\Логотип Центр карьеры.png"/>
          <p:cNvPicPr/>
          <p:nvPr/>
        </p:nvPicPr>
        <p:blipFill>
          <a:blip r:embed="rId3"/>
          <a:srcRect r="44370"/>
          <a:stretch/>
        </p:blipFill>
        <p:spPr>
          <a:xfrm>
            <a:off x="827640" y="321120"/>
            <a:ext cx="1017360" cy="1003320"/>
          </a:xfrm>
          <a:prstGeom prst="rect">
            <a:avLst/>
          </a:prstGeom>
          <a:ln>
            <a:noFill/>
          </a:ln>
        </p:spPr>
      </p:pic>
      <p:sp>
        <p:nvSpPr>
          <p:cNvPr id="105" name="CustomShape 8"/>
          <p:cNvSpPr/>
          <p:nvPr/>
        </p:nvSpPr>
        <p:spPr>
          <a:xfrm>
            <a:off x="474480" y="2203200"/>
            <a:ext cx="8133120" cy="146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- Указать возможные причины небаланса между расходом по приборам учета на ПС и приборами учета в цехах предприятия.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- Предложить действия по устранению указанного небаланса.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- Отдельно предложить меры по недопущению в дальнейшем подобных случаев.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291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Open Sans</vt:lpstr>
      <vt:lpstr>StarSymbol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Широкова</dc:creator>
  <dc:description/>
  <cp:lastModifiedBy>case swsu</cp:lastModifiedBy>
  <cp:revision>20</cp:revision>
  <dcterms:created xsi:type="dcterms:W3CDTF">2023-07-17T09:42:28Z</dcterms:created>
  <dcterms:modified xsi:type="dcterms:W3CDTF">2023-09-26T07:29:41Z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Home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11</vt:i4>
  </property>
</Properties>
</file>