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1">
                <a:solidFill>
                  <a:srgbClr val="1F487C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1">
                <a:solidFill>
                  <a:srgbClr val="1F487C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1">
                <a:solidFill>
                  <a:srgbClr val="1F487C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0" i="1">
                <a:solidFill>
                  <a:srgbClr val="1F487C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1">
                <a:solidFill>
                  <a:srgbClr val="1F487C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1">
                <a:solidFill>
                  <a:srgbClr val="1F487C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5121" y="2293387"/>
            <a:ext cx="7703820" cy="2036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1">
                <a:solidFill>
                  <a:srgbClr val="1F487C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5121" y="2293387"/>
            <a:ext cx="7703820" cy="2036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1">
                <a:solidFill>
                  <a:srgbClr val="1F487C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42924" y="6433597"/>
            <a:ext cx="20510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55748" y="284988"/>
            <a:ext cx="3240405" cy="1079500"/>
          </a:xfrm>
          <a:prstGeom prst="rect">
            <a:avLst/>
          </a:prstGeom>
          <a:ln w="3238">
            <a:solidFill>
              <a:srgbClr val="4F81B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460375" indent="-201930">
              <a:lnSpc>
                <a:spcPts val="2630"/>
              </a:lnSpc>
              <a:buFont typeface="Arial"/>
              <a:buChar char="•"/>
              <a:tabLst>
                <a:tab pos="461009" algn="l"/>
              </a:tabLst>
            </a:pPr>
            <a:r>
              <a:rPr dirty="0" sz="2300" spc="-60">
                <a:solidFill>
                  <a:srgbClr val="1F487C"/>
                </a:solidFill>
                <a:latin typeface="Courier New"/>
                <a:cs typeface="Courier New"/>
              </a:rPr>
              <a:t>Л</a:t>
            </a:r>
            <a:r>
              <a:rPr dirty="0" sz="2300" spc="-60">
                <a:solidFill>
                  <a:srgbClr val="1F487C"/>
                </a:solidFill>
                <a:latin typeface="Courier New"/>
                <a:cs typeface="Courier New"/>
              </a:rPr>
              <a:t>ига</a:t>
            </a:r>
            <a:r>
              <a:rPr dirty="0" sz="2300" spc="-760">
                <a:solidFill>
                  <a:srgbClr val="1F487C"/>
                </a:solidFill>
                <a:latin typeface="Courier New"/>
                <a:cs typeface="Courier New"/>
              </a:rPr>
              <a:t> </a:t>
            </a:r>
            <a:r>
              <a:rPr dirty="0" sz="2300" spc="-10">
                <a:solidFill>
                  <a:srgbClr val="1F487C"/>
                </a:solidFill>
                <a:latin typeface="Courier New"/>
                <a:cs typeface="Courier New"/>
              </a:rPr>
              <a:t>прикладных</a:t>
            </a:r>
            <a:endParaRPr sz="2300">
              <a:latin typeface="Courier New"/>
              <a:cs typeface="Courier New"/>
            </a:endParaRPr>
          </a:p>
          <a:p>
            <a:pPr marL="389890" indent="-201930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390525" algn="l"/>
              </a:tabLst>
            </a:pPr>
            <a:r>
              <a:rPr dirty="0" sz="2300" spc="-114">
                <a:solidFill>
                  <a:srgbClr val="C00000"/>
                </a:solidFill>
                <a:latin typeface="Courier New"/>
                <a:cs typeface="Courier New"/>
              </a:rPr>
              <a:t>кейс</a:t>
            </a:r>
            <a:r>
              <a:rPr dirty="0" sz="2300" spc="-114">
                <a:solidFill>
                  <a:srgbClr val="C00000"/>
                </a:solidFill>
                <a:latin typeface="Garamond"/>
                <a:cs typeface="Garamond"/>
              </a:rPr>
              <a:t>-</a:t>
            </a:r>
            <a:r>
              <a:rPr dirty="0" sz="2300" spc="-10">
                <a:solidFill>
                  <a:srgbClr val="C00000"/>
                </a:solidFill>
                <a:latin typeface="Courier New"/>
                <a:cs typeface="Courier New"/>
              </a:rPr>
              <a:t>чемпионатов</a:t>
            </a:r>
            <a:endParaRPr sz="2300">
              <a:latin typeface="Courier New"/>
              <a:cs typeface="Courier New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80772" y="399288"/>
            <a:ext cx="2479040" cy="875030"/>
            <a:chOff x="80772" y="399288"/>
            <a:chExt cx="2479040" cy="87503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5488" y="399288"/>
              <a:ext cx="1673351" cy="87477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80772" y="836672"/>
              <a:ext cx="396240" cy="1905"/>
            </a:xfrm>
            <a:custGeom>
              <a:avLst/>
              <a:gdLst/>
              <a:ahLst/>
              <a:cxnLst/>
              <a:rect l="l" t="t" r="r" b="b"/>
              <a:pathLst>
                <a:path w="396240" h="1905">
                  <a:moveTo>
                    <a:pt x="0" y="1803"/>
                  </a:moveTo>
                  <a:lnTo>
                    <a:pt x="395998" y="0"/>
                  </a:lnTo>
                </a:path>
              </a:pathLst>
            </a:custGeom>
            <a:ln w="317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162555" y="836676"/>
              <a:ext cx="396875" cy="1270"/>
            </a:xfrm>
            <a:custGeom>
              <a:avLst/>
              <a:gdLst/>
              <a:ahLst/>
              <a:cxnLst/>
              <a:rect l="l" t="t" r="r" b="b"/>
              <a:pathLst>
                <a:path w="396875" h="1269">
                  <a:moveTo>
                    <a:pt x="0" y="0"/>
                  </a:moveTo>
                  <a:lnTo>
                    <a:pt x="396722" y="1079"/>
                  </a:lnTo>
                </a:path>
              </a:pathLst>
            </a:custGeom>
            <a:ln w="317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6306311" y="582168"/>
            <a:ext cx="2837815" cy="478790"/>
            <a:chOff x="6306311" y="582168"/>
            <a:chExt cx="2837815" cy="47879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06311" y="582168"/>
              <a:ext cx="2447543" cy="478535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8758427" y="824484"/>
              <a:ext cx="386080" cy="1270"/>
            </a:xfrm>
            <a:custGeom>
              <a:avLst/>
              <a:gdLst/>
              <a:ahLst/>
              <a:cxnLst/>
              <a:rect l="l" t="t" r="r" b="b"/>
              <a:pathLst>
                <a:path w="386079" h="1269">
                  <a:moveTo>
                    <a:pt x="0" y="0"/>
                  </a:moveTo>
                  <a:lnTo>
                    <a:pt x="385571" y="1049"/>
                  </a:lnTo>
                </a:path>
              </a:pathLst>
            </a:custGeom>
            <a:ln w="317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/>
          <p:nvPr/>
        </p:nvSpPr>
        <p:spPr>
          <a:xfrm>
            <a:off x="5798820" y="824483"/>
            <a:ext cx="396875" cy="1270"/>
          </a:xfrm>
          <a:custGeom>
            <a:avLst/>
            <a:gdLst/>
            <a:ahLst/>
            <a:cxnLst/>
            <a:rect l="l" t="t" r="r" b="b"/>
            <a:pathLst>
              <a:path w="396875" h="1269">
                <a:moveTo>
                  <a:pt x="0" y="0"/>
                </a:moveTo>
                <a:lnTo>
                  <a:pt x="396722" y="1079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6194" rIns="0" bIns="0" rtlCol="0" vert="horz">
            <a:spAutoFit/>
          </a:bodyPr>
          <a:lstStyle/>
          <a:p>
            <a:pPr marL="12700" marR="5080" indent="1157605">
              <a:lnSpc>
                <a:spcPts val="5260"/>
              </a:lnSpc>
              <a:spcBef>
                <a:spcPts val="284"/>
              </a:spcBef>
            </a:pPr>
            <a:r>
              <a:rPr dirty="0" spc="-114" i="1"/>
              <a:t>Как</a:t>
            </a:r>
            <a:r>
              <a:rPr dirty="0" spc="-204" i="1"/>
              <a:t> </a:t>
            </a:r>
            <a:r>
              <a:rPr dirty="0" spc="-10" i="1"/>
              <a:t>электромонтёр</a:t>
            </a:r>
            <a:r>
              <a:rPr dirty="0" spc="-10"/>
              <a:t> </a:t>
            </a:r>
            <a:r>
              <a:rPr dirty="0" spc="55"/>
              <a:t>Петр</a:t>
            </a:r>
            <a:r>
              <a:rPr dirty="0" spc="-235"/>
              <a:t> </a:t>
            </a:r>
            <a:r>
              <a:rPr dirty="0" spc="-25"/>
              <a:t>Николаевич</a:t>
            </a:r>
            <a:r>
              <a:rPr dirty="0" spc="-204"/>
              <a:t> </a:t>
            </a:r>
            <a:r>
              <a:rPr dirty="0" spc="-10"/>
              <a:t>интернет</a:t>
            </a:r>
          </a:p>
          <a:p>
            <a:pPr marL="2420620">
              <a:lnSpc>
                <a:spcPts val="5130"/>
              </a:lnSpc>
            </a:pPr>
            <a:r>
              <a:rPr dirty="0" spc="-10" i="1"/>
              <a:t>подключал</a:t>
            </a:r>
          </a:p>
        </p:txBody>
      </p:sp>
      <p:sp>
        <p:nvSpPr>
          <p:cNvPr id="12" name="object 12" descr=""/>
          <p:cNvSpPr/>
          <p:nvPr/>
        </p:nvSpPr>
        <p:spPr>
          <a:xfrm>
            <a:off x="0" y="560527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-12700" y="5621180"/>
            <a:ext cx="91694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37560" algn="l"/>
                <a:tab pos="9156065" algn="l"/>
              </a:tabLst>
            </a:pPr>
            <a:r>
              <a:rPr dirty="0" u="sng" sz="2400">
                <a:solidFill>
                  <a:srgbClr val="1F487C"/>
                </a:solidFill>
                <a:uFill>
                  <a:solidFill>
                    <a:srgbClr val="4F81BC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2400" i="1">
                <a:solidFill>
                  <a:srgbClr val="1F487C"/>
                </a:solidFill>
                <a:uFill>
                  <a:solidFill>
                    <a:srgbClr val="4F81BC"/>
                  </a:solidFill>
                </a:uFill>
                <a:latin typeface="Trebuchet MS"/>
                <a:cs typeface="Trebuchet MS"/>
              </a:rPr>
              <a:t>Задача</a:t>
            </a:r>
            <a:r>
              <a:rPr dirty="0" u="sng" sz="2400" spc="-30" i="1">
                <a:solidFill>
                  <a:srgbClr val="1F487C"/>
                </a:solidFill>
                <a:uFill>
                  <a:solidFill>
                    <a:srgbClr val="4F81BC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sng" sz="2400" spc="65" i="1">
                <a:solidFill>
                  <a:srgbClr val="1F487C"/>
                </a:solidFill>
                <a:uFill>
                  <a:solidFill>
                    <a:srgbClr val="4F81BC"/>
                  </a:solidFill>
                </a:uFill>
                <a:latin typeface="Trebuchet MS"/>
                <a:cs typeface="Trebuchet MS"/>
              </a:rPr>
              <a:t>на</a:t>
            </a:r>
            <a:r>
              <a:rPr dirty="0" u="sng" sz="2400" spc="-60" i="1">
                <a:solidFill>
                  <a:srgbClr val="1F487C"/>
                </a:solidFill>
                <a:uFill>
                  <a:solidFill>
                    <a:srgbClr val="4F81BC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sng" sz="2400" spc="-10" i="1">
                <a:solidFill>
                  <a:srgbClr val="1F487C"/>
                </a:solidFill>
                <a:uFill>
                  <a:solidFill>
                    <a:srgbClr val="4F81BC"/>
                  </a:solidFill>
                </a:uFill>
                <a:latin typeface="Trebuchet MS"/>
                <a:cs typeface="Trebuchet MS"/>
              </a:rPr>
              <a:t>логику</a:t>
            </a:r>
            <a:r>
              <a:rPr dirty="0" u="sng" sz="2400" i="1">
                <a:solidFill>
                  <a:srgbClr val="1F487C"/>
                </a:solidFill>
                <a:uFill>
                  <a:solidFill>
                    <a:srgbClr val="4F81BC"/>
                  </a:solidFill>
                </a:uFill>
                <a:latin typeface="Trebuchet MS"/>
                <a:cs typeface="Trebuchet MS"/>
              </a:rPr>
              <a:t>	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4" name="object 1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55748" y="284988"/>
            <a:ext cx="3240405" cy="1079500"/>
          </a:xfrm>
          <a:prstGeom prst="rect">
            <a:avLst/>
          </a:prstGeom>
          <a:ln w="3238">
            <a:solidFill>
              <a:srgbClr val="4F81B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435609" indent="-229235">
              <a:lnSpc>
                <a:spcPts val="3185"/>
              </a:lnSpc>
              <a:buFont typeface="Arial"/>
              <a:buChar char="•"/>
              <a:tabLst>
                <a:tab pos="436245" algn="l"/>
              </a:tabLst>
            </a:pPr>
            <a:r>
              <a:rPr dirty="0" sz="2800" spc="110">
                <a:solidFill>
                  <a:srgbClr val="1F487C"/>
                </a:solidFill>
                <a:latin typeface="Courier New"/>
                <a:cs typeface="Courier New"/>
              </a:rPr>
              <a:t>Ин</a:t>
            </a:r>
            <a:r>
              <a:rPr dirty="0" sz="2800" spc="110">
                <a:solidFill>
                  <a:srgbClr val="1F487C"/>
                </a:solidFill>
                <a:latin typeface="Courier New"/>
                <a:cs typeface="Courier New"/>
              </a:rPr>
              <a:t>формация</a:t>
            </a:r>
            <a:r>
              <a:rPr dirty="0" sz="2800" spc="-1010">
                <a:solidFill>
                  <a:srgbClr val="1F487C"/>
                </a:solidFill>
                <a:latin typeface="Courier New"/>
                <a:cs typeface="Courier New"/>
              </a:rPr>
              <a:t> </a:t>
            </a:r>
            <a:r>
              <a:rPr dirty="0" sz="2800" spc="-50">
                <a:solidFill>
                  <a:srgbClr val="1F487C"/>
                </a:solidFill>
                <a:latin typeface="Courier New"/>
                <a:cs typeface="Courier New"/>
              </a:rPr>
              <a:t>о</a:t>
            </a:r>
            <a:endParaRPr sz="2800">
              <a:latin typeface="Courier New"/>
              <a:cs typeface="Courier New"/>
            </a:endParaRPr>
          </a:p>
          <a:p>
            <a:pPr marL="855980">
              <a:lnSpc>
                <a:spcPct val="100000"/>
              </a:lnSpc>
              <a:spcBef>
                <a:spcPts val="20"/>
              </a:spcBef>
            </a:pPr>
            <a:r>
              <a:rPr dirty="0" sz="2800" spc="-10">
                <a:solidFill>
                  <a:srgbClr val="1F487C"/>
                </a:solidFill>
                <a:latin typeface="Courier New"/>
                <a:cs typeface="Courier New"/>
              </a:rPr>
              <a:t>компании</a:t>
            </a:r>
            <a:endParaRPr sz="2800">
              <a:latin typeface="Courier New"/>
              <a:cs typeface="Courier New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6306311" y="582168"/>
            <a:ext cx="2837815" cy="478790"/>
            <a:chOff x="6306311" y="582168"/>
            <a:chExt cx="2837815" cy="4787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06311" y="582168"/>
              <a:ext cx="2447543" cy="47853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8758427" y="824484"/>
              <a:ext cx="386080" cy="1270"/>
            </a:xfrm>
            <a:custGeom>
              <a:avLst/>
              <a:gdLst/>
              <a:ahLst/>
              <a:cxnLst/>
              <a:rect l="l" t="t" r="r" b="b"/>
              <a:pathLst>
                <a:path w="386079" h="1269">
                  <a:moveTo>
                    <a:pt x="0" y="0"/>
                  </a:moveTo>
                  <a:lnTo>
                    <a:pt x="385571" y="1049"/>
                  </a:lnTo>
                </a:path>
              </a:pathLst>
            </a:custGeom>
            <a:ln w="317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80772" y="836675"/>
            <a:ext cx="396875" cy="1270"/>
          </a:xfrm>
          <a:custGeom>
            <a:avLst/>
            <a:gdLst/>
            <a:ahLst/>
            <a:cxnLst/>
            <a:rect l="l" t="t" r="r" b="b"/>
            <a:pathLst>
              <a:path w="396875" h="1269">
                <a:moveTo>
                  <a:pt x="0" y="0"/>
                </a:moveTo>
                <a:lnTo>
                  <a:pt x="396722" y="1079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798820" y="824483"/>
            <a:ext cx="396875" cy="1270"/>
          </a:xfrm>
          <a:custGeom>
            <a:avLst/>
            <a:gdLst/>
            <a:ahLst/>
            <a:cxnLst/>
            <a:rect l="l" t="t" r="r" b="b"/>
            <a:pathLst>
              <a:path w="396875" h="1269">
                <a:moveTo>
                  <a:pt x="0" y="0"/>
                </a:moveTo>
                <a:lnTo>
                  <a:pt x="396722" y="1079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162555" y="836675"/>
            <a:ext cx="396875" cy="1270"/>
          </a:xfrm>
          <a:custGeom>
            <a:avLst/>
            <a:gdLst/>
            <a:ahLst/>
            <a:cxnLst/>
            <a:rect l="l" t="t" r="r" b="b"/>
            <a:pathLst>
              <a:path w="396875" h="1269">
                <a:moveTo>
                  <a:pt x="0" y="0"/>
                </a:moveTo>
                <a:lnTo>
                  <a:pt x="396722" y="1079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9055" y="320040"/>
            <a:ext cx="1011782" cy="1002791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3159310" y="1463100"/>
            <a:ext cx="5520690" cy="49320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10160">
              <a:lnSpc>
                <a:spcPct val="100000"/>
              </a:lnSpc>
              <a:spcBef>
                <a:spcPts val="90"/>
              </a:spcBef>
            </a:pP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Курская</a:t>
            </a:r>
            <a:r>
              <a:rPr dirty="0" sz="1400" spc="8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атомная</a:t>
            </a:r>
            <a:r>
              <a:rPr dirty="0" sz="1400" spc="9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станция</a:t>
            </a:r>
            <a:r>
              <a:rPr dirty="0" sz="1400" spc="9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входит</a:t>
            </a:r>
            <a:r>
              <a:rPr dirty="0" sz="1400" spc="9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в</a:t>
            </a:r>
            <a:r>
              <a:rPr dirty="0" sz="1400" spc="7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первую</a:t>
            </a:r>
            <a:r>
              <a:rPr dirty="0" sz="1400" spc="7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тройку</a:t>
            </a:r>
            <a:r>
              <a:rPr dirty="0" sz="1400" spc="8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равных</a:t>
            </a:r>
            <a:r>
              <a:rPr dirty="0" sz="1400" spc="10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по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мощности</a:t>
            </a:r>
            <a:r>
              <a:rPr dirty="0" sz="1400" spc="19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атомных</a:t>
            </a:r>
            <a:r>
              <a:rPr dirty="0" sz="1400" spc="20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станций</a:t>
            </a:r>
            <a:r>
              <a:rPr dirty="0" sz="1400" spc="20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страны,</a:t>
            </a:r>
            <a:r>
              <a:rPr dirty="0" sz="1400" spc="20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а</a:t>
            </a:r>
            <a:r>
              <a:rPr dirty="0" sz="1400" spc="20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по</a:t>
            </a:r>
            <a:r>
              <a:rPr dirty="0" sz="1400" spc="20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spc="-20" i="1">
                <a:solidFill>
                  <a:srgbClr val="1F487C"/>
                </a:solidFill>
                <a:latin typeface="Trebuchet MS"/>
                <a:cs typeface="Trebuchet MS"/>
              </a:rPr>
              <a:t>объему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вырабатываемой</a:t>
            </a:r>
            <a:r>
              <a:rPr dirty="0" sz="1400" spc="38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электроэнергии</a:t>
            </a:r>
            <a:r>
              <a:rPr dirty="0" sz="1400" spc="39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Calibri"/>
                <a:cs typeface="Calibri"/>
              </a:rPr>
              <a:t>-</a:t>
            </a:r>
            <a:r>
              <a:rPr dirty="0" sz="1400" spc="490" i="1">
                <a:solidFill>
                  <a:srgbClr val="1F487C"/>
                </a:solidFill>
                <a:latin typeface="Calibri"/>
                <a:cs typeface="Calibri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в</a:t>
            </a:r>
            <a:r>
              <a:rPr dirty="0" sz="1400" spc="39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первую</a:t>
            </a:r>
            <a:r>
              <a:rPr dirty="0" sz="1400" spc="38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четверку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электростанций</a:t>
            </a:r>
            <a:r>
              <a:rPr dirty="0" sz="1400" spc="-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России</a:t>
            </a:r>
            <a:r>
              <a:rPr dirty="0" sz="1400" spc="-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30" i="1">
                <a:solidFill>
                  <a:srgbClr val="1F487C"/>
                </a:solidFill>
                <a:latin typeface="Trebuchet MS"/>
                <a:cs typeface="Trebuchet MS"/>
              </a:rPr>
              <a:t>всех</a:t>
            </a:r>
            <a:r>
              <a:rPr dirty="0" sz="1400" spc="-7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типов</a:t>
            </a:r>
            <a:r>
              <a:rPr dirty="0" sz="1400" spc="-1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Установленная</a:t>
            </a:r>
            <a:r>
              <a:rPr dirty="0" sz="1400" spc="-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мощность</a:t>
            </a:r>
            <a:r>
              <a:rPr dirty="0" sz="1400" i="1">
                <a:solidFill>
                  <a:srgbClr val="1F487C"/>
                </a:solidFill>
                <a:latin typeface="Calibri"/>
                <a:cs typeface="Calibri"/>
              </a:rPr>
              <a:t>:</a:t>
            </a:r>
            <a:r>
              <a:rPr dirty="0" sz="1400" spc="55" i="1">
                <a:solidFill>
                  <a:srgbClr val="1F487C"/>
                </a:solidFill>
                <a:latin typeface="Calibri"/>
                <a:cs typeface="Calibri"/>
              </a:rPr>
              <a:t> 3000</a:t>
            </a:r>
            <a:r>
              <a:rPr dirty="0" sz="1400" spc="100" i="1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400" spc="-20" i="1">
                <a:solidFill>
                  <a:srgbClr val="1F487C"/>
                </a:solidFill>
                <a:latin typeface="Trebuchet MS"/>
                <a:cs typeface="Trebuchet MS"/>
              </a:rPr>
              <a:t>МВт,</a:t>
            </a:r>
            <a:endParaRPr sz="14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90" i="1">
                <a:solidFill>
                  <a:srgbClr val="1F487C"/>
                </a:solidFill>
                <a:latin typeface="Trebuchet MS"/>
                <a:cs typeface="Trebuchet MS"/>
              </a:rPr>
              <a:t>Тип</a:t>
            </a:r>
            <a:r>
              <a:rPr dirty="0" sz="1400" spc="-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и</a:t>
            </a:r>
            <a:r>
              <a:rPr dirty="0" sz="1400" spc="-7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количество</a:t>
            </a:r>
            <a:r>
              <a:rPr dirty="0" sz="1400" spc="-5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энергоблоков</a:t>
            </a:r>
            <a:r>
              <a:rPr dirty="0" sz="1400" spc="-10" i="1">
                <a:solidFill>
                  <a:srgbClr val="1F487C"/>
                </a:solidFill>
                <a:latin typeface="Calibri"/>
                <a:cs typeface="Calibri"/>
              </a:rPr>
              <a:t>:</a:t>
            </a:r>
            <a:r>
              <a:rPr dirty="0" sz="1400" spc="40" i="1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РБМК</a:t>
            </a:r>
            <a:r>
              <a:rPr dirty="0" sz="1400" spc="-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Calibri"/>
                <a:cs typeface="Calibri"/>
              </a:rPr>
              <a:t>-</a:t>
            </a:r>
            <a:r>
              <a:rPr dirty="0" sz="1400" spc="50" i="1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400" spc="55" i="1">
                <a:solidFill>
                  <a:srgbClr val="1F487C"/>
                </a:solidFill>
                <a:latin typeface="Calibri"/>
                <a:cs typeface="Calibri"/>
              </a:rPr>
              <a:t>3</a:t>
            </a:r>
            <a:r>
              <a:rPr dirty="0" sz="1400" spc="35" i="1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шт</a:t>
            </a:r>
            <a:r>
              <a:rPr dirty="0" sz="1400" spc="-25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algn="just" marL="13335" marR="8255" indent="-635">
              <a:lnSpc>
                <a:spcPct val="100000"/>
              </a:lnSpc>
            </a:pP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На</a:t>
            </a:r>
            <a:r>
              <a:rPr dirty="0" sz="1400" spc="2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данный</a:t>
            </a:r>
            <a:r>
              <a:rPr dirty="0" sz="1400" spc="2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момент</a:t>
            </a:r>
            <a:r>
              <a:rPr dirty="0" sz="1400" spc="254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строится</a:t>
            </a:r>
            <a:r>
              <a:rPr dirty="0" sz="1400" spc="254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два</a:t>
            </a:r>
            <a:r>
              <a:rPr dirty="0" sz="1400" spc="254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новейших</a:t>
            </a:r>
            <a:r>
              <a:rPr dirty="0" sz="1400" spc="26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инновационных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энергоблока</a:t>
            </a:r>
            <a:r>
              <a:rPr dirty="0" sz="1400" spc="24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типа</a:t>
            </a:r>
            <a:r>
              <a:rPr dirty="0" sz="1400" spc="24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ВВЭР</a:t>
            </a:r>
            <a:r>
              <a:rPr dirty="0" sz="1400" i="1">
                <a:solidFill>
                  <a:srgbClr val="1F487C"/>
                </a:solidFill>
                <a:latin typeface="Calibri"/>
                <a:cs typeface="Calibri"/>
              </a:rPr>
              <a:t>-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ТОИ</a:t>
            </a:r>
            <a:r>
              <a:rPr dirty="0" sz="1400" spc="24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</a:t>
            </a:r>
            <a:r>
              <a:rPr dirty="0" sz="1400" spc="25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суммарной</a:t>
            </a:r>
            <a:r>
              <a:rPr dirty="0" sz="1400" spc="24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установленной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мощностью</a:t>
            </a:r>
            <a:r>
              <a:rPr dirty="0" sz="1400" spc="-3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55" i="1">
                <a:solidFill>
                  <a:srgbClr val="1F487C"/>
                </a:solidFill>
                <a:latin typeface="Calibri"/>
                <a:cs typeface="Calibri"/>
              </a:rPr>
              <a:t>2510</a:t>
            </a:r>
            <a:r>
              <a:rPr dirty="0" sz="1400" spc="120" i="1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400" spc="-20" i="1">
                <a:solidFill>
                  <a:srgbClr val="1F487C"/>
                </a:solidFill>
                <a:latin typeface="Trebuchet MS"/>
                <a:cs typeface="Trebuchet MS"/>
              </a:rPr>
              <a:t>МВт</a:t>
            </a:r>
            <a:r>
              <a:rPr dirty="0" sz="1400" spc="-2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algn="just" marL="13335" marR="7620" indent="-635">
              <a:lnSpc>
                <a:spcPct val="100000"/>
              </a:lnSpc>
            </a:pP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Курская</a:t>
            </a:r>
            <a:r>
              <a:rPr dirty="0" sz="1400" spc="-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АЭС</a:t>
            </a:r>
            <a:r>
              <a:rPr dirty="0" sz="1400" spc="-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является</a:t>
            </a:r>
            <a:r>
              <a:rPr dirty="0" sz="1400" spc="-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важнейшим</a:t>
            </a:r>
            <a:r>
              <a:rPr dirty="0" sz="1400" spc="-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35" i="1">
                <a:solidFill>
                  <a:srgbClr val="1F487C"/>
                </a:solidFill>
                <a:latin typeface="Trebuchet MS"/>
                <a:cs typeface="Trebuchet MS"/>
              </a:rPr>
              <a:t>узлом</a:t>
            </a:r>
            <a:r>
              <a:rPr dirty="0" sz="1400" spc="-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Единой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энергетической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системы</a:t>
            </a:r>
            <a:r>
              <a:rPr dirty="0" sz="1400" spc="20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России</a:t>
            </a:r>
            <a:r>
              <a:rPr dirty="0" sz="140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r>
              <a:rPr dirty="0" sz="1400" spc="295" i="1">
                <a:solidFill>
                  <a:srgbClr val="1F487C"/>
                </a:solidFill>
                <a:latin typeface="Calibri"/>
                <a:cs typeface="Calibri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Основной</a:t>
            </a:r>
            <a:r>
              <a:rPr dirty="0" sz="1400" spc="21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потребитель</a:t>
            </a:r>
            <a:r>
              <a:rPr dirty="0" sz="1400" spc="20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Calibri"/>
                <a:cs typeface="Calibri"/>
              </a:rPr>
              <a:t>-</a:t>
            </a:r>
            <a:r>
              <a:rPr dirty="0" sz="1400" spc="305" i="1">
                <a:solidFill>
                  <a:srgbClr val="1F487C"/>
                </a:solidFill>
                <a:latin typeface="Calibri"/>
                <a:cs typeface="Calibri"/>
              </a:rPr>
              <a:t> 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энергосистема</a:t>
            </a:r>
            <a:endParaRPr sz="1400">
              <a:latin typeface="Trebuchet MS"/>
              <a:cs typeface="Trebuchet MS"/>
            </a:endParaRPr>
          </a:p>
          <a:p>
            <a:pPr algn="just" marL="13970" marR="6350">
              <a:lnSpc>
                <a:spcPct val="100000"/>
              </a:lnSpc>
            </a:pP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«Центр»,</a:t>
            </a:r>
            <a:r>
              <a:rPr dirty="0" sz="1400" spc="434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которая</a:t>
            </a:r>
            <a:r>
              <a:rPr dirty="0" sz="1400" spc="4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охватывает</a:t>
            </a:r>
            <a:r>
              <a:rPr dirty="0" sz="1400" spc="4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Calibri"/>
                <a:cs typeface="Calibri"/>
              </a:rPr>
              <a:t>19</a:t>
            </a:r>
            <a:r>
              <a:rPr dirty="0" sz="1400" spc="110" i="1">
                <a:solidFill>
                  <a:srgbClr val="1F487C"/>
                </a:solidFill>
                <a:latin typeface="Calibri"/>
                <a:cs typeface="Calibri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областей</a:t>
            </a:r>
            <a:r>
              <a:rPr dirty="0" sz="1400" spc="4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ЦФО</a:t>
            </a:r>
            <a:r>
              <a:rPr dirty="0" sz="140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r>
              <a:rPr dirty="0" sz="1400" spc="114" i="1">
                <a:solidFill>
                  <a:srgbClr val="1F487C"/>
                </a:solidFill>
                <a:latin typeface="Calibri"/>
                <a:cs typeface="Calibri"/>
              </a:rPr>
              <a:t> 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Атомная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электростанция</a:t>
            </a:r>
            <a:r>
              <a:rPr dirty="0" sz="1400" spc="47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обеспечивает</a:t>
            </a:r>
            <a:r>
              <a:rPr dirty="0" sz="1400" spc="48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электроэнергией</a:t>
            </a:r>
            <a:r>
              <a:rPr dirty="0" sz="1400" spc="47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spc="50" i="1">
                <a:solidFill>
                  <a:srgbClr val="1F487C"/>
                </a:solidFill>
                <a:latin typeface="Calibri"/>
                <a:cs typeface="Calibri"/>
              </a:rPr>
              <a:t>90%</a:t>
            </a:r>
            <a:r>
              <a:rPr dirty="0" sz="1400" spc="50" i="1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промышленных</a:t>
            </a:r>
            <a:r>
              <a:rPr dirty="0" sz="1400" spc="-5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предприятий</a:t>
            </a:r>
            <a:r>
              <a:rPr dirty="0" sz="1400" spc="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30" i="1">
                <a:solidFill>
                  <a:srgbClr val="1F487C"/>
                </a:solidFill>
                <a:latin typeface="Trebuchet MS"/>
                <a:cs typeface="Trebuchet MS"/>
              </a:rPr>
              <a:t>Курской</a:t>
            </a:r>
            <a:r>
              <a:rPr dirty="0" sz="1400" spc="-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области</a:t>
            </a:r>
            <a:r>
              <a:rPr dirty="0" sz="1400" spc="-1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algn="just" marL="13335" marR="5080">
              <a:lnSpc>
                <a:spcPct val="100000"/>
              </a:lnSpc>
              <a:spcBef>
                <a:spcPts val="5"/>
              </a:spcBef>
            </a:pP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Для</a:t>
            </a:r>
            <a:r>
              <a:rPr dirty="0" sz="1400" spc="16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комфортного</a:t>
            </a:r>
            <a:r>
              <a:rPr dirty="0" sz="1400" spc="16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обустройства</a:t>
            </a:r>
            <a:r>
              <a:rPr dirty="0" sz="1400" spc="17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и</a:t>
            </a:r>
            <a:r>
              <a:rPr dirty="0" sz="1400" spc="1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работы</a:t>
            </a:r>
            <a:r>
              <a:rPr dirty="0" sz="1400" spc="17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персонала</a:t>
            </a:r>
            <a:r>
              <a:rPr dirty="0" sz="1400" spc="1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Курская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АЭС</a:t>
            </a:r>
            <a:r>
              <a:rPr dirty="0" sz="1400" spc="1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разрабатывает</a:t>
            </a:r>
            <a:r>
              <a:rPr dirty="0" sz="1400" spc="1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программы</a:t>
            </a:r>
            <a:r>
              <a:rPr dirty="0" sz="1400" spc="1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социальной</a:t>
            </a:r>
            <a:r>
              <a:rPr dirty="0" sz="1400" spc="13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поддержки</a:t>
            </a:r>
            <a:r>
              <a:rPr dirty="0" sz="140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r>
              <a:rPr dirty="0" sz="1400" spc="229" i="1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К</a:t>
            </a:r>
            <a:r>
              <a:rPr dirty="0" sz="1400" spc="1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ним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относятся</a:t>
            </a:r>
            <a:r>
              <a:rPr dirty="0" sz="1400" i="1">
                <a:solidFill>
                  <a:srgbClr val="1F487C"/>
                </a:solidFill>
                <a:latin typeface="Calibri"/>
                <a:cs typeface="Calibri"/>
              </a:rPr>
              <a:t>:</a:t>
            </a:r>
            <a:r>
              <a:rPr dirty="0" sz="1400" spc="85" i="1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помощь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в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приобретении</a:t>
            </a:r>
            <a:r>
              <a:rPr dirty="0" sz="1400" spc="-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жилья,</a:t>
            </a:r>
            <a:r>
              <a:rPr dirty="0" sz="1400" spc="-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негосударственное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пенсионное</a:t>
            </a:r>
            <a:r>
              <a:rPr dirty="0" sz="1400" spc="31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страхование,</a:t>
            </a:r>
            <a:r>
              <a:rPr dirty="0" sz="1400" spc="31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дополнительное</a:t>
            </a:r>
            <a:r>
              <a:rPr dirty="0" sz="1400" spc="31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медицинское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страхование,</a:t>
            </a:r>
            <a:r>
              <a:rPr dirty="0" sz="1400" spc="22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отдых</a:t>
            </a:r>
            <a:r>
              <a:rPr dirty="0" sz="1400" spc="229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и</a:t>
            </a:r>
            <a:r>
              <a:rPr dirty="0" sz="1400" spc="21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реабилитация</a:t>
            </a:r>
            <a:r>
              <a:rPr dirty="0" sz="1400" spc="22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в</a:t>
            </a:r>
            <a:r>
              <a:rPr dirty="0" sz="1400" spc="21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санаториях</a:t>
            </a:r>
            <a:r>
              <a:rPr dirty="0" sz="1400" spc="-1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r>
              <a:rPr dirty="0" sz="1400" spc="-10" i="1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Разработаны</a:t>
            </a:r>
            <a:r>
              <a:rPr dirty="0" sz="1400" spc="11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программы</a:t>
            </a:r>
            <a:r>
              <a:rPr dirty="0" sz="1400" spc="114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поддержки</a:t>
            </a:r>
            <a:r>
              <a:rPr dirty="0" sz="1400" spc="9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молодых</a:t>
            </a:r>
            <a:r>
              <a:rPr dirty="0" sz="1400" spc="114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сотрудников</a:t>
            </a:r>
            <a:r>
              <a:rPr dirty="0" sz="1400" spc="-1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r>
              <a:rPr dirty="0" sz="1400" spc="-10" i="1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Среди</a:t>
            </a:r>
            <a:r>
              <a:rPr dirty="0" sz="1400" spc="-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них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Calibri"/>
                <a:cs typeface="Calibri"/>
              </a:rPr>
              <a:t>-</a:t>
            </a:r>
            <a:r>
              <a:rPr dirty="0" sz="1400" spc="75" i="1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льготная</a:t>
            </a:r>
            <a:r>
              <a:rPr dirty="0" sz="1400" spc="-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20" i="1">
                <a:solidFill>
                  <a:srgbClr val="1F487C"/>
                </a:solidFill>
                <a:latin typeface="Trebuchet MS"/>
                <a:cs typeface="Trebuchet MS"/>
              </a:rPr>
              <a:t>ипотека,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компенсация</a:t>
            </a:r>
            <a:r>
              <a:rPr dirty="0" sz="1400" spc="-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аренды</a:t>
            </a:r>
            <a:r>
              <a:rPr dirty="0" sz="1400" spc="-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временного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жилья,</a:t>
            </a:r>
            <a:r>
              <a:rPr dirty="0" sz="1400" spc="30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поддержка</a:t>
            </a:r>
            <a:r>
              <a:rPr dirty="0" sz="1400" spc="3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на</a:t>
            </a:r>
            <a:r>
              <a:rPr dirty="0" sz="1400" spc="3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первых</a:t>
            </a:r>
            <a:r>
              <a:rPr dirty="0" sz="1400" spc="3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порах</a:t>
            </a:r>
            <a:r>
              <a:rPr dirty="0" sz="1400" spc="3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обустройства,</a:t>
            </a:r>
            <a:r>
              <a:rPr dirty="0" sz="1400" spc="3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выплаты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при</a:t>
            </a:r>
            <a:r>
              <a:rPr dirty="0" sz="1400" spc="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регистрации</a:t>
            </a:r>
            <a:r>
              <a:rPr dirty="0" sz="1400" spc="-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брака</a:t>
            </a:r>
            <a:r>
              <a:rPr dirty="0" sz="1400" spc="-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и</a:t>
            </a:r>
            <a:r>
              <a:rPr dirty="0" sz="1400" spc="-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i="1">
                <a:solidFill>
                  <a:srgbClr val="1F487C"/>
                </a:solidFill>
                <a:latin typeface="Trebuchet MS"/>
                <a:cs typeface="Trebuchet MS"/>
              </a:rPr>
              <a:t>рождении</a:t>
            </a:r>
            <a:r>
              <a:rPr dirty="0" sz="1400" spc="-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400" spc="-10" i="1">
                <a:solidFill>
                  <a:srgbClr val="1F487C"/>
                </a:solidFill>
                <a:latin typeface="Trebuchet MS"/>
                <a:cs typeface="Trebuchet MS"/>
              </a:rPr>
              <a:t>детей</a:t>
            </a:r>
            <a:r>
              <a:rPr dirty="0" sz="1400" spc="-1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0702" y="2477119"/>
            <a:ext cx="2142030" cy="2312994"/>
          </a:xfrm>
          <a:prstGeom prst="rect">
            <a:avLst/>
          </a:prstGeom>
        </p:spPr>
      </p:pic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55748" y="284988"/>
            <a:ext cx="3240405" cy="1079500"/>
          </a:xfrm>
          <a:prstGeom prst="rect">
            <a:avLst/>
          </a:prstGeom>
          <a:ln w="3238">
            <a:solidFill>
              <a:srgbClr val="4F81B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r" marL="227965" marR="626745" indent="-228600">
              <a:lnSpc>
                <a:spcPts val="3185"/>
              </a:lnSpc>
              <a:buFont typeface="Arial"/>
              <a:buChar char="•"/>
              <a:tabLst>
                <a:tab pos="228600" algn="l"/>
              </a:tabLst>
            </a:pPr>
            <a:r>
              <a:rPr dirty="0" sz="2800" spc="-10">
                <a:solidFill>
                  <a:srgbClr val="1F487C"/>
                </a:solidFill>
                <a:latin typeface="Courier New"/>
                <a:cs typeface="Courier New"/>
              </a:rPr>
              <a:t>О</a:t>
            </a:r>
            <a:r>
              <a:rPr dirty="0" sz="2800" spc="-10">
                <a:solidFill>
                  <a:srgbClr val="1F487C"/>
                </a:solidFill>
                <a:latin typeface="Courier New"/>
                <a:cs typeface="Courier New"/>
              </a:rPr>
              <a:t>писание</a:t>
            </a:r>
            <a:endParaRPr sz="2800">
              <a:latin typeface="Courier New"/>
              <a:cs typeface="Courier New"/>
            </a:endParaRPr>
          </a:p>
          <a:p>
            <a:pPr algn="r" marR="588645">
              <a:lnSpc>
                <a:spcPct val="100000"/>
              </a:lnSpc>
              <a:spcBef>
                <a:spcPts val="20"/>
              </a:spcBef>
            </a:pPr>
            <a:r>
              <a:rPr dirty="0" sz="2800" spc="85">
                <a:solidFill>
                  <a:srgbClr val="1F487C"/>
                </a:solidFill>
                <a:latin typeface="Courier New"/>
                <a:cs typeface="Courier New"/>
              </a:rPr>
              <a:t>проблемы</a:t>
            </a:r>
            <a:endParaRPr sz="2800">
              <a:latin typeface="Courier New"/>
              <a:cs typeface="Courier New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6306311" y="582168"/>
            <a:ext cx="2837815" cy="478790"/>
            <a:chOff x="6306311" y="582168"/>
            <a:chExt cx="2837815" cy="4787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06311" y="582168"/>
              <a:ext cx="2447543" cy="47853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8758427" y="824484"/>
              <a:ext cx="386080" cy="1270"/>
            </a:xfrm>
            <a:custGeom>
              <a:avLst/>
              <a:gdLst/>
              <a:ahLst/>
              <a:cxnLst/>
              <a:rect l="l" t="t" r="r" b="b"/>
              <a:pathLst>
                <a:path w="386079" h="1269">
                  <a:moveTo>
                    <a:pt x="0" y="0"/>
                  </a:moveTo>
                  <a:lnTo>
                    <a:pt x="385571" y="1049"/>
                  </a:lnTo>
                </a:path>
              </a:pathLst>
            </a:custGeom>
            <a:ln w="317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80772" y="836675"/>
            <a:ext cx="396875" cy="1270"/>
          </a:xfrm>
          <a:custGeom>
            <a:avLst/>
            <a:gdLst/>
            <a:ahLst/>
            <a:cxnLst/>
            <a:rect l="l" t="t" r="r" b="b"/>
            <a:pathLst>
              <a:path w="396875" h="1269">
                <a:moveTo>
                  <a:pt x="0" y="0"/>
                </a:moveTo>
                <a:lnTo>
                  <a:pt x="396722" y="1079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798820" y="824483"/>
            <a:ext cx="396875" cy="1270"/>
          </a:xfrm>
          <a:custGeom>
            <a:avLst/>
            <a:gdLst/>
            <a:ahLst/>
            <a:cxnLst/>
            <a:rect l="l" t="t" r="r" b="b"/>
            <a:pathLst>
              <a:path w="396875" h="1269">
                <a:moveTo>
                  <a:pt x="0" y="0"/>
                </a:moveTo>
                <a:lnTo>
                  <a:pt x="396722" y="1079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162555" y="836675"/>
            <a:ext cx="396875" cy="1270"/>
          </a:xfrm>
          <a:custGeom>
            <a:avLst/>
            <a:gdLst/>
            <a:ahLst/>
            <a:cxnLst/>
            <a:rect l="l" t="t" r="r" b="b"/>
            <a:pathLst>
              <a:path w="396875" h="1269">
                <a:moveTo>
                  <a:pt x="0" y="0"/>
                </a:moveTo>
                <a:lnTo>
                  <a:pt x="396722" y="1079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9055" y="320040"/>
            <a:ext cx="1011782" cy="1002791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548350" y="1483656"/>
            <a:ext cx="7981950" cy="36525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just" marL="15240" marR="5080" indent="635">
              <a:lnSpc>
                <a:spcPct val="107000"/>
              </a:lnSpc>
              <a:spcBef>
                <a:spcPts val="114"/>
              </a:spcBef>
            </a:pP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Однажды,</a:t>
            </a:r>
            <a:r>
              <a:rPr dirty="0" sz="1800" spc="27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свежим</a:t>
            </a:r>
            <a:r>
              <a:rPr dirty="0" sz="1800" spc="28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сентябрьским</a:t>
            </a:r>
            <a:r>
              <a:rPr dirty="0" sz="1800" spc="29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утром</a:t>
            </a:r>
            <a:r>
              <a:rPr dirty="0" sz="1800" spc="2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провайдер</a:t>
            </a:r>
            <a:r>
              <a:rPr dirty="0" sz="1800" spc="27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ПАО</a:t>
            </a:r>
            <a:r>
              <a:rPr dirty="0" sz="1800" spc="27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«Ростелеком»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принял</a:t>
            </a:r>
            <a:r>
              <a:rPr dirty="0" sz="1800" spc="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заявку</a:t>
            </a:r>
            <a:r>
              <a:rPr dirty="0" sz="1800" spc="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от</a:t>
            </a:r>
            <a:r>
              <a:rPr dirty="0" sz="1800" spc="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жителей</a:t>
            </a:r>
            <a:r>
              <a:rPr dirty="0" sz="1800" spc="7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хутора</a:t>
            </a:r>
            <a:r>
              <a:rPr dirty="0" sz="1800" spc="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Кочеток</a:t>
            </a:r>
            <a:r>
              <a:rPr dirty="0" sz="1800" spc="5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</a:t>
            </a:r>
            <a:r>
              <a:rPr dirty="0" sz="1800" spc="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проведение</a:t>
            </a:r>
            <a:r>
              <a:rPr dirty="0" sz="1800" spc="5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интернета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</a:t>
            </a:r>
            <a:r>
              <a:rPr dirty="0" sz="1800" spc="2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левого</a:t>
            </a:r>
            <a:r>
              <a:rPr dirty="0" sz="1800" spc="2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берега</a:t>
            </a:r>
            <a:r>
              <a:rPr dirty="0" sz="1800" spc="2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реки</a:t>
            </a:r>
            <a:r>
              <a:rPr dirty="0" sz="1800" spc="2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Большая</a:t>
            </a:r>
            <a:r>
              <a:rPr dirty="0" sz="1800" spc="229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Курица</a:t>
            </a:r>
            <a:r>
              <a:rPr dirty="0" sz="1800" spc="2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</a:t>
            </a:r>
            <a:r>
              <a:rPr dirty="0" sz="1800" spc="2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правый</a:t>
            </a:r>
            <a:r>
              <a:rPr dirty="0" sz="180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r>
              <a:rPr dirty="0" sz="1800" spc="355" i="1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</a:t>
            </a:r>
            <a:r>
              <a:rPr dirty="0" sz="1800" spc="2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сожалению,</a:t>
            </a:r>
            <a:r>
              <a:rPr dirty="0" sz="1800" spc="2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</a:t>
            </a:r>
            <a:r>
              <a:rPr dirty="0" sz="1800" spc="2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это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время</a:t>
            </a:r>
            <a:r>
              <a:rPr dirty="0" sz="1800" spc="-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основная</a:t>
            </a:r>
            <a:r>
              <a:rPr dirty="0" sz="1800" spc="-6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часть</a:t>
            </a:r>
            <a:r>
              <a:rPr dirty="0" sz="1800" spc="-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выездной</a:t>
            </a:r>
            <a:r>
              <a:rPr dirty="0" sz="1800" spc="-6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рабочей</a:t>
            </a:r>
            <a:r>
              <a:rPr dirty="0" sz="1800" spc="-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бригады</a:t>
            </a:r>
            <a:r>
              <a:rPr dirty="0" sz="1800" spc="-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Курского</a:t>
            </a:r>
            <a:r>
              <a:rPr dirty="0" sz="1800" spc="-5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35" i="1">
                <a:solidFill>
                  <a:srgbClr val="1F487C"/>
                </a:solidFill>
                <a:latin typeface="Trebuchet MS"/>
                <a:cs typeface="Trebuchet MS"/>
              </a:rPr>
              <a:t>филиала</a:t>
            </a:r>
            <a:r>
              <a:rPr dirty="0" sz="1800" spc="-5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ПАО</a:t>
            </a:r>
            <a:endParaRPr sz="1800">
              <a:latin typeface="Trebuchet MS"/>
              <a:cs typeface="Trebuchet MS"/>
            </a:endParaRPr>
          </a:p>
          <a:p>
            <a:pPr algn="just" marL="15240">
              <a:lnSpc>
                <a:spcPct val="100000"/>
              </a:lnSpc>
              <a:spcBef>
                <a:spcPts val="145"/>
              </a:spcBef>
            </a:pPr>
            <a:r>
              <a:rPr dirty="0" sz="1800" spc="-30" i="1">
                <a:solidFill>
                  <a:srgbClr val="1F487C"/>
                </a:solidFill>
                <a:latin typeface="Trebuchet MS"/>
                <a:cs typeface="Trebuchet MS"/>
              </a:rPr>
              <a:t>«Ростелеком»</a:t>
            </a:r>
            <a:r>
              <a:rPr dirty="0" sz="1800" spc="1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находилась</a:t>
            </a:r>
            <a:r>
              <a:rPr dirty="0" sz="1800" spc="13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</a:t>
            </a:r>
            <a:r>
              <a:rPr dirty="0" sz="1800" spc="1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плановом</a:t>
            </a:r>
            <a:r>
              <a:rPr dirty="0" sz="1800" spc="1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отдыхе</a:t>
            </a:r>
            <a:r>
              <a:rPr dirty="0" sz="1800" spc="13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</a:t>
            </a:r>
            <a:r>
              <a:rPr dirty="0" sz="1800" spc="1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Абхазии</a:t>
            </a:r>
            <a:r>
              <a:rPr dirty="0" sz="1800" spc="1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</a:t>
            </a:r>
            <a:r>
              <a:rPr dirty="0" sz="1800" spc="1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менеджеру</a:t>
            </a:r>
            <a:endParaRPr sz="1800">
              <a:latin typeface="Trebuchet MS"/>
              <a:cs typeface="Trebuchet MS"/>
            </a:endParaRPr>
          </a:p>
          <a:p>
            <a:pPr algn="just" marL="14604" marR="7620" indent="635">
              <a:lnSpc>
                <a:spcPct val="106700"/>
              </a:lnSpc>
              <a:spcBef>
                <a:spcPts val="20"/>
              </a:spcBef>
            </a:pP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ничего</a:t>
            </a:r>
            <a:r>
              <a:rPr dirty="0" sz="1800" spc="-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не</a:t>
            </a:r>
            <a:r>
              <a:rPr dirty="0" sz="1800" spc="-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оставалось,</a:t>
            </a:r>
            <a:r>
              <a:rPr dirty="0" sz="1800" spc="1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как</a:t>
            </a:r>
            <a:r>
              <a:rPr dirty="0" sz="1800" spc="1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обратиться  за</a:t>
            </a:r>
            <a:r>
              <a:rPr dirty="0" sz="1800" spc="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помощью</a:t>
            </a:r>
            <a:r>
              <a:rPr dirty="0" sz="1800" spc="-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  монтажную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организацию</a:t>
            </a:r>
            <a:r>
              <a:rPr dirty="0" sz="1800" spc="-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65" i="1">
                <a:solidFill>
                  <a:srgbClr val="1F487C"/>
                </a:solidFill>
                <a:latin typeface="Trebuchet MS"/>
                <a:cs typeface="Trebuchet MS"/>
              </a:rPr>
              <a:t>ООО</a:t>
            </a:r>
            <a:r>
              <a:rPr dirty="0" sz="1800" spc="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«ВСЁ</a:t>
            </a:r>
            <a:r>
              <a:rPr dirty="0" sz="1800" spc="-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20" i="1">
                <a:solidFill>
                  <a:srgbClr val="1F487C"/>
                </a:solidFill>
                <a:latin typeface="Trebuchet MS"/>
                <a:cs typeface="Trebuchet MS"/>
              </a:rPr>
              <a:t>БУДЕТ</a:t>
            </a:r>
            <a:r>
              <a:rPr dirty="0" sz="1800" spc="-3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ХОРОШО»</a:t>
            </a:r>
            <a:r>
              <a:rPr dirty="0" sz="1800" spc="-1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algn="just" marL="12700" marR="9525" indent="1905">
              <a:lnSpc>
                <a:spcPct val="106900"/>
              </a:lnSpc>
              <a:spcBef>
                <a:spcPts val="810"/>
              </a:spcBef>
            </a:pP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Персонал</a:t>
            </a:r>
            <a:r>
              <a:rPr dirty="0" sz="1800" spc="1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65" i="1">
                <a:solidFill>
                  <a:srgbClr val="1F487C"/>
                </a:solidFill>
                <a:latin typeface="Trebuchet MS"/>
                <a:cs typeface="Trebuchet MS"/>
              </a:rPr>
              <a:t>ООО</a:t>
            </a:r>
            <a:r>
              <a:rPr dirty="0" sz="1800" spc="1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«ВСЁ</a:t>
            </a:r>
            <a:r>
              <a:rPr dirty="0" sz="1800" spc="1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65" i="1">
                <a:solidFill>
                  <a:srgbClr val="1F487C"/>
                </a:solidFill>
                <a:latin typeface="Trebuchet MS"/>
                <a:cs typeface="Trebuchet MS"/>
              </a:rPr>
              <a:t>БУДЕТ</a:t>
            </a:r>
            <a:r>
              <a:rPr dirty="0" sz="1800" spc="1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ХОРОШО»</a:t>
            </a:r>
            <a:r>
              <a:rPr dirty="0" sz="1800" spc="1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взялся</a:t>
            </a:r>
            <a:r>
              <a:rPr dirty="0" sz="1800" spc="16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за</a:t>
            </a:r>
            <a:r>
              <a:rPr dirty="0" sz="1800" spc="1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работу</a:t>
            </a:r>
            <a:r>
              <a:rPr dirty="0" sz="1800" spc="16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</a:t>
            </a:r>
            <a:r>
              <a:rPr dirty="0" sz="1800" spc="1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проложил</a:t>
            </a:r>
            <a:r>
              <a:rPr dirty="0" sz="1800" spc="14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под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водой</a:t>
            </a:r>
            <a:r>
              <a:rPr dirty="0" sz="1800" spc="36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spc="80" i="1">
                <a:solidFill>
                  <a:srgbClr val="1F487C"/>
                </a:solidFill>
                <a:latin typeface="Calibri"/>
                <a:cs typeface="Calibri"/>
              </a:rPr>
              <a:t>49</a:t>
            </a:r>
            <a:r>
              <a:rPr dirty="0" sz="1800" spc="275" i="1">
                <a:solidFill>
                  <a:srgbClr val="1F487C"/>
                </a:solidFill>
                <a:latin typeface="Calibri"/>
                <a:cs typeface="Calibri"/>
              </a:rPr>
              <a:t> 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кабелей,</a:t>
            </a:r>
            <a:r>
              <a:rPr dirty="0" sz="1800" spc="37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по</a:t>
            </a:r>
            <a:r>
              <a:rPr dirty="0" sz="1800" spc="36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которым</a:t>
            </a:r>
            <a:r>
              <a:rPr dirty="0" sz="1800" spc="370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передаются</a:t>
            </a:r>
            <a:r>
              <a:rPr dirty="0" sz="1800" spc="37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сигналы</a:t>
            </a:r>
            <a:r>
              <a:rPr dirty="0" sz="1800" spc="365" i="1">
                <a:solidFill>
                  <a:srgbClr val="1F487C"/>
                </a:solidFill>
                <a:latin typeface="Trebuchet MS"/>
                <a:cs typeface="Trebuchet MS"/>
              </a:rPr>
              <a:t>   </a:t>
            </a:r>
            <a:r>
              <a:rPr dirty="0" sz="1800" spc="-50" i="1">
                <a:solidFill>
                  <a:srgbClr val="1F487C"/>
                </a:solidFill>
                <a:latin typeface="Trebuchet MS"/>
                <a:cs typeface="Trebuchet MS"/>
              </a:rPr>
              <a:t>и</a:t>
            </a:r>
            <a:r>
              <a:rPr dirty="0" sz="1800" spc="-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электрический</a:t>
            </a:r>
            <a:r>
              <a:rPr dirty="0" sz="1800" spc="20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ток</a:t>
            </a:r>
            <a:r>
              <a:rPr dirty="0" sz="180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r>
              <a:rPr dirty="0" sz="1800" spc="330" i="1">
                <a:solidFill>
                  <a:srgbClr val="1F487C"/>
                </a:solidFill>
                <a:latin typeface="Calibri"/>
                <a:cs typeface="Calibri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Все</a:t>
            </a:r>
            <a:r>
              <a:rPr dirty="0" sz="1800" spc="19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кабели</a:t>
            </a:r>
            <a:r>
              <a:rPr dirty="0" sz="1800" spc="19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оказались</a:t>
            </a:r>
            <a:r>
              <a:rPr dirty="0" sz="1800" spc="19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одинакового</a:t>
            </a:r>
            <a:r>
              <a:rPr dirty="0" sz="1800" spc="19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цвета,</a:t>
            </a:r>
            <a:r>
              <a:rPr dirty="0" sz="1800" spc="19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spc="-50" i="1">
                <a:solidFill>
                  <a:srgbClr val="1F487C"/>
                </a:solidFill>
                <a:latin typeface="Trebuchet MS"/>
                <a:cs typeface="Trebuchet MS"/>
              </a:rPr>
              <a:t>а</a:t>
            </a:r>
            <a:r>
              <a:rPr dirty="0" sz="1800" spc="-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подрядчик,</a:t>
            </a:r>
            <a:r>
              <a:rPr dirty="0" sz="1800" spc="2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совершенно</a:t>
            </a:r>
            <a:r>
              <a:rPr dirty="0" sz="1800" spc="2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случайно,</a:t>
            </a:r>
            <a:r>
              <a:rPr dirty="0" sz="1800" spc="2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забыл</a:t>
            </a:r>
            <a:r>
              <a:rPr dirty="0" sz="1800" spc="2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их</a:t>
            </a:r>
            <a:r>
              <a:rPr dirty="0" sz="1800" spc="2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промаркировать</a:t>
            </a:r>
            <a:r>
              <a:rPr dirty="0" sz="180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r>
              <a:rPr dirty="0" sz="1800" spc="360" i="1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Понять,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50" i="1">
                <a:solidFill>
                  <a:srgbClr val="1F487C"/>
                </a:solidFill>
                <a:latin typeface="Trebuchet MS"/>
                <a:cs typeface="Trebuchet MS"/>
              </a:rPr>
              <a:t>где</a:t>
            </a:r>
            <a:r>
              <a:rPr dirty="0" sz="1800" spc="-8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какие</a:t>
            </a:r>
            <a:r>
              <a:rPr dirty="0" sz="1800" spc="-6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концы</a:t>
            </a:r>
            <a:r>
              <a:rPr dirty="0" sz="1800" spc="-8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45" i="1">
                <a:solidFill>
                  <a:srgbClr val="1F487C"/>
                </a:solidFill>
                <a:latin typeface="Trebuchet MS"/>
                <a:cs typeface="Trebuchet MS"/>
              </a:rPr>
              <a:t>кабелей</a:t>
            </a:r>
            <a:r>
              <a:rPr dirty="0" sz="1800" spc="-8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</a:t>
            </a:r>
            <a:r>
              <a:rPr dirty="0" sz="1800" spc="-9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обоих</a:t>
            </a:r>
            <a:r>
              <a:rPr dirty="0" sz="1800" spc="-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берегах</a:t>
            </a:r>
            <a:r>
              <a:rPr dirty="0" sz="1800" spc="-5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оказалось</a:t>
            </a:r>
            <a:r>
              <a:rPr dirty="0" sz="1800" spc="-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невозможным</a:t>
            </a:r>
            <a:r>
              <a:rPr dirty="0" sz="1800" spc="-1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55748" y="284988"/>
            <a:ext cx="3240405" cy="1079500"/>
          </a:xfrm>
          <a:prstGeom prst="rect">
            <a:avLst/>
          </a:prstGeom>
          <a:ln w="3238">
            <a:solidFill>
              <a:srgbClr val="4F81B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62330" indent="-229235">
              <a:lnSpc>
                <a:spcPts val="3210"/>
              </a:lnSpc>
              <a:buFont typeface="Arial"/>
              <a:buChar char="•"/>
              <a:tabLst>
                <a:tab pos="862965" algn="l"/>
              </a:tabLst>
            </a:pPr>
            <a:r>
              <a:rPr dirty="0" sz="2800" spc="-10">
                <a:solidFill>
                  <a:srgbClr val="1F487C"/>
                </a:solidFill>
                <a:latin typeface="Courier New"/>
                <a:cs typeface="Courier New"/>
              </a:rPr>
              <a:t>И</a:t>
            </a:r>
            <a:r>
              <a:rPr dirty="0" sz="2800" spc="-10">
                <a:solidFill>
                  <a:srgbClr val="1F487C"/>
                </a:solidFill>
                <a:latin typeface="Courier New"/>
                <a:cs typeface="Courier New"/>
              </a:rPr>
              <a:t>сходные</a:t>
            </a:r>
            <a:endParaRPr sz="2800">
              <a:latin typeface="Courier New"/>
              <a:cs typeface="Courier New"/>
            </a:endParaRPr>
          </a:p>
          <a:p>
            <a:pPr marL="953769">
              <a:lnSpc>
                <a:spcPct val="100000"/>
              </a:lnSpc>
              <a:spcBef>
                <a:spcPts val="980"/>
              </a:spcBef>
            </a:pPr>
            <a:r>
              <a:rPr dirty="0" sz="2800" spc="40">
                <a:solidFill>
                  <a:srgbClr val="1F487C"/>
                </a:solidFill>
                <a:latin typeface="Courier New"/>
                <a:cs typeface="Courier New"/>
              </a:rPr>
              <a:t>данные</a:t>
            </a:r>
            <a:endParaRPr sz="2800">
              <a:latin typeface="Courier New"/>
              <a:cs typeface="Courier New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6306311" y="582168"/>
            <a:ext cx="2837815" cy="478790"/>
            <a:chOff x="6306311" y="582168"/>
            <a:chExt cx="2837815" cy="4787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06311" y="582168"/>
              <a:ext cx="2447543" cy="47853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8758427" y="824484"/>
              <a:ext cx="386080" cy="1270"/>
            </a:xfrm>
            <a:custGeom>
              <a:avLst/>
              <a:gdLst/>
              <a:ahLst/>
              <a:cxnLst/>
              <a:rect l="l" t="t" r="r" b="b"/>
              <a:pathLst>
                <a:path w="386079" h="1269">
                  <a:moveTo>
                    <a:pt x="0" y="0"/>
                  </a:moveTo>
                  <a:lnTo>
                    <a:pt x="385571" y="1049"/>
                  </a:lnTo>
                </a:path>
              </a:pathLst>
            </a:custGeom>
            <a:ln w="317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80772" y="836675"/>
            <a:ext cx="396875" cy="1270"/>
          </a:xfrm>
          <a:custGeom>
            <a:avLst/>
            <a:gdLst/>
            <a:ahLst/>
            <a:cxnLst/>
            <a:rect l="l" t="t" r="r" b="b"/>
            <a:pathLst>
              <a:path w="396875" h="1269">
                <a:moveTo>
                  <a:pt x="0" y="0"/>
                </a:moveTo>
                <a:lnTo>
                  <a:pt x="396722" y="1079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798820" y="824483"/>
            <a:ext cx="396875" cy="1270"/>
          </a:xfrm>
          <a:custGeom>
            <a:avLst/>
            <a:gdLst/>
            <a:ahLst/>
            <a:cxnLst/>
            <a:rect l="l" t="t" r="r" b="b"/>
            <a:pathLst>
              <a:path w="396875" h="1269">
                <a:moveTo>
                  <a:pt x="0" y="0"/>
                </a:moveTo>
                <a:lnTo>
                  <a:pt x="396722" y="1079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162555" y="836675"/>
            <a:ext cx="396875" cy="1270"/>
          </a:xfrm>
          <a:custGeom>
            <a:avLst/>
            <a:gdLst/>
            <a:ahLst/>
            <a:cxnLst/>
            <a:rect l="l" t="t" r="r" b="b"/>
            <a:pathLst>
              <a:path w="396875" h="1269">
                <a:moveTo>
                  <a:pt x="0" y="0"/>
                </a:moveTo>
                <a:lnTo>
                  <a:pt x="396722" y="1079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9055" y="320040"/>
            <a:ext cx="1011782" cy="1002791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551093" y="1483656"/>
            <a:ext cx="7981315" cy="61658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265"/>
              </a:spcBef>
              <a:tabLst>
                <a:tab pos="1003300" algn="l"/>
                <a:tab pos="2386965" algn="l"/>
                <a:tab pos="2957195" algn="l"/>
                <a:tab pos="3792220" algn="l"/>
                <a:tab pos="4740275" algn="l"/>
                <a:tab pos="6209030" algn="l"/>
                <a:tab pos="7519670" algn="l"/>
              </a:tabLst>
            </a:pP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Чтобы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	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выяснить,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	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где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	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какой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	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кабель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	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находится,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	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менеджер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	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ПАО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  <a:tabLst>
                <a:tab pos="1917064" algn="l"/>
                <a:tab pos="3416935" algn="l"/>
                <a:tab pos="4934585" algn="l"/>
                <a:tab pos="7233284" algn="l"/>
              </a:tabLst>
            </a:pP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«Ростелеком»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	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пригласил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	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опытного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	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электромонтёра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	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Петра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3" name="object 1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1" name="object 11" descr=""/>
          <p:cNvSpPr txBox="1"/>
          <p:nvPr/>
        </p:nvSpPr>
        <p:spPr>
          <a:xfrm>
            <a:off x="551093" y="2093103"/>
            <a:ext cx="79749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06550" algn="l"/>
              </a:tabLst>
            </a:pP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Николаевича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	и</a:t>
            </a:r>
            <a:r>
              <a:rPr dirty="0" sz="1800" spc="19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сказал</a:t>
            </a:r>
            <a:r>
              <a:rPr dirty="0" sz="1800" spc="19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ему</a:t>
            </a:r>
            <a:r>
              <a:rPr dirty="0" sz="1800" spc="2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подписать</a:t>
            </a:r>
            <a:r>
              <a:rPr dirty="0" sz="1800" spc="2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все</a:t>
            </a:r>
            <a:r>
              <a:rPr dirty="0" sz="1800" spc="2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кабели</a:t>
            </a:r>
            <a:r>
              <a:rPr dirty="0" sz="1800" spc="17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числами</a:t>
            </a:r>
            <a:r>
              <a:rPr dirty="0" sz="1800" spc="17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от</a:t>
            </a:r>
            <a:r>
              <a:rPr dirty="0" sz="1800" spc="17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70" i="1">
                <a:solidFill>
                  <a:srgbClr val="1F487C"/>
                </a:solidFill>
                <a:latin typeface="Calibri"/>
                <a:cs typeface="Calibri"/>
              </a:rPr>
              <a:t>1</a:t>
            </a:r>
            <a:r>
              <a:rPr dirty="0" sz="1800" spc="325" i="1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до</a:t>
            </a:r>
            <a:r>
              <a:rPr dirty="0" sz="1800" spc="20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35" i="1">
                <a:solidFill>
                  <a:srgbClr val="1F487C"/>
                </a:solidFill>
                <a:latin typeface="Calibri"/>
                <a:cs typeface="Calibri"/>
              </a:rPr>
              <a:t>49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49950" y="2263867"/>
            <a:ext cx="7978775" cy="209232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algn="just" marL="13335">
              <a:lnSpc>
                <a:spcPct val="100000"/>
              </a:lnSpc>
              <a:spcBef>
                <a:spcPts val="1060"/>
              </a:spcBef>
            </a:pP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</a:t>
            </a:r>
            <a:r>
              <a:rPr dirty="0" sz="1800" spc="-3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каждой</a:t>
            </a:r>
            <a:r>
              <a:rPr dirty="0" sz="1800" spc="-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стороны</a:t>
            </a:r>
            <a:r>
              <a:rPr dirty="0" sz="1800" spc="-1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algn="just" marL="13335" marR="8890">
              <a:lnSpc>
                <a:spcPct val="106700"/>
              </a:lnSpc>
              <a:spcBef>
                <a:spcPts val="815"/>
              </a:spcBef>
            </a:pP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Задача</a:t>
            </a:r>
            <a:r>
              <a:rPr dirty="0" sz="1800" spc="2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Петра</a:t>
            </a:r>
            <a:r>
              <a:rPr dirty="0" sz="1800" spc="254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Николаевича</a:t>
            </a:r>
            <a:r>
              <a:rPr dirty="0" sz="1800" spc="254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Calibri"/>
                <a:cs typeface="Calibri"/>
              </a:rPr>
              <a:t>-</a:t>
            </a:r>
            <a:r>
              <a:rPr dirty="0" sz="1800" spc="409" i="1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пронумеровать</a:t>
            </a:r>
            <a:r>
              <a:rPr dirty="0" sz="1800" spc="2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концы</a:t>
            </a:r>
            <a:r>
              <a:rPr dirty="0" sz="1800" spc="254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кабелей</a:t>
            </a:r>
            <a:r>
              <a:rPr dirty="0" sz="1800" spc="254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</a:t>
            </a:r>
            <a:r>
              <a:rPr dirty="0" sz="1800" spc="254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левом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</a:t>
            </a:r>
            <a:r>
              <a:rPr dirty="0" sz="1800" spc="-1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правом</a:t>
            </a:r>
            <a:r>
              <a:rPr dirty="0" sz="1800" spc="-7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75" i="1">
                <a:solidFill>
                  <a:srgbClr val="1F487C"/>
                </a:solidFill>
                <a:latin typeface="Trebuchet MS"/>
                <a:cs typeface="Trebuchet MS"/>
              </a:rPr>
              <a:t>берегу,</a:t>
            </a:r>
            <a:r>
              <a:rPr dirty="0" sz="1800" spc="-9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45" i="1">
                <a:solidFill>
                  <a:srgbClr val="1F487C"/>
                </a:solidFill>
                <a:latin typeface="Trebuchet MS"/>
                <a:cs typeface="Trebuchet MS"/>
              </a:rPr>
              <a:t>разумеется,</a:t>
            </a:r>
            <a:r>
              <a:rPr dirty="0" sz="1800" spc="-9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чтобы</a:t>
            </a:r>
            <a:r>
              <a:rPr dirty="0" sz="1800" spc="-7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числа</a:t>
            </a:r>
            <a:r>
              <a:rPr dirty="0" sz="1800" spc="-10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совпали</a:t>
            </a:r>
            <a:r>
              <a:rPr dirty="0" sz="1800" spc="-1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algn="just" marL="12700" marR="5080" indent="635">
              <a:lnSpc>
                <a:spcPct val="106700"/>
              </a:lnSpc>
              <a:spcBef>
                <a:spcPts val="810"/>
              </a:spcBef>
            </a:pP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Ему</a:t>
            </a:r>
            <a:r>
              <a:rPr dirty="0" sz="1800" spc="13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предоставили</a:t>
            </a:r>
            <a:r>
              <a:rPr dirty="0" sz="1800" spc="1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катер,</a:t>
            </a:r>
            <a:r>
              <a:rPr dirty="0" sz="1800" spc="1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который</a:t>
            </a:r>
            <a:r>
              <a:rPr dirty="0" sz="1800" spc="1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может</a:t>
            </a:r>
            <a:r>
              <a:rPr dirty="0" sz="1800" spc="1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возить</a:t>
            </a:r>
            <a:r>
              <a:rPr dirty="0" sz="1800" spc="1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его</a:t>
            </a:r>
            <a:r>
              <a:rPr dirty="0" sz="1800" spc="1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сколько</a:t>
            </a:r>
            <a:r>
              <a:rPr dirty="0" sz="1800" spc="1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угодно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раз</a:t>
            </a:r>
            <a:r>
              <a:rPr dirty="0" sz="1800" spc="2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</a:t>
            </a:r>
            <a:r>
              <a:rPr dirty="0" sz="1800" spc="2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одного</a:t>
            </a:r>
            <a:r>
              <a:rPr dirty="0" sz="1800" spc="2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берега</a:t>
            </a:r>
            <a:r>
              <a:rPr dirty="0" sz="1800" spc="27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</a:t>
            </a:r>
            <a:r>
              <a:rPr dirty="0" sz="1800" spc="2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другой,</a:t>
            </a:r>
            <a:r>
              <a:rPr dirty="0" sz="1800" spc="2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линию</a:t>
            </a:r>
            <a:r>
              <a:rPr dirty="0" sz="1800" spc="29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с</a:t>
            </a:r>
            <a:r>
              <a:rPr dirty="0" sz="1800" spc="28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током</a:t>
            </a:r>
            <a:r>
              <a:rPr dirty="0" sz="1800" spc="2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</a:t>
            </a:r>
            <a:r>
              <a:rPr dirty="0" sz="1800" spc="27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исходном</a:t>
            </a:r>
            <a:r>
              <a:rPr dirty="0" sz="1800" spc="2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берегу</a:t>
            </a:r>
            <a:r>
              <a:rPr dirty="0" sz="1800" spc="29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50" i="1">
                <a:solidFill>
                  <a:srgbClr val="1F487C"/>
                </a:solidFill>
                <a:latin typeface="Trebuchet MS"/>
                <a:cs typeface="Trebuchet MS"/>
              </a:rPr>
              <a:t>и </a:t>
            </a:r>
            <a:r>
              <a:rPr dirty="0" sz="1800" spc="-60" i="1">
                <a:solidFill>
                  <a:srgbClr val="1F487C"/>
                </a:solidFill>
                <a:latin typeface="Trebuchet MS"/>
                <a:cs typeface="Trebuchet MS"/>
              </a:rPr>
              <a:t>мультиметр,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который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показывает</a:t>
            </a:r>
            <a:r>
              <a:rPr dirty="0" sz="1800" spc="-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напряжение</a:t>
            </a:r>
            <a:r>
              <a:rPr dirty="0" sz="1800" spc="-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</a:t>
            </a:r>
            <a:r>
              <a:rPr dirty="0" sz="1800" spc="-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кабеле</a:t>
            </a:r>
            <a:r>
              <a:rPr dirty="0" sz="1800" spc="-1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55748" y="284988"/>
            <a:ext cx="3240405" cy="1079500"/>
          </a:xfrm>
          <a:prstGeom prst="rect">
            <a:avLst/>
          </a:prstGeom>
          <a:ln w="3238">
            <a:solidFill>
              <a:srgbClr val="4F81B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121410" indent="-229235">
              <a:lnSpc>
                <a:spcPts val="3210"/>
              </a:lnSpc>
              <a:buFont typeface="Arial"/>
              <a:buChar char="•"/>
              <a:tabLst>
                <a:tab pos="1122045" algn="l"/>
              </a:tabLst>
            </a:pPr>
            <a:r>
              <a:rPr dirty="0" sz="2800" spc="-10">
                <a:solidFill>
                  <a:srgbClr val="1F487C"/>
                </a:solidFill>
                <a:latin typeface="Courier New"/>
                <a:cs typeface="Courier New"/>
              </a:rPr>
              <a:t>З</a:t>
            </a:r>
            <a:r>
              <a:rPr dirty="0" sz="2800" spc="-10">
                <a:solidFill>
                  <a:srgbClr val="1F487C"/>
                </a:solidFill>
                <a:latin typeface="Courier New"/>
                <a:cs typeface="Courier New"/>
              </a:rPr>
              <a:t>адача</a:t>
            </a:r>
            <a:endParaRPr sz="2800">
              <a:latin typeface="Courier New"/>
              <a:cs typeface="Courier New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6306311" y="582168"/>
            <a:ext cx="2837815" cy="478790"/>
            <a:chOff x="6306311" y="582168"/>
            <a:chExt cx="2837815" cy="4787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06311" y="582168"/>
              <a:ext cx="2447543" cy="47853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8758427" y="824484"/>
              <a:ext cx="386080" cy="1270"/>
            </a:xfrm>
            <a:custGeom>
              <a:avLst/>
              <a:gdLst/>
              <a:ahLst/>
              <a:cxnLst/>
              <a:rect l="l" t="t" r="r" b="b"/>
              <a:pathLst>
                <a:path w="386079" h="1269">
                  <a:moveTo>
                    <a:pt x="0" y="0"/>
                  </a:moveTo>
                  <a:lnTo>
                    <a:pt x="385571" y="1049"/>
                  </a:lnTo>
                </a:path>
              </a:pathLst>
            </a:custGeom>
            <a:ln w="317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80772" y="836675"/>
            <a:ext cx="396875" cy="1270"/>
          </a:xfrm>
          <a:custGeom>
            <a:avLst/>
            <a:gdLst/>
            <a:ahLst/>
            <a:cxnLst/>
            <a:rect l="l" t="t" r="r" b="b"/>
            <a:pathLst>
              <a:path w="396875" h="1269">
                <a:moveTo>
                  <a:pt x="0" y="0"/>
                </a:moveTo>
                <a:lnTo>
                  <a:pt x="396722" y="1079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798820" y="824483"/>
            <a:ext cx="396875" cy="1270"/>
          </a:xfrm>
          <a:custGeom>
            <a:avLst/>
            <a:gdLst/>
            <a:ahLst/>
            <a:cxnLst/>
            <a:rect l="l" t="t" r="r" b="b"/>
            <a:pathLst>
              <a:path w="396875" h="1269">
                <a:moveTo>
                  <a:pt x="0" y="0"/>
                </a:moveTo>
                <a:lnTo>
                  <a:pt x="396722" y="1079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162555" y="836675"/>
            <a:ext cx="396875" cy="1270"/>
          </a:xfrm>
          <a:custGeom>
            <a:avLst/>
            <a:gdLst/>
            <a:ahLst/>
            <a:cxnLst/>
            <a:rect l="l" t="t" r="r" b="b"/>
            <a:pathLst>
              <a:path w="396875" h="1269">
                <a:moveTo>
                  <a:pt x="0" y="0"/>
                </a:moveTo>
                <a:lnTo>
                  <a:pt x="396722" y="1079"/>
                </a:lnTo>
              </a:path>
            </a:pathLst>
          </a:custGeom>
          <a:ln w="317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9055" y="320040"/>
            <a:ext cx="1011782" cy="1002791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551093" y="1483656"/>
            <a:ext cx="7978775" cy="13023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 indent="635">
              <a:lnSpc>
                <a:spcPct val="107200"/>
              </a:lnSpc>
              <a:spcBef>
                <a:spcPts val="110"/>
              </a:spcBef>
            </a:pP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Все</a:t>
            </a:r>
            <a:r>
              <a:rPr dirty="0" sz="1800" spc="1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думали,</a:t>
            </a:r>
            <a:r>
              <a:rPr dirty="0" sz="1800" spc="15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что</a:t>
            </a:r>
            <a:r>
              <a:rPr dirty="0" sz="1800" spc="17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электромонтёр</a:t>
            </a:r>
            <a:r>
              <a:rPr dirty="0" sz="1800" spc="16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пересечёт</a:t>
            </a:r>
            <a:r>
              <a:rPr dirty="0" sz="1800" spc="1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реку</a:t>
            </a:r>
            <a:r>
              <a:rPr dirty="0" sz="1800" spc="15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как</a:t>
            </a:r>
            <a:r>
              <a:rPr dirty="0" sz="1800" spc="19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минимум</a:t>
            </a:r>
            <a:r>
              <a:rPr dirty="0" sz="1800" spc="15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65" i="1">
                <a:solidFill>
                  <a:srgbClr val="1F487C"/>
                </a:solidFill>
                <a:latin typeface="Calibri"/>
                <a:cs typeface="Calibri"/>
              </a:rPr>
              <a:t>49</a:t>
            </a:r>
            <a:r>
              <a:rPr dirty="0" sz="1800" spc="280" i="1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раз,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но</a:t>
            </a:r>
            <a:r>
              <a:rPr dirty="0" sz="1800" spc="8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ему</a:t>
            </a:r>
            <a:r>
              <a:rPr dirty="0" sz="1800" spc="9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хватило</a:t>
            </a:r>
            <a:r>
              <a:rPr dirty="0" sz="1800" spc="8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всего</a:t>
            </a:r>
            <a:r>
              <a:rPr dirty="0" sz="1800" spc="10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двух</a:t>
            </a:r>
            <a:r>
              <a:rPr dirty="0" sz="1800" spc="8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раз</a:t>
            </a:r>
            <a:r>
              <a:rPr dirty="0" sz="1800" spc="9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Calibri"/>
                <a:cs typeface="Calibri"/>
              </a:rPr>
              <a:t>-</a:t>
            </a:r>
            <a:r>
              <a:rPr dirty="0" sz="1800" spc="220" i="1">
                <a:solidFill>
                  <a:srgbClr val="1F487C"/>
                </a:solidFill>
                <a:latin typeface="Calibri"/>
                <a:cs typeface="Calibri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туда</a:t>
            </a:r>
            <a:r>
              <a:rPr dirty="0" sz="1800" spc="8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</a:t>
            </a:r>
            <a:r>
              <a:rPr dirty="0" sz="1800" spc="85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обратно</a:t>
            </a:r>
            <a:r>
              <a:rPr dirty="0" sz="180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r>
              <a:rPr dirty="0" sz="1800" spc="220" i="1">
                <a:solidFill>
                  <a:srgbClr val="1F487C"/>
                </a:solidFill>
                <a:latin typeface="Calibri"/>
                <a:cs typeface="Calibri"/>
              </a:rPr>
              <a:t> 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Потом</a:t>
            </a:r>
            <a:r>
              <a:rPr dirty="0" sz="1800" spc="90" i="1">
                <a:solidFill>
                  <a:srgbClr val="1F487C"/>
                </a:solidFill>
                <a:latin typeface="Trebuchet MS"/>
                <a:cs typeface="Trebuchet MS"/>
              </a:rPr>
              <a:t>  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Петр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 Николаевич</a:t>
            </a:r>
            <a:r>
              <a:rPr dirty="0" sz="1800" spc="-1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просто </a:t>
            </a:r>
            <a:r>
              <a:rPr dirty="0" sz="1800" spc="-40" i="1">
                <a:solidFill>
                  <a:srgbClr val="1F487C"/>
                </a:solidFill>
                <a:latin typeface="Trebuchet MS"/>
                <a:cs typeface="Trebuchet MS"/>
              </a:rPr>
              <a:t>сидел</a:t>
            </a:r>
            <a:r>
              <a:rPr dirty="0" sz="1800" spc="-6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</a:t>
            </a:r>
            <a:r>
              <a:rPr dirty="0" sz="1800" spc="-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35" i="1">
                <a:solidFill>
                  <a:srgbClr val="1F487C"/>
                </a:solidFill>
                <a:latin typeface="Trebuchet MS"/>
                <a:cs typeface="Trebuchet MS"/>
              </a:rPr>
              <a:t>берегу</a:t>
            </a:r>
            <a:r>
              <a:rPr dirty="0" sz="1800" spc="-4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и</a:t>
            </a:r>
            <a:r>
              <a:rPr dirty="0" sz="1800" spc="-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5" i="1">
                <a:solidFill>
                  <a:srgbClr val="1F487C"/>
                </a:solidFill>
                <a:latin typeface="Trebuchet MS"/>
                <a:cs typeface="Trebuchet MS"/>
              </a:rPr>
              <a:t>задумчиво</a:t>
            </a:r>
            <a:r>
              <a:rPr dirty="0" sz="1800" spc="-8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20" i="1">
                <a:solidFill>
                  <a:srgbClr val="1F487C"/>
                </a:solidFill>
                <a:latin typeface="Trebuchet MS"/>
                <a:cs typeface="Trebuchet MS"/>
              </a:rPr>
              <a:t>смотрел</a:t>
            </a:r>
            <a:r>
              <a:rPr dirty="0" sz="1800" spc="-3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на</a:t>
            </a:r>
            <a:r>
              <a:rPr dirty="0" sz="1800" spc="-6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воду</a:t>
            </a:r>
            <a:r>
              <a:rPr dirty="0" sz="1800" spc="-10" i="1">
                <a:solidFill>
                  <a:srgbClr val="1F487C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935"/>
              </a:spcBef>
            </a:pPr>
            <a:r>
              <a:rPr dirty="0" sz="1800" spc="-50" i="1">
                <a:solidFill>
                  <a:srgbClr val="1F487C"/>
                </a:solidFill>
                <a:latin typeface="Trebuchet MS"/>
                <a:cs typeface="Trebuchet MS"/>
              </a:rPr>
              <a:t>Как</a:t>
            </a:r>
            <a:r>
              <a:rPr dirty="0" sz="1800" spc="-80" i="1">
                <a:solidFill>
                  <a:srgbClr val="1F487C"/>
                </a:solidFill>
                <a:latin typeface="Trebuchet MS"/>
                <a:cs typeface="Trebuchet MS"/>
              </a:rPr>
              <a:t> ему</a:t>
            </a:r>
            <a:r>
              <a:rPr dirty="0" sz="1800" spc="-70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i="1">
                <a:solidFill>
                  <a:srgbClr val="1F487C"/>
                </a:solidFill>
                <a:latin typeface="Trebuchet MS"/>
                <a:cs typeface="Trebuchet MS"/>
              </a:rPr>
              <a:t>это</a:t>
            </a:r>
            <a:r>
              <a:rPr dirty="0" sz="1800" spc="-35" i="1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dirty="0" sz="1800" spc="-10" i="1">
                <a:solidFill>
                  <a:srgbClr val="1F487C"/>
                </a:solidFill>
                <a:latin typeface="Trebuchet MS"/>
                <a:cs typeface="Trebuchet MS"/>
              </a:rPr>
              <a:t>удалось?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>Home</Company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Широкова</dc:creator>
  <dc:title>Презентация PowerPoint</dc:title>
  <dcterms:created xsi:type="dcterms:W3CDTF">2023-09-29T11:29:13Z</dcterms:created>
  <dcterms:modified xsi:type="dcterms:W3CDTF">2023-09-29T11:29:13Z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2023-09-21T00:00:00Z</vt:filetime>
  </property>
  <property fmtid="{D5CDD505-2E9C-101B-9397-08002B2CF9AE}" pid="3" name="Creator">
    <vt:lpwstr>Acrobat PDFMaker 21 для PowerPoint</vt:lpwstr>
  </property>
  <property fmtid="{D5CDD505-2E9C-101B-9397-08002B2CF9AE}" pid="4" name="LastSaved">
    <vt:filetime>2023-09-29T00:00:00Z</vt:filetime>
  </property>
  <property fmtid="{D5CDD505-2E9C-101B-9397-08002B2CF9AE}" pid="5" name="PresentationFormat">
    <vt:lpwstr>Экран (4:3)</vt:lpwstr>
  </property>
  <property fmtid="{D5CDD505-2E9C-101B-9397-08002B2CF9AE}" pid="6" name="Producer">
    <vt:lpwstr>Adobe PDF Library 21.1.177</vt:lpwstr>
  </property>
  <property fmtid="{D5CDD505-2E9C-101B-9397-08002B2CF9AE}" pid="7" name="Slides">
    <vt:lpwstr>5</vt:lpwstr>
  </property>
</Properties>
</file>