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«Молодым везде у нас дорога»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Финтех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57547" y="3153033"/>
            <a:ext cx="2376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008783" y="1565524"/>
            <a:ext cx="557470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 algn="just"/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/>
            <a:r>
              <a:rPr lang="ru-RU" sz="1400" dirty="0"/>
              <a:t>СПАО «Ингосстрах» является универсальной страховой компанией федерального уровня, специализирующаяся на классических видах добровольного рискового страхования и широко представленная через сеть своих филиалов, представительств, дочерних и зависимых компаний, как в России, так и за ее пределами.</a:t>
            </a:r>
          </a:p>
          <a:p>
            <a:pPr algn="just"/>
            <a:r>
              <a:rPr lang="ru-RU" sz="1400" dirty="0"/>
              <a:t>Услуги СПАО «Ингосстрах» доступны на всей территории РФ благодаря широкой региональной сети, которая насчитывает 83 филиала. Международная страховая группа «ИНГО» объединяет в своем составе страховые компании, в капитале которых «Ингосстрах» контролирует более 50 %. Членами ИНГО являются 4 компании за рубежом и 6 компаний на территории РФ. Загранпредставительства СПАО «Ингосстрах» осуществляют свою деятельность в Азербайджане, Индии, Казахстане, Китае.</a:t>
            </a:r>
          </a:p>
          <a:p>
            <a:pPr algn="just"/>
            <a:r>
              <a:rPr lang="ru-RU" sz="1400" dirty="0"/>
              <a:t>СПАО «Ингосстрах» предоставляет полный спектр классических страховых услуг. Обеспечивать комплексную защиту финансовых интересов клиентов Компании позволяют лицензии на осуществление всех видов страхования, предусмотренных Законом РФ «Об организации страхового дела в Российской Федерации», а также по перестрахованию.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73C722-6164-4E8B-A5EC-E6DB7678E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03" y="3231525"/>
            <a:ext cx="1561905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1865270"/>
            <a:ext cx="812988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300" b="1" dirty="0"/>
              <a:t>Молодежь вот-вот станет костяком всех трудовых коллективов. К 2020 году </a:t>
            </a:r>
            <a:r>
              <a:rPr lang="ru-RU" sz="1300" b="1" dirty="0" err="1"/>
              <a:t>миллениалы</a:t>
            </a:r>
            <a:r>
              <a:rPr lang="ru-RU" sz="1300" b="1" dirty="0"/>
              <a:t> — те, кто родился в период с середины 1980-х до начала 1990-х, — </a:t>
            </a:r>
            <a:r>
              <a:rPr lang="ru-RU" sz="1300" b="1" dirty="0" err="1"/>
              <a:t>соcтавят</a:t>
            </a:r>
            <a:r>
              <a:rPr lang="ru-RU" sz="1300" b="1" dirty="0"/>
              <a:t> половину сотрудников компаний по всему миру. В последние несколько лет к </a:t>
            </a:r>
            <a:r>
              <a:rPr lang="ru-RU" sz="1300" b="1" dirty="0" err="1"/>
              <a:t>миллениалам</a:t>
            </a:r>
            <a:r>
              <a:rPr lang="ru-RU" sz="1300" b="1" dirty="0"/>
              <a:t>, когда-то считавшимся самым юным поколением, на рабочих местах присоединяются люди помоложе — рожденные в конце 1990-х – начале 2000-х. Они принципиально отличаются от более старших коллег. Чтобы привлечь их в компанию и удержать, работодателю придется изрядно поломать голову. В ближайшее время конкуренция за своенравную молодежь на рынке труда из-за демографического провала конца XX века может только усилиться. Что касается более младшего поколения, то их сначала придется заманить в офисы. При этом старые схемы найма и удержания персонала с помощью стабильной заработной платы и корпоративного ДМС с представителями молодого поколения могут не сработать. А новые способы, в которые искренне верят работодатели, часто оказываются просто мифами. Заманить сотрудника из поколения Z — это только полдела. Если ему что-то не понравится в работе, он может просто исчезнуть на следующий же день и даже не подумает отработать какой-то срок из приличия. Кроме того, он легко готов заявить своему начальнику: «Ты неправильно поставил мне задачу. Мне нужно понимать, к какому времени она должна быть выполнена, насколько актуальна, какой контекст задачи, как будет оцениваться эффективность выполнения».</a:t>
            </a:r>
            <a:br>
              <a:rPr lang="ru-RU" sz="1300" b="1" dirty="0"/>
            </a:br>
            <a:r>
              <a:rPr lang="ru-RU" sz="1300" b="1" dirty="0"/>
              <a:t>Этого, казалось бы, достаточно, чтобы счесть представителей поколения Z маленькими монстрами. Но слухи о том, как страшна в работе молодая поросль, сильно преувеличены — нужно просто посмотреть на них с другой стороны. Тем более сотрудничать все равно придется — среди клиентов любой компании становится все больше тех, кто родился в конце 1990-х – начале 2000-х, и общаться с такими покупателями на одном языке не получится, если в компании сидят только умудренные опытом и возрастом. </a:t>
            </a:r>
            <a:endParaRPr lang="ru-RU" sz="1300" b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1700810"/>
            <a:ext cx="82813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10DBAE3-34B3-467C-8649-96C8F3384986}"/>
              </a:ext>
            </a:extLst>
          </p:cNvPr>
          <p:cNvSpPr/>
          <p:nvPr/>
        </p:nvSpPr>
        <p:spPr>
          <a:xfrm>
            <a:off x="1475656" y="2629931"/>
            <a:ext cx="67687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 algn="just"/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Вас пригласили на должность директора по персоналу в крупную российскую компанию, с численностью персонала более 5000 человек с развитой филиальной сетью.</a:t>
            </a:r>
          </a:p>
          <a:p>
            <a:pPr indent="263525" algn="just"/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Основное направление деятельности компании – страхование.</a:t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Текучесть персонала на уровне 15–20% в год.</a:t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Управление (структура компании) построена по принципу вертикальных связей с четко выделенными направлениями деятельности. Плюсом является полная налоговая прозрачность компании, т.е., как сейчас принято говорить «в компании «белые» зарплаты». В представленной ситуации компания переживает период бурного роста, т.е. в компанию принимается ежемесячно порядка 100–150 человек на самые разные позиции.</a:t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336631" y="1916832"/>
            <a:ext cx="6768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Изучить проблемы по привлечению молодых специалистов;</a:t>
            </a:r>
          </a:p>
          <a:p>
            <a:pPr marL="342900" indent="-342900">
              <a:buAutoNum type="arabicPeriod"/>
            </a:pPr>
            <a:endParaRPr lang="ru-RU" dirty="0"/>
          </a:p>
          <a:p>
            <a:r>
              <a:rPr lang="ru-RU" dirty="0"/>
              <a:t>2. Разработать комплекс мер, направленных на привлечение молодых специалистов;</a:t>
            </a:r>
          </a:p>
          <a:p>
            <a:endParaRPr lang="ru-RU" dirty="0"/>
          </a:p>
          <a:p>
            <a:r>
              <a:rPr lang="ru-RU" dirty="0"/>
              <a:t>3. Создать благоприятные условия для работы молодых специалистов;</a:t>
            </a:r>
          </a:p>
          <a:p>
            <a:endParaRPr lang="ru-RU" dirty="0"/>
          </a:p>
          <a:p>
            <a:r>
              <a:rPr lang="ru-RU" dirty="0"/>
              <a:t>4. Создать условия для развития и реализации потенциальных возможностей молодых специалистов.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336631" y="2244998"/>
            <a:ext cx="6840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1400" dirty="0">
                <a:solidFill>
                  <a:prstClr val="black"/>
                </a:solidFill>
              </a:rPr>
              <a:t>Уделить особое внимание </a:t>
            </a:r>
            <a:r>
              <a:rPr lang="ru-RU" sz="1400" dirty="0"/>
              <a:t>активному присутствию в социальных сетях. Предложите интересный и познавательный контент для публикаций в специализированных медиа, включая вакансии, информацию о компании, проекты и события, чтобы привлечь внимание молодежи. </a:t>
            </a:r>
          </a:p>
          <a:p>
            <a:pPr indent="360363" algn="just"/>
            <a:endParaRPr lang="ru-RU" sz="1400" dirty="0"/>
          </a:p>
          <a:p>
            <a:pPr indent="360363" algn="just"/>
            <a:r>
              <a:rPr lang="ru-RU" sz="1400" dirty="0"/>
              <a:t>Уделить особое внимание поддержке студенческих учреждений, проведению лекций и мастер-классов, участию в конкурсах и соревнованиях, что позволит компании продемонстрировать свою </a:t>
            </a:r>
            <a:r>
              <a:rPr lang="ru-RU" sz="1400" dirty="0" err="1"/>
              <a:t>экспертность</a:t>
            </a:r>
            <a:r>
              <a:rPr lang="ru-RU" sz="1400" dirty="0"/>
              <a:t> в отрасли и привлечь на работу молодых специалистов.</a:t>
            </a:r>
          </a:p>
          <a:p>
            <a:pPr indent="360363" algn="just"/>
            <a:endParaRPr lang="ru-RU" sz="1400" dirty="0"/>
          </a:p>
          <a:p>
            <a:pPr indent="360363" algn="just"/>
            <a:r>
              <a:rPr lang="ru-RU" sz="1400" dirty="0"/>
              <a:t>Предложите структуру пакета немонетарной мотивации молодых специалистов.</a:t>
            </a:r>
          </a:p>
          <a:p>
            <a:pPr indent="360363" algn="just"/>
            <a:r>
              <a:rPr lang="ru-RU" sz="1400" dirty="0"/>
              <a:t>Какие шаги Вы будете предпринимать, какие ресурсы Вам понадобятся для реализации намеченной программы?</a:t>
            </a:r>
          </a:p>
          <a:p>
            <a:pPr indent="360363" algn="just"/>
            <a:br>
              <a:rPr lang="ru-RU" sz="1400" dirty="0"/>
            </a:br>
            <a:r>
              <a:rPr lang="ru-RU" sz="1400" dirty="0"/>
              <a:t>Какие плюсы и минусы для персонала компании Вы видите в предложенной Вами программе?</a:t>
            </a: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435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26</cp:revision>
  <dcterms:created xsi:type="dcterms:W3CDTF">2023-07-17T09:42:28Z</dcterms:created>
  <dcterms:modified xsi:type="dcterms:W3CDTF">2023-09-26T12:14:48Z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f0b804-62e0-47d9-bc61-31b566d2ec1e_Enabled">
    <vt:lpwstr>true</vt:lpwstr>
  </property>
  <property fmtid="{D5CDD505-2E9C-101B-9397-08002B2CF9AE}" pid="3" name="MSIP_Label_22f0b804-62e0-47d9-bc61-31b566d2ec1e_SetDate">
    <vt:lpwstr>2023-09-14T12:52:31Z</vt:lpwstr>
  </property>
  <property fmtid="{D5CDD505-2E9C-101B-9397-08002B2CF9AE}" pid="4" name="MSIP_Label_22f0b804-62e0-47d9-bc61-31b566d2ec1e_Method">
    <vt:lpwstr>Privileged</vt:lpwstr>
  </property>
  <property fmtid="{D5CDD505-2E9C-101B-9397-08002B2CF9AE}" pid="5" name="MSIP_Label_22f0b804-62e0-47d9-bc61-31b566d2ec1e_Name">
    <vt:lpwstr>22f0b804-62e0-47d9-bc61-31b566d2ec1e</vt:lpwstr>
  </property>
  <property fmtid="{D5CDD505-2E9C-101B-9397-08002B2CF9AE}" pid="6" name="MSIP_Label_22f0b804-62e0-47d9-bc61-31b566d2ec1e_SiteId">
    <vt:lpwstr>818b099f-45a1-4ad0-a663-221661b546d1</vt:lpwstr>
  </property>
  <property fmtid="{D5CDD505-2E9C-101B-9397-08002B2CF9AE}" pid="7" name="MSIP_Label_22f0b804-62e0-47d9-bc61-31b566d2ec1e_ActionId">
    <vt:lpwstr>0a0cf92d-9ed6-46cb-8a1c-fdaec8598012</vt:lpwstr>
  </property>
  <property fmtid="{D5CDD505-2E9C-101B-9397-08002B2CF9AE}" pid="8" name="MSIP_Label_22f0b804-62e0-47d9-bc61-31b566d2ec1e_ContentBits">
    <vt:lpwstr>0</vt:lpwstr>
  </property>
</Properties>
</file>