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39876" y="6433418"/>
            <a:ext cx="20510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hyperlink" Target="http://www.rosenergoatom.ru/stations_projects/sayt-kurskoy-aes/kurskaya-" TargetMode="External"/><Relationship Id="rId5" Type="http://schemas.openxmlformats.org/officeDocument/2006/relationships/hyperlink" Target="http://www.rosenergoatom.ru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65760" indent="-219710">
              <a:lnSpc>
                <a:spcPts val="2865"/>
              </a:lnSpc>
              <a:buFont typeface="Arial"/>
              <a:buChar char="•"/>
              <a:tabLst>
                <a:tab pos="365760" algn="l"/>
              </a:tabLst>
            </a:pPr>
            <a:r>
              <a:rPr dirty="0" sz="2500" spc="-65">
                <a:solidFill>
                  <a:srgbClr val="1F487C"/>
                </a:solidFill>
                <a:latin typeface="Courier New"/>
                <a:cs typeface="Courier New"/>
              </a:rPr>
              <a:t>Л</a:t>
            </a:r>
            <a:r>
              <a:rPr dirty="0" sz="2500" spc="-65">
                <a:solidFill>
                  <a:srgbClr val="1F487C"/>
                </a:solidFill>
                <a:latin typeface="Courier New"/>
                <a:cs typeface="Courier New"/>
              </a:rPr>
              <a:t>ига</a:t>
            </a:r>
            <a:r>
              <a:rPr dirty="0" sz="2500" spc="-825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dirty="0" sz="2500" spc="-10">
                <a:solidFill>
                  <a:srgbClr val="1F487C"/>
                </a:solidFill>
                <a:latin typeface="Courier New"/>
                <a:cs typeface="Courier New"/>
              </a:rPr>
              <a:t>прикладных</a:t>
            </a:r>
            <a:endParaRPr sz="2500">
              <a:latin typeface="Courier New"/>
              <a:cs typeface="Courier New"/>
            </a:endParaRPr>
          </a:p>
          <a:p>
            <a:pPr marL="288925" indent="-21971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289560" algn="l"/>
              </a:tabLst>
            </a:pPr>
            <a:r>
              <a:rPr dirty="0" sz="2500" spc="-130">
                <a:solidFill>
                  <a:srgbClr val="C00000"/>
                </a:solidFill>
                <a:latin typeface="Courier New"/>
                <a:cs typeface="Courier New"/>
              </a:rPr>
              <a:t>кейс</a:t>
            </a:r>
            <a:r>
              <a:rPr dirty="0" sz="2500" spc="-130">
                <a:solidFill>
                  <a:srgbClr val="C00000"/>
                </a:solidFill>
                <a:latin typeface="Garamond"/>
                <a:cs typeface="Garamond"/>
              </a:rPr>
              <a:t>-</a:t>
            </a:r>
            <a:r>
              <a:rPr dirty="0" sz="2500" spc="-10">
                <a:solidFill>
                  <a:srgbClr val="C00000"/>
                </a:solidFill>
                <a:latin typeface="Courier New"/>
                <a:cs typeface="Courier New"/>
              </a:rPr>
              <a:t>чемпионатов</a:t>
            </a:r>
            <a:endParaRPr sz="25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80772" y="399288"/>
            <a:ext cx="2479040" cy="875030"/>
            <a:chOff x="80772" y="399288"/>
            <a:chExt cx="2479040" cy="87503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5488" y="399288"/>
              <a:ext cx="1673352" cy="874776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0772" y="836675"/>
              <a:ext cx="396240" cy="2540"/>
            </a:xfrm>
            <a:custGeom>
              <a:avLst/>
              <a:gdLst/>
              <a:ahLst/>
              <a:cxnLst/>
              <a:rect l="l" t="t" r="r" b="b"/>
              <a:pathLst>
                <a:path w="396240" h="2540">
                  <a:moveTo>
                    <a:pt x="0" y="2159"/>
                  </a:moveTo>
                  <a:lnTo>
                    <a:pt x="395998" y="0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162555" y="836675"/>
              <a:ext cx="397510" cy="1905"/>
            </a:xfrm>
            <a:custGeom>
              <a:avLst/>
              <a:gdLst/>
              <a:ahLst/>
              <a:cxnLst/>
              <a:rect l="l" t="t" r="r" b="b"/>
              <a:pathLst>
                <a:path w="397510" h="1905">
                  <a:moveTo>
                    <a:pt x="0" y="0"/>
                  </a:moveTo>
                  <a:lnTo>
                    <a:pt x="397078" y="1435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06311" y="582168"/>
              <a:ext cx="2447543" cy="478536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8758427" y="824484"/>
              <a:ext cx="386080" cy="1905"/>
            </a:xfrm>
            <a:custGeom>
              <a:avLst/>
              <a:gdLst/>
              <a:ahLst/>
              <a:cxnLst/>
              <a:rect l="l" t="t" r="r" b="b"/>
              <a:pathLst>
                <a:path w="386079" h="1905">
                  <a:moveTo>
                    <a:pt x="0" y="0"/>
                  </a:moveTo>
                  <a:lnTo>
                    <a:pt x="385571" y="1393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5798820" y="824483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-12700" y="5644427"/>
            <a:ext cx="9169400" cy="1031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4940" algn="l"/>
                <a:tab pos="9156065" algn="l"/>
              </a:tabLst>
            </a:pPr>
            <a:r>
              <a:rPr dirty="0" u="sng" sz="2400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2400" spc="-10" i="1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rebuchet MS"/>
                <a:cs typeface="Trebuchet MS"/>
              </a:rPr>
              <a:t>ФинТех</a:t>
            </a:r>
            <a:r>
              <a:rPr dirty="0" u="sng" sz="2400" i="1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rebuchet MS"/>
                <a:cs typeface="Trebuchet MS"/>
              </a:rPr>
              <a:t>	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algn="r" marR="554990">
              <a:lnSpc>
                <a:spcPct val="100000"/>
              </a:lnSpc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173132" y="2149941"/>
            <a:ext cx="7015480" cy="20396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 indent="-4445">
              <a:lnSpc>
                <a:spcPct val="100200"/>
              </a:lnSpc>
              <a:spcBef>
                <a:spcPts val="80"/>
              </a:spcBef>
            </a:pPr>
            <a:r>
              <a:rPr dirty="0" sz="4400" spc="-10" i="1">
                <a:solidFill>
                  <a:srgbClr val="1F487C"/>
                </a:solidFill>
                <a:latin typeface="Trebuchet MS"/>
                <a:cs typeface="Trebuchet MS"/>
              </a:rPr>
              <a:t>Разработка</a:t>
            </a:r>
            <a:r>
              <a:rPr dirty="0" sz="4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4400" i="1">
                <a:solidFill>
                  <a:srgbClr val="1F487C"/>
                </a:solidFill>
                <a:latin typeface="Trebuchet MS"/>
                <a:cs typeface="Trebuchet MS"/>
              </a:rPr>
              <a:t>информационного</a:t>
            </a:r>
            <a:r>
              <a:rPr dirty="0" sz="4400" spc="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4400" spc="-10" i="1">
                <a:solidFill>
                  <a:srgbClr val="1F487C"/>
                </a:solidFill>
                <a:latin typeface="Trebuchet MS"/>
                <a:cs typeface="Trebuchet MS"/>
              </a:rPr>
              <a:t>стенда </a:t>
            </a:r>
            <a:r>
              <a:rPr dirty="0" sz="4400" spc="-105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4400" spc="-1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4400" i="1">
                <a:solidFill>
                  <a:srgbClr val="1F487C"/>
                </a:solidFill>
                <a:latin typeface="Trebuchet MS"/>
                <a:cs typeface="Trebuchet MS"/>
              </a:rPr>
              <a:t>персонала</a:t>
            </a:r>
            <a:r>
              <a:rPr dirty="0" sz="44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4400" spc="25" i="1">
                <a:solidFill>
                  <a:srgbClr val="1F487C"/>
                </a:solidFill>
                <a:latin typeface="Trebuchet MS"/>
                <a:cs typeface="Trebuchet MS"/>
              </a:rPr>
              <a:t>ЭЦ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0" y="56052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35609" indent="-229235">
              <a:lnSpc>
                <a:spcPts val="3185"/>
              </a:lnSpc>
              <a:buFont typeface="Arial"/>
              <a:buChar char="•"/>
              <a:tabLst>
                <a:tab pos="436245" algn="l"/>
              </a:tabLst>
            </a:pPr>
            <a:r>
              <a:rPr dirty="0" sz="2800" spc="110">
                <a:solidFill>
                  <a:srgbClr val="1F487C"/>
                </a:solidFill>
                <a:latin typeface="Courier New"/>
                <a:cs typeface="Courier New"/>
              </a:rPr>
              <a:t>Ин</a:t>
            </a:r>
            <a:r>
              <a:rPr dirty="0" sz="2800" spc="110">
                <a:solidFill>
                  <a:srgbClr val="1F487C"/>
                </a:solidFill>
                <a:latin typeface="Courier New"/>
                <a:cs typeface="Courier New"/>
              </a:rPr>
              <a:t>формация</a:t>
            </a:r>
            <a:r>
              <a:rPr dirty="0" sz="2800" spc="-101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dirty="0" sz="2800" spc="-50">
                <a:solidFill>
                  <a:srgbClr val="1F487C"/>
                </a:solidFill>
                <a:latin typeface="Courier New"/>
                <a:cs typeface="Courier New"/>
              </a:rPr>
              <a:t>о</a:t>
            </a:r>
            <a:endParaRPr sz="2800">
              <a:latin typeface="Courier New"/>
              <a:cs typeface="Courier New"/>
            </a:endParaRPr>
          </a:p>
          <a:p>
            <a:pPr marL="855980">
              <a:lnSpc>
                <a:spcPct val="100000"/>
              </a:lnSpc>
              <a:spcBef>
                <a:spcPts val="20"/>
              </a:spcBef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компании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905"/>
            </a:xfrm>
            <a:custGeom>
              <a:avLst/>
              <a:gdLst/>
              <a:ahLst/>
              <a:cxnLst/>
              <a:rect l="l" t="t" r="r" b="b"/>
              <a:pathLst>
                <a:path w="386079" h="1905">
                  <a:moveTo>
                    <a:pt x="0" y="0"/>
                  </a:moveTo>
                  <a:lnTo>
                    <a:pt x="385571" y="1393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09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8465276" y="6376268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3230003" y="1593476"/>
            <a:ext cx="5560695" cy="4718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1143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Курская</a:t>
            </a:r>
            <a:r>
              <a:rPr dirty="0" sz="1400" spc="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атомная</a:t>
            </a:r>
            <a:r>
              <a:rPr dirty="0" sz="1400" spc="1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станция</a:t>
            </a:r>
            <a:r>
              <a:rPr dirty="0" sz="1400" spc="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входит</a:t>
            </a:r>
            <a:r>
              <a:rPr dirty="0" sz="1400" spc="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400" spc="11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первую</a:t>
            </a:r>
            <a:r>
              <a:rPr dirty="0" sz="1400" spc="11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тройку</a:t>
            </a:r>
            <a:r>
              <a:rPr dirty="0" sz="1400" spc="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равных</a:t>
            </a:r>
            <a:r>
              <a:rPr dirty="0" sz="14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по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мощности</a:t>
            </a:r>
            <a:r>
              <a:rPr dirty="0" sz="1400" spc="21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атомных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станций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страны,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</a:t>
            </a:r>
            <a:r>
              <a:rPr dirty="0" sz="1400" spc="22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объему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вырабатываемой</a:t>
            </a:r>
            <a:r>
              <a:rPr dirty="0" sz="1400" spc="409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электроэнергии</a:t>
            </a:r>
            <a:r>
              <a:rPr dirty="0" sz="1400" spc="42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400" spc="445" i="1">
                <a:solidFill>
                  <a:srgbClr val="1F487C"/>
                </a:solidFill>
                <a:latin typeface="Arial"/>
                <a:cs typeface="Arial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400" spc="41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первую</a:t>
            </a:r>
            <a:r>
              <a:rPr dirty="0" sz="1400" spc="409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четверку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электростанций</a:t>
            </a:r>
            <a:r>
              <a:rPr dirty="0" sz="14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России</a:t>
            </a:r>
            <a:r>
              <a:rPr dirty="0" sz="14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всех</a:t>
            </a:r>
            <a:r>
              <a:rPr dirty="0" sz="14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типов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Установленная</a:t>
            </a:r>
            <a:r>
              <a:rPr dirty="0" sz="1400" spc="-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мощность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:</a:t>
            </a:r>
            <a:r>
              <a:rPr dirty="0" sz="1400" spc="-4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3000 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МВт,</a:t>
            </a:r>
            <a:endParaRPr sz="14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90" i="1">
                <a:solidFill>
                  <a:srgbClr val="1F487C"/>
                </a:solidFill>
                <a:latin typeface="Trebuchet MS"/>
                <a:cs typeface="Trebuchet MS"/>
              </a:rPr>
              <a:t>Тип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4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количество</a:t>
            </a:r>
            <a:r>
              <a:rPr dirty="0" sz="14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энергоблоков</a:t>
            </a:r>
            <a:r>
              <a:rPr dirty="0" sz="1400" spc="-20" i="1">
                <a:solidFill>
                  <a:srgbClr val="1F487C"/>
                </a:solidFill>
                <a:latin typeface="Arial"/>
                <a:cs typeface="Arial"/>
              </a:rPr>
              <a:t>: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РБМК</a:t>
            </a:r>
            <a:r>
              <a:rPr dirty="0" sz="14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3</a:t>
            </a:r>
            <a:r>
              <a:rPr dirty="0" sz="1400" spc="-3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шт</a:t>
            </a:r>
            <a:r>
              <a:rPr dirty="0" sz="1400" spc="-25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algn="just" marL="12700" marR="9525">
              <a:lnSpc>
                <a:spcPct val="100000"/>
              </a:lnSpc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400" spc="2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данный</a:t>
            </a:r>
            <a:r>
              <a:rPr dirty="0" sz="1400" spc="3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момент</a:t>
            </a:r>
            <a:r>
              <a:rPr dirty="0" sz="1400" spc="2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строится</a:t>
            </a:r>
            <a:r>
              <a:rPr dirty="0" sz="1400" spc="2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два</a:t>
            </a:r>
            <a:r>
              <a:rPr dirty="0" sz="1400" spc="2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новейших</a:t>
            </a:r>
            <a:r>
              <a:rPr dirty="0" sz="1400" spc="3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инновационных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энергоблока</a:t>
            </a:r>
            <a:r>
              <a:rPr dirty="0" sz="1400" spc="27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типа</a:t>
            </a:r>
            <a:r>
              <a:rPr dirty="0" sz="1400" spc="27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ВВЭР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ТОИ</a:t>
            </a:r>
            <a:r>
              <a:rPr dirty="0" sz="1400" spc="28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</a:t>
            </a:r>
            <a:r>
              <a:rPr dirty="0" sz="1400" spc="28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суммарной</a:t>
            </a:r>
            <a:r>
              <a:rPr dirty="0" sz="1400" spc="27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установленной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мощностью</a:t>
            </a:r>
            <a:r>
              <a:rPr dirty="0" sz="14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2510</a:t>
            </a:r>
            <a:r>
              <a:rPr dirty="0" sz="1400" spc="15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МВт</a:t>
            </a:r>
            <a:r>
              <a:rPr dirty="0" sz="1400" spc="-2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algn="just" marL="13335" marR="8255" indent="-635">
              <a:lnSpc>
                <a:spcPct val="100000"/>
              </a:lnSpc>
            </a:pP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Курская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АЭС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является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важнейшим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узлом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Единой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энергетической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системы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России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400" spc="260" i="1">
                <a:solidFill>
                  <a:srgbClr val="1F487C"/>
                </a:solidFill>
                <a:latin typeface="Arial"/>
                <a:cs typeface="Arial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Основной</a:t>
            </a:r>
            <a:r>
              <a:rPr dirty="0" sz="1400" spc="22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потребитель</a:t>
            </a:r>
            <a:r>
              <a:rPr dirty="0" sz="1400" spc="229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400" spc="250" i="1">
                <a:solidFill>
                  <a:srgbClr val="1F487C"/>
                </a:solidFill>
                <a:latin typeface="Arial"/>
                <a:cs typeface="Arial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энергосистема</a:t>
            </a:r>
            <a:endParaRPr sz="1400">
              <a:latin typeface="Trebuchet MS"/>
              <a:cs typeface="Trebuchet MS"/>
            </a:endParaRPr>
          </a:p>
          <a:p>
            <a:pPr algn="just" marL="13335" marR="7620" indent="-635">
              <a:lnSpc>
                <a:spcPct val="100000"/>
              </a:lnSpc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«Центр»,</a:t>
            </a:r>
            <a:r>
              <a:rPr dirty="0" sz="1400" spc="4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которая</a:t>
            </a:r>
            <a:r>
              <a:rPr dirty="0" sz="1400" spc="4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охватывает</a:t>
            </a:r>
            <a:r>
              <a:rPr dirty="0" sz="1400" spc="4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19</a:t>
            </a:r>
            <a:r>
              <a:rPr dirty="0" sz="1400" spc="484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областей</a:t>
            </a:r>
            <a:r>
              <a:rPr dirty="0" sz="1400" spc="4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ЦФО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400" spc="55" i="1">
                <a:solidFill>
                  <a:srgbClr val="1F487C"/>
                </a:solidFill>
                <a:latin typeface="Arial"/>
                <a:cs typeface="Arial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Атомная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электростанция</a:t>
            </a:r>
            <a:r>
              <a:rPr dirty="0" sz="1400" spc="280" i="1">
                <a:solidFill>
                  <a:srgbClr val="1F487C"/>
                </a:solidFill>
                <a:latin typeface="Trebuchet MS"/>
                <a:cs typeface="Trebuchet MS"/>
              </a:rPr>
              <a:t> 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обеспечивает</a:t>
            </a:r>
            <a:r>
              <a:rPr dirty="0" sz="1400" spc="280" i="1">
                <a:solidFill>
                  <a:srgbClr val="1F487C"/>
                </a:solidFill>
                <a:latin typeface="Trebuchet MS"/>
                <a:cs typeface="Trebuchet MS"/>
              </a:rPr>
              <a:t> 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электроэнергией</a:t>
            </a:r>
            <a:r>
              <a:rPr dirty="0" sz="1400" spc="275" i="1">
                <a:solidFill>
                  <a:srgbClr val="1F487C"/>
                </a:solidFill>
                <a:latin typeface="Trebuchet MS"/>
                <a:cs typeface="Trebuchet MS"/>
              </a:rPr>
              <a:t>    </a:t>
            </a:r>
            <a:r>
              <a:rPr dirty="0" sz="1400" spc="-25" i="1">
                <a:solidFill>
                  <a:srgbClr val="1F487C"/>
                </a:solidFill>
                <a:latin typeface="Arial"/>
                <a:cs typeface="Arial"/>
              </a:rPr>
              <a:t>90%</a:t>
            </a:r>
            <a:r>
              <a:rPr dirty="0" sz="1400" spc="-25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промышленных</a:t>
            </a:r>
            <a:r>
              <a:rPr dirty="0" sz="14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предприятий</a:t>
            </a:r>
            <a:r>
              <a:rPr dirty="0" sz="1400" spc="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Курской</a:t>
            </a:r>
            <a:r>
              <a:rPr dirty="0" sz="14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области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algn="just" marL="13335" marR="5080" indent="-635">
              <a:lnSpc>
                <a:spcPct val="100000"/>
              </a:lnSpc>
              <a:spcBef>
                <a:spcPts val="5"/>
              </a:spcBef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400" spc="2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комфортного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обустройства</a:t>
            </a:r>
            <a:r>
              <a:rPr dirty="0" sz="1400" spc="2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работы</a:t>
            </a:r>
            <a:r>
              <a:rPr dirty="0" sz="1400" spc="229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персонала</a:t>
            </a:r>
            <a:r>
              <a:rPr dirty="0" sz="1400" spc="20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Курская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АЭС</a:t>
            </a:r>
            <a:r>
              <a:rPr dirty="0" sz="1400" spc="1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разрабатывает</a:t>
            </a:r>
            <a:r>
              <a:rPr dirty="0" sz="1400" spc="1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программы</a:t>
            </a:r>
            <a:r>
              <a:rPr dirty="0" sz="1400" spc="1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социальной</a:t>
            </a:r>
            <a:r>
              <a:rPr dirty="0" sz="1400" spc="1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поддержки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400" spc="22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</a:t>
            </a:r>
            <a:r>
              <a:rPr dirty="0" sz="14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ним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относятся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:</a:t>
            </a:r>
            <a:r>
              <a:rPr dirty="0" sz="1400" spc="65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помощь</a:t>
            </a:r>
            <a:r>
              <a:rPr dirty="0" sz="1400" spc="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400" spc="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приобретении</a:t>
            </a:r>
            <a:r>
              <a:rPr dirty="0" sz="1400" spc="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жилья,</a:t>
            </a:r>
            <a:r>
              <a:rPr dirty="0" sz="1400" spc="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негосударственное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пенсионное</a:t>
            </a:r>
            <a:r>
              <a:rPr dirty="0" sz="1400" spc="35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страхование,</a:t>
            </a:r>
            <a:r>
              <a:rPr dirty="0" sz="1400" spc="35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дополнительное</a:t>
            </a:r>
            <a:r>
              <a:rPr dirty="0" sz="1400" spc="35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медицинское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страхование,</a:t>
            </a:r>
            <a:r>
              <a:rPr dirty="0" sz="1400" spc="23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отдых</a:t>
            </a:r>
            <a:r>
              <a:rPr dirty="0" sz="1400" spc="254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400" spc="24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реабилитация</a:t>
            </a:r>
            <a:r>
              <a:rPr dirty="0" sz="1400" spc="25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400" spc="23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санаториях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Разработаны</a:t>
            </a:r>
            <a:r>
              <a:rPr dirty="0" sz="1400" spc="14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программы</a:t>
            </a:r>
            <a:r>
              <a:rPr dirty="0" sz="1400" spc="15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поддержки</a:t>
            </a:r>
            <a:r>
              <a:rPr dirty="0" sz="1400" spc="14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молодых</a:t>
            </a:r>
            <a:r>
              <a:rPr dirty="0" sz="1400" spc="15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сотрудников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Среди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них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400" spc="1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льготная</a:t>
            </a:r>
            <a:r>
              <a:rPr dirty="0" sz="1400" spc="-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ипотека,</a:t>
            </a:r>
            <a:r>
              <a:rPr dirty="0" sz="14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компенсация</a:t>
            </a:r>
            <a:r>
              <a:rPr dirty="0" sz="1400" spc="-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аренды</a:t>
            </a:r>
            <a:r>
              <a:rPr dirty="0" sz="14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временного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жилья,</a:t>
            </a:r>
            <a:r>
              <a:rPr dirty="0" sz="14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поддержка</a:t>
            </a:r>
            <a:r>
              <a:rPr dirty="0" sz="14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4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первых</a:t>
            </a:r>
            <a:r>
              <a:rPr dirty="0" sz="14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порах</a:t>
            </a:r>
            <a:r>
              <a:rPr dirty="0" sz="14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обустройства,</a:t>
            </a:r>
            <a:r>
              <a:rPr dirty="0" sz="14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выплаты</a:t>
            </a:r>
            <a:r>
              <a:rPr dirty="0" sz="14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при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232478" y="6287799"/>
            <a:ext cx="334137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регистрации брака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4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рождении</a:t>
            </a:r>
            <a:r>
              <a:rPr dirty="0" sz="14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детей</a:t>
            </a:r>
            <a:r>
              <a:rPr dirty="0" sz="1400" spc="-1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0702" y="2477119"/>
            <a:ext cx="2142030" cy="23129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r" marL="227965" marR="626745" indent="-228600">
              <a:lnSpc>
                <a:spcPts val="3185"/>
              </a:lnSpc>
              <a:buFont typeface="Arial"/>
              <a:buChar char="•"/>
              <a:tabLst>
                <a:tab pos="228600" algn="l"/>
              </a:tabLst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О</a:t>
            </a: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писание</a:t>
            </a:r>
            <a:endParaRPr sz="2800">
              <a:latin typeface="Courier New"/>
              <a:cs typeface="Courier New"/>
            </a:endParaRPr>
          </a:p>
          <a:p>
            <a:pPr algn="r" marR="588645">
              <a:lnSpc>
                <a:spcPct val="100000"/>
              </a:lnSpc>
              <a:spcBef>
                <a:spcPts val="20"/>
              </a:spcBef>
            </a:pPr>
            <a:r>
              <a:rPr dirty="0" sz="2800" spc="85">
                <a:solidFill>
                  <a:srgbClr val="1F487C"/>
                </a:solidFill>
                <a:latin typeface="Courier New"/>
                <a:cs typeface="Courier New"/>
              </a:rPr>
              <a:t>проблемы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905"/>
            </a:xfrm>
            <a:custGeom>
              <a:avLst/>
              <a:gdLst/>
              <a:ahLst/>
              <a:cxnLst/>
              <a:rect l="l" t="t" r="r" b="b"/>
              <a:pathLst>
                <a:path w="386079" h="1905">
                  <a:moveTo>
                    <a:pt x="0" y="0"/>
                  </a:moveTo>
                  <a:lnTo>
                    <a:pt x="385571" y="1393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09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50865" y="2107027"/>
            <a:ext cx="7981315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Сидоров</a:t>
            </a:r>
            <a:r>
              <a:rPr dirty="0" sz="1800" spc="3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Иван</a:t>
            </a:r>
            <a:r>
              <a:rPr dirty="0" sz="18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Петрович</a:t>
            </a:r>
            <a:r>
              <a:rPr dirty="0" sz="18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совсем</a:t>
            </a:r>
            <a:r>
              <a:rPr dirty="0" sz="1800" spc="3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недавно</a:t>
            </a:r>
            <a:r>
              <a:rPr dirty="0" sz="1800" spc="30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был</a:t>
            </a:r>
            <a:r>
              <a:rPr dirty="0" sz="1800" spc="3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назначен</a:t>
            </a:r>
            <a:r>
              <a:rPr dirty="0" sz="1800" spc="2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2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должность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начальника</a:t>
            </a:r>
            <a:r>
              <a:rPr dirty="0" sz="1800" spc="3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электрического</a:t>
            </a:r>
            <a:r>
              <a:rPr dirty="0" sz="1800" spc="3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цеха</a:t>
            </a:r>
            <a:r>
              <a:rPr dirty="0" sz="1800" spc="3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Курской</a:t>
            </a:r>
            <a:r>
              <a:rPr dirty="0" sz="1800" spc="3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АЭС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800" spc="38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Перед</a:t>
            </a:r>
            <a:r>
              <a:rPr dirty="0" sz="1800" spc="3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назначением</a:t>
            </a:r>
            <a:r>
              <a:rPr dirty="0" sz="1800" spc="3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он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прошел</a:t>
            </a:r>
            <a:r>
              <a:rPr dirty="0" sz="1800" spc="28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дополнительную</a:t>
            </a:r>
            <a:r>
              <a:rPr dirty="0" sz="1800" spc="28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подготовку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800" spc="2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Корпоративной</a:t>
            </a:r>
            <a:r>
              <a:rPr dirty="0" sz="1800" spc="27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Академии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Росатома</a:t>
            </a:r>
            <a:r>
              <a:rPr dirty="0" sz="1800" spc="16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16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теперь</a:t>
            </a:r>
            <a:r>
              <a:rPr dirty="0" sz="1800" spc="18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точно</a:t>
            </a:r>
            <a:r>
              <a:rPr dirty="0" sz="1800" spc="15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знает,</a:t>
            </a:r>
            <a:r>
              <a:rPr dirty="0" sz="1800" spc="16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что</a:t>
            </a:r>
            <a:r>
              <a:rPr dirty="0" sz="1800" spc="16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своевременно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полученная информация</a:t>
            </a:r>
            <a:r>
              <a:rPr dirty="0" sz="18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является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определяющим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фактором</a:t>
            </a:r>
            <a:r>
              <a:rPr dirty="0" sz="18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успешного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выполнения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поставленной</a:t>
            </a:r>
            <a:r>
              <a:rPr dirty="0" sz="1800" spc="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задачи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algn="just" marL="12700" marR="8255">
              <a:lnSpc>
                <a:spcPct val="100000"/>
              </a:lnSpc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Первое</a:t>
            </a:r>
            <a:r>
              <a:rPr dirty="0" sz="1800" spc="31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что</a:t>
            </a:r>
            <a:r>
              <a:rPr dirty="0" sz="1800" spc="33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он</a:t>
            </a:r>
            <a:r>
              <a:rPr dirty="0" sz="1800" spc="31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сделал</a:t>
            </a:r>
            <a:r>
              <a:rPr dirty="0" sz="1800" spc="33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31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новом</a:t>
            </a:r>
            <a:r>
              <a:rPr dirty="0" sz="1800" spc="32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рабочем</a:t>
            </a:r>
            <a:r>
              <a:rPr dirty="0" sz="1800" spc="32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месте,</a:t>
            </a:r>
            <a:r>
              <a:rPr dirty="0" sz="1800" spc="32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это</a:t>
            </a:r>
            <a:r>
              <a:rPr dirty="0" sz="1800" spc="32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отдал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распоряжение</a:t>
            </a:r>
            <a:r>
              <a:rPr dirty="0" sz="1800" spc="1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об</a:t>
            </a:r>
            <a:r>
              <a:rPr dirty="0" sz="1800" spc="1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организации</a:t>
            </a:r>
            <a:r>
              <a:rPr dirty="0" sz="1800" spc="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информационного</a:t>
            </a:r>
            <a:r>
              <a:rPr dirty="0" sz="1800" spc="1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стенда</a:t>
            </a:r>
            <a:r>
              <a:rPr dirty="0" sz="1800" spc="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800" spc="11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персонала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подразделения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800" spc="245" i="1">
                <a:solidFill>
                  <a:srgbClr val="1F487C"/>
                </a:solidFill>
                <a:latin typeface="Arial"/>
                <a:cs typeface="Arial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Задачка</a:t>
            </a:r>
            <a:r>
              <a:rPr dirty="0" sz="1800" spc="20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оказалась</a:t>
            </a:r>
            <a:r>
              <a:rPr dirty="0" sz="1800" spc="204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не</a:t>
            </a:r>
            <a:r>
              <a:rPr dirty="0" sz="1800" spc="204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из</a:t>
            </a:r>
            <a:r>
              <a:rPr dirty="0" sz="1800" spc="20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лёгких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800" spc="240" i="1">
                <a:solidFill>
                  <a:srgbClr val="1F487C"/>
                </a:solidFill>
                <a:latin typeface="Arial"/>
                <a:cs typeface="Arial"/>
              </a:rPr>
              <a:t>  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Сотрудники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электроцеха</a:t>
            </a:r>
            <a:r>
              <a:rPr dirty="0" sz="1800" spc="17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обращаются</a:t>
            </a:r>
            <a:r>
              <a:rPr dirty="0" sz="1800" spc="18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</a:t>
            </a:r>
            <a:r>
              <a:rPr dirty="0" sz="1800" spc="17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Вам,</a:t>
            </a:r>
            <a:r>
              <a:rPr dirty="0" sz="1800" spc="17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дорогие</a:t>
            </a:r>
            <a:r>
              <a:rPr dirty="0" sz="1800" spc="18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друзья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800" spc="220" i="1">
                <a:solidFill>
                  <a:srgbClr val="1F487C"/>
                </a:solidFill>
                <a:latin typeface="Arial"/>
                <a:cs typeface="Arial"/>
              </a:rPr>
              <a:t>  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Помогите,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пожалуйста,</a:t>
            </a:r>
            <a:r>
              <a:rPr dirty="0" sz="1800" spc="15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разработать</a:t>
            </a:r>
            <a:r>
              <a:rPr dirty="0" sz="1800" spc="15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информационный</a:t>
            </a:r>
            <a:r>
              <a:rPr dirty="0" sz="1800" spc="15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стенд</a:t>
            </a:r>
            <a:r>
              <a:rPr dirty="0" sz="1800" spc="14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800" spc="16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персонала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электрического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цеха</a:t>
            </a:r>
            <a:r>
              <a:rPr dirty="0" sz="1800" spc="-1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Курской</a:t>
            </a:r>
            <a:r>
              <a:rPr dirty="0" sz="1800" spc="-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АЭС</a:t>
            </a:r>
            <a:r>
              <a:rPr dirty="0" sz="1800" spc="-2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2330" indent="-229235">
              <a:lnSpc>
                <a:spcPts val="3210"/>
              </a:lnSpc>
              <a:buFont typeface="Arial"/>
              <a:buChar char="•"/>
              <a:tabLst>
                <a:tab pos="862965" algn="l"/>
              </a:tabLst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И</a:t>
            </a: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сходные</a:t>
            </a:r>
            <a:endParaRPr sz="2800">
              <a:latin typeface="Courier New"/>
              <a:cs typeface="Courier New"/>
            </a:endParaRPr>
          </a:p>
          <a:p>
            <a:pPr lvl="1" marL="1069340" indent="-22923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1069975" algn="l"/>
              </a:tabLst>
            </a:pPr>
            <a:r>
              <a:rPr dirty="0" sz="2800" spc="40">
                <a:solidFill>
                  <a:srgbClr val="1F487C"/>
                </a:solidFill>
                <a:latin typeface="Courier New"/>
                <a:cs typeface="Courier New"/>
              </a:rPr>
              <a:t>данные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905"/>
            </a:xfrm>
            <a:custGeom>
              <a:avLst/>
              <a:gdLst/>
              <a:ahLst/>
              <a:cxnLst/>
              <a:rect l="l" t="t" r="r" b="b"/>
              <a:pathLst>
                <a:path w="386079" h="1905">
                  <a:moveTo>
                    <a:pt x="0" y="0"/>
                  </a:moveTo>
                  <a:lnTo>
                    <a:pt x="385571" y="1393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09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51550" y="1567027"/>
            <a:ext cx="7978775" cy="2494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Факторы,</a:t>
            </a:r>
            <a:r>
              <a:rPr dirty="0" sz="1800" spc="30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3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которые</a:t>
            </a:r>
            <a:r>
              <a:rPr dirty="0" sz="18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следует</a:t>
            </a:r>
            <a:r>
              <a:rPr dirty="0" sz="1800" spc="3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обращать</a:t>
            </a:r>
            <a:r>
              <a:rPr dirty="0" sz="18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внимание</a:t>
            </a:r>
            <a:r>
              <a:rPr dirty="0" sz="18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при</a:t>
            </a:r>
            <a:r>
              <a:rPr dirty="0" sz="1800" spc="3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оформлении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стенда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44780" indent="-132080">
              <a:lnSpc>
                <a:spcPct val="100000"/>
              </a:lnSpc>
              <a:buFont typeface="Arial"/>
              <a:buChar char="-"/>
              <a:tabLst>
                <a:tab pos="145415" algn="l"/>
              </a:tabLst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интересный</a:t>
            </a:r>
            <a:r>
              <a:rPr dirty="0" sz="18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дизайн,</a:t>
            </a:r>
            <a:r>
              <a:rPr dirty="0" sz="1800" spc="-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яркие</a:t>
            </a:r>
            <a:r>
              <a:rPr dirty="0" sz="1800" spc="-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элементы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44780" indent="-132080">
              <a:lnSpc>
                <a:spcPct val="100000"/>
              </a:lnSpc>
              <a:buFont typeface="Arial"/>
              <a:buChar char="-"/>
              <a:tabLst>
                <a:tab pos="145415" algn="l"/>
              </a:tabLst>
            </a:pP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визуальные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акценты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наиболее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важных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данных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44145" indent="-131445">
              <a:lnSpc>
                <a:spcPct val="100000"/>
              </a:lnSpc>
              <a:buFont typeface="Arial"/>
              <a:buChar char="-"/>
              <a:tabLst>
                <a:tab pos="144780" algn="l"/>
              </a:tabLst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внешние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отличия</a:t>
            </a:r>
            <a:r>
              <a:rPr dirty="0" sz="1800" spc="-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каждого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последующего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сообщения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от</a:t>
            </a:r>
            <a:r>
              <a:rPr dirty="0" sz="1800" spc="-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предыдущего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 marR="6350" indent="165100">
              <a:lnSpc>
                <a:spcPct val="100000"/>
              </a:lnSpc>
              <a:buFont typeface="Arial"/>
              <a:buChar char="-"/>
              <a:tabLst>
                <a:tab pos="177800" algn="l"/>
              </a:tabLst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тематическое</a:t>
            </a:r>
            <a:r>
              <a:rPr dirty="0" sz="1800" spc="1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размещение</a:t>
            </a:r>
            <a:r>
              <a:rPr dirty="0" sz="1800" spc="10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сведений</a:t>
            </a:r>
            <a:r>
              <a:rPr dirty="0" sz="1800" spc="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800" spc="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единых</a:t>
            </a:r>
            <a:r>
              <a:rPr dirty="0" sz="1800" spc="1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зонах</a:t>
            </a:r>
            <a:r>
              <a:rPr dirty="0" sz="1800" spc="1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800" spc="1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объявлений,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30" i="1">
                <a:solidFill>
                  <a:srgbClr val="1F487C"/>
                </a:solidFill>
                <a:latin typeface="Trebuchet MS"/>
                <a:cs typeface="Trebuchet MS"/>
              </a:rPr>
              <a:t>инструкций,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официальных</a:t>
            </a:r>
            <a:r>
              <a:rPr dirty="0" sz="1800" spc="-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документов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44145" indent="-131445">
              <a:lnSpc>
                <a:spcPct val="100000"/>
              </a:lnSpc>
              <a:buFont typeface="Arial"/>
              <a:buChar char="-"/>
              <a:tabLst>
                <a:tab pos="144145" algn="l"/>
              </a:tabLst>
            </a:pP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заголовок</a:t>
            </a:r>
            <a:r>
              <a:rPr dirty="0" sz="18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8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каждого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блока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информации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44145" indent="-132080">
              <a:lnSpc>
                <a:spcPct val="100000"/>
              </a:lnSpc>
              <a:buFont typeface="Arial"/>
              <a:buChar char="-"/>
              <a:tabLst>
                <a:tab pos="144780" algn="l"/>
              </a:tabLst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общий</a:t>
            </a:r>
            <a:r>
              <a:rPr dirty="0" sz="1800" spc="-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стиль</a:t>
            </a:r>
            <a:r>
              <a:rPr dirty="0" sz="18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30" i="1">
                <a:solidFill>
                  <a:srgbClr val="1F487C"/>
                </a:solidFill>
                <a:latin typeface="Trebuchet MS"/>
                <a:cs typeface="Trebuchet MS"/>
              </a:rPr>
              <a:t>оформления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-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крепления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материалов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09345" indent="-229235">
              <a:lnSpc>
                <a:spcPts val="3210"/>
              </a:lnSpc>
              <a:buFont typeface="Arial"/>
              <a:buChar char="•"/>
              <a:tabLst>
                <a:tab pos="1109980" algn="l"/>
              </a:tabLst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З</a:t>
            </a: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адачи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905"/>
            </a:xfrm>
            <a:custGeom>
              <a:avLst/>
              <a:gdLst/>
              <a:ahLst/>
              <a:cxnLst/>
              <a:rect l="l" t="t" r="r" b="b"/>
              <a:pathLst>
                <a:path w="386079" h="1905">
                  <a:moveTo>
                    <a:pt x="0" y="0"/>
                  </a:moveTo>
                  <a:lnTo>
                    <a:pt x="385571" y="1393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09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51322" y="1567027"/>
            <a:ext cx="79749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Разработать</a:t>
            </a:r>
            <a:r>
              <a:rPr dirty="0" sz="1800" spc="4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информационный</a:t>
            </a:r>
            <a:r>
              <a:rPr dirty="0" sz="1800" spc="40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стенд</a:t>
            </a:r>
            <a:r>
              <a:rPr dirty="0" sz="1800" spc="3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800" spc="4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персонала</a:t>
            </a:r>
            <a:r>
              <a:rPr dirty="0" sz="1800" spc="4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электрического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цеха</a:t>
            </a:r>
            <a:r>
              <a:rPr dirty="0" sz="1800" spc="-1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Курской</a:t>
            </a:r>
            <a:r>
              <a:rPr dirty="0" sz="1800" spc="-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АЭС</a:t>
            </a:r>
            <a:r>
              <a:rPr dirty="0" sz="1800" spc="-2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560705" indent="-229235">
              <a:lnSpc>
                <a:spcPts val="3185"/>
              </a:lnSpc>
              <a:buFont typeface="Arial"/>
              <a:buChar char="•"/>
              <a:tabLst>
                <a:tab pos="561340" algn="l"/>
              </a:tabLst>
            </a:pPr>
            <a:r>
              <a:rPr dirty="0" sz="2800" spc="-60">
                <a:solidFill>
                  <a:srgbClr val="1F487C"/>
                </a:solidFill>
                <a:latin typeface="Courier New"/>
                <a:cs typeface="Courier New"/>
              </a:rPr>
              <a:t>Т</a:t>
            </a:r>
            <a:r>
              <a:rPr dirty="0" sz="2800" spc="-60">
                <a:solidFill>
                  <a:srgbClr val="1F487C"/>
                </a:solidFill>
                <a:latin typeface="Courier New"/>
                <a:cs typeface="Courier New"/>
              </a:rPr>
              <a:t>ребования</a:t>
            </a:r>
            <a:r>
              <a:rPr dirty="0" sz="2800" spc="-99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dirty="0" sz="2800" spc="-50">
                <a:solidFill>
                  <a:srgbClr val="1F487C"/>
                </a:solidFill>
                <a:latin typeface="Courier New"/>
                <a:cs typeface="Courier New"/>
              </a:rPr>
              <a:t>к</a:t>
            </a:r>
            <a:endParaRPr sz="2800">
              <a:latin typeface="Courier New"/>
              <a:cs typeface="Courier New"/>
            </a:endParaRPr>
          </a:p>
          <a:p>
            <a:pPr marL="889635">
              <a:lnSpc>
                <a:spcPct val="100000"/>
              </a:lnSpc>
              <a:spcBef>
                <a:spcPts val="20"/>
              </a:spcBef>
            </a:pPr>
            <a:r>
              <a:rPr dirty="0" sz="2800" spc="190">
                <a:solidFill>
                  <a:srgbClr val="1F487C"/>
                </a:solidFill>
                <a:latin typeface="Courier New"/>
                <a:cs typeface="Courier New"/>
              </a:rPr>
              <a:t>решению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905"/>
            </a:xfrm>
            <a:custGeom>
              <a:avLst/>
              <a:gdLst/>
              <a:ahLst/>
              <a:cxnLst/>
              <a:rect l="l" t="t" r="r" b="b"/>
              <a:pathLst>
                <a:path w="386079" h="1905">
                  <a:moveTo>
                    <a:pt x="0" y="0"/>
                  </a:moveTo>
                  <a:lnTo>
                    <a:pt x="385571" y="1393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09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10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80580" y="1731187"/>
            <a:ext cx="798004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Оформление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информационного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стенда</a:t>
            </a:r>
            <a:r>
              <a:rPr dirty="0" sz="1800" spc="29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800" spc="320" i="1">
                <a:solidFill>
                  <a:srgbClr val="1F487C"/>
                </a:solidFill>
                <a:latin typeface="Arial"/>
                <a:cs typeface="Arial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задача,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требующая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ответственного</a:t>
            </a:r>
            <a:r>
              <a:rPr dirty="0" sz="1800" spc="49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подхода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800" spc="195" i="1">
                <a:solidFill>
                  <a:srgbClr val="1F487C"/>
                </a:solidFill>
                <a:latin typeface="Arial"/>
                <a:cs typeface="Arial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Ведь</a:t>
            </a:r>
            <a:r>
              <a:rPr dirty="0" sz="1800" spc="49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именно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от</a:t>
            </a:r>
            <a:r>
              <a:rPr dirty="0" sz="1800" spc="49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наполнения</a:t>
            </a:r>
            <a:r>
              <a:rPr dirty="0" sz="1800" spc="15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доски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информации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зависит</a:t>
            </a:r>
            <a:r>
              <a:rPr dirty="0" sz="1800" spc="2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как</a:t>
            </a:r>
            <a:r>
              <a:rPr dirty="0" sz="1800" spc="2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общее</a:t>
            </a:r>
            <a:r>
              <a:rPr dirty="0" sz="1800" spc="2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впечатление,</a:t>
            </a:r>
            <a:r>
              <a:rPr dirty="0" sz="1800" spc="2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так</a:t>
            </a:r>
            <a:r>
              <a:rPr dirty="0" sz="1800" spc="2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будет</a:t>
            </a:r>
            <a:r>
              <a:rPr dirty="0" sz="1800" spc="2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ли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доска привлекать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внимание</a:t>
            </a:r>
            <a:r>
              <a:rPr dirty="0" sz="1800" spc="-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приносить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30" i="1">
                <a:solidFill>
                  <a:srgbClr val="1F487C"/>
                </a:solidFill>
                <a:latin typeface="Trebuchet MS"/>
                <a:cs typeface="Trebuchet MS"/>
              </a:rPr>
              <a:t>пользу</a:t>
            </a:r>
            <a:r>
              <a:rPr dirty="0" sz="18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читателям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449067" y="284988"/>
            <a:ext cx="3456940" cy="1079500"/>
          </a:xfrm>
          <a:custGeom>
            <a:avLst/>
            <a:gdLst/>
            <a:ahLst/>
            <a:cxnLst/>
            <a:rect l="l" t="t" r="r" b="b"/>
            <a:pathLst>
              <a:path w="3456940" h="1079500">
                <a:moveTo>
                  <a:pt x="0" y="0"/>
                </a:moveTo>
                <a:lnTo>
                  <a:pt x="3456431" y="0"/>
                </a:lnTo>
                <a:lnTo>
                  <a:pt x="3456431" y="1078991"/>
                </a:lnTo>
                <a:lnTo>
                  <a:pt x="0" y="1078991"/>
                </a:lnTo>
                <a:lnTo>
                  <a:pt x="0" y="0"/>
                </a:lnTo>
                <a:close/>
              </a:path>
            </a:pathLst>
          </a:custGeom>
          <a:ln w="3238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2532947" y="249283"/>
            <a:ext cx="3282950" cy="88328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41300" marR="5080" indent="-229235">
              <a:lnSpc>
                <a:spcPct val="100699"/>
              </a:lnSpc>
              <a:spcBef>
                <a:spcPts val="85"/>
              </a:spcBef>
              <a:buFont typeface="Arial"/>
              <a:buChar char="•"/>
              <a:tabLst>
                <a:tab pos="780415" algn="l"/>
              </a:tabLst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Д</a:t>
            </a: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ополнительные 	материалы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8758427" y="824484"/>
              <a:ext cx="386080" cy="1905"/>
            </a:xfrm>
            <a:custGeom>
              <a:avLst/>
              <a:gdLst/>
              <a:ahLst/>
              <a:cxnLst/>
              <a:rect l="l" t="t" r="r" b="b"/>
              <a:pathLst>
                <a:path w="386079" h="1905">
                  <a:moveTo>
                    <a:pt x="0" y="0"/>
                  </a:moveTo>
                  <a:lnTo>
                    <a:pt x="385571" y="1393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80772" y="836675"/>
            <a:ext cx="397510" cy="1905"/>
          </a:xfrm>
          <a:custGeom>
            <a:avLst/>
            <a:gdLst/>
            <a:ahLst/>
            <a:cxnLst/>
            <a:rect l="l" t="t" r="r" b="b"/>
            <a:pathLst>
              <a:path w="397509" h="1905">
                <a:moveTo>
                  <a:pt x="0" y="0"/>
                </a:moveTo>
                <a:lnTo>
                  <a:pt x="397078" y="1435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2162555" y="824483"/>
            <a:ext cx="4033520" cy="13970"/>
            <a:chOff x="2162555" y="824483"/>
            <a:chExt cx="4033520" cy="13970"/>
          </a:xfrm>
        </p:grpSpPr>
        <p:sp>
          <p:nvSpPr>
            <p:cNvPr id="9" name="object 9" descr=""/>
            <p:cNvSpPr/>
            <p:nvPr/>
          </p:nvSpPr>
          <p:spPr>
            <a:xfrm>
              <a:off x="5798820" y="824483"/>
              <a:ext cx="397510" cy="1905"/>
            </a:xfrm>
            <a:custGeom>
              <a:avLst/>
              <a:gdLst/>
              <a:ahLst/>
              <a:cxnLst/>
              <a:rect l="l" t="t" r="r" b="b"/>
              <a:pathLst>
                <a:path w="397510" h="1905">
                  <a:moveTo>
                    <a:pt x="0" y="0"/>
                  </a:moveTo>
                  <a:lnTo>
                    <a:pt x="397078" y="1435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162555" y="836675"/>
              <a:ext cx="397510" cy="1905"/>
            </a:xfrm>
            <a:custGeom>
              <a:avLst/>
              <a:gdLst/>
              <a:ahLst/>
              <a:cxnLst/>
              <a:rect l="l" t="t" r="r" b="b"/>
              <a:pathLst>
                <a:path w="397510" h="1905">
                  <a:moveTo>
                    <a:pt x="0" y="0"/>
                  </a:moveTo>
                  <a:lnTo>
                    <a:pt x="397078" y="1435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580580" y="1731187"/>
            <a:ext cx="7980045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00000"/>
              </a:lnSpc>
              <a:spcBef>
                <a:spcPts val="100"/>
              </a:spcBef>
            </a:pPr>
            <a:r>
              <a:rPr dirty="0" sz="1800" spc="-40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800" spc="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успешного</a:t>
            </a:r>
            <a:r>
              <a:rPr dirty="0" sz="1800" spc="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выполнения</a:t>
            </a:r>
            <a:r>
              <a:rPr dirty="0" sz="1800" spc="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задания</a:t>
            </a:r>
            <a:r>
              <a:rPr dirty="0" sz="1800" spc="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модераторам</a:t>
            </a:r>
            <a:r>
              <a:rPr dirty="0" sz="1800" spc="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кейс</a:t>
            </a:r>
            <a:r>
              <a:rPr dirty="0" sz="1800" spc="-45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чемпионата</a:t>
            </a:r>
            <a:r>
              <a:rPr dirty="0" sz="1800" spc="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каждой</a:t>
            </a:r>
            <a:r>
              <a:rPr dirty="0" sz="1800" spc="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команды</a:t>
            </a:r>
            <a:r>
              <a:rPr dirty="0" sz="1800" spc="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необходимо</a:t>
            </a:r>
            <a:r>
              <a:rPr dirty="0" sz="1800" spc="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подготовить</a:t>
            </a:r>
            <a:r>
              <a:rPr dirty="0" sz="1800" spc="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магнитно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маркерную</a:t>
            </a:r>
            <a:r>
              <a:rPr dirty="0" sz="1800" spc="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доску,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чистые</a:t>
            </a:r>
            <a:r>
              <a:rPr dirty="0" sz="1800" spc="3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листы</a:t>
            </a:r>
            <a:r>
              <a:rPr dirty="0" sz="1800" spc="3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формата</a:t>
            </a:r>
            <a:r>
              <a:rPr dirty="0" sz="1800" spc="3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А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4</a:t>
            </a:r>
            <a:r>
              <a:rPr dirty="0" sz="1800" spc="425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(15</a:t>
            </a:r>
            <a:r>
              <a:rPr dirty="0" sz="1800" spc="425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шт</a:t>
            </a:r>
            <a:r>
              <a:rPr dirty="0" sz="1800" i="1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),</a:t>
            </a:r>
            <a:r>
              <a:rPr dirty="0" sz="1800" spc="3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набор</a:t>
            </a:r>
            <a:r>
              <a:rPr dirty="0" sz="1800" spc="3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маркеров</a:t>
            </a:r>
            <a:r>
              <a:rPr dirty="0" sz="1800" spc="3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или</a:t>
            </a:r>
            <a:r>
              <a:rPr dirty="0" sz="1800" spc="3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цветных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карандашей,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ножницы,</a:t>
            </a:r>
            <a:r>
              <a:rPr dirty="0" sz="1800" spc="-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клей</a:t>
            </a:r>
            <a:r>
              <a:rPr dirty="0" sz="1800" spc="-60" i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карандаш,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цветную</a:t>
            </a:r>
            <a:r>
              <a:rPr dirty="0" sz="1800" spc="-1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бумагу</a:t>
            </a:r>
            <a:r>
              <a:rPr dirty="0" sz="1800" spc="-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формата</a:t>
            </a:r>
            <a:r>
              <a:rPr dirty="0" sz="1800" spc="-1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А</a:t>
            </a:r>
            <a:r>
              <a:rPr dirty="0" sz="1800" spc="-25" i="1">
                <a:solidFill>
                  <a:srgbClr val="1F487C"/>
                </a:solidFill>
                <a:latin typeface="Arial"/>
                <a:cs typeface="Arial"/>
              </a:rPr>
              <a:t>4.</a:t>
            </a:r>
            <a:endParaRPr sz="1800">
              <a:latin typeface="Arial"/>
              <a:cs typeface="Arial"/>
            </a:endParaRPr>
          </a:p>
          <a:p>
            <a:pPr algn="just" marL="12700" marR="10160">
              <a:lnSpc>
                <a:spcPct val="100000"/>
              </a:lnSpc>
              <a:spcBef>
                <a:spcPts val="216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Справочный</a:t>
            </a:r>
            <a:r>
              <a:rPr dirty="0" sz="1800" spc="4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материал</a:t>
            </a:r>
            <a:r>
              <a:rPr dirty="0" sz="1800" spc="40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</a:t>
            </a:r>
            <a:r>
              <a:rPr dirty="0" sz="1800" spc="4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предприятии</a:t>
            </a:r>
            <a:r>
              <a:rPr dirty="0" sz="1800" spc="4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Курская</a:t>
            </a:r>
            <a:r>
              <a:rPr dirty="0" sz="1800" spc="4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АЭС</a:t>
            </a:r>
            <a:r>
              <a:rPr dirty="0" sz="1800" spc="409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можно</a:t>
            </a:r>
            <a:r>
              <a:rPr dirty="0" sz="1800" spc="4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найти</a:t>
            </a:r>
            <a:r>
              <a:rPr dirty="0" sz="1800" spc="4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по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 следующим</a:t>
            </a:r>
            <a:r>
              <a:rPr dirty="0" sz="1800" spc="-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ссылкам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3335" marR="5080" indent="-635">
              <a:lnSpc>
                <a:spcPct val="100000"/>
              </a:lnSpc>
              <a:buAutoNum type="arabicPeriod"/>
              <a:tabLst>
                <a:tab pos="342265" algn="l"/>
                <a:tab pos="342900" algn="l"/>
              </a:tabLst>
            </a:pP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https: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  <a:hlinkClick r:id="rId4"/>
              </a:rPr>
              <a:t>//w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ww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  <a:hlinkClick r:id="rId4"/>
              </a:rPr>
              <a:t>.rosenergoatom.ru/stations_projects/sayt-</a:t>
            </a:r>
            <a:r>
              <a:rPr dirty="0" sz="1800" spc="-40" i="1">
                <a:solidFill>
                  <a:srgbClr val="1F487C"/>
                </a:solidFill>
                <a:latin typeface="Arial"/>
                <a:cs typeface="Arial"/>
                <a:hlinkClick r:id="rId4"/>
              </a:rPr>
              <a:t>kurskoy-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  <a:hlinkClick r:id="rId4"/>
              </a:rPr>
              <a:t>aes/kurskaya-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800" spc="-85" i="1">
                <a:solidFill>
                  <a:srgbClr val="1F487C"/>
                </a:solidFill>
                <a:latin typeface="Arial"/>
                <a:cs typeface="Arial"/>
              </a:rPr>
              <a:t>aes-</a:t>
            </a:r>
            <a:r>
              <a:rPr dirty="0" sz="1800" spc="20" i="1">
                <a:solidFill>
                  <a:srgbClr val="1F487C"/>
                </a:solidFill>
                <a:latin typeface="Arial"/>
                <a:cs typeface="Arial"/>
              </a:rPr>
              <a:t>2/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1F487C"/>
              </a:buClr>
              <a:buFont typeface="Arial"/>
              <a:buAutoNum type="arabicPeriod"/>
            </a:pPr>
            <a:endParaRPr sz="1850">
              <a:latin typeface="Arial"/>
              <a:cs typeface="Arial"/>
            </a:endParaRPr>
          </a:p>
          <a:p>
            <a:pPr marL="254000" indent="-241300">
              <a:lnSpc>
                <a:spcPct val="100000"/>
              </a:lnSpc>
              <a:buAutoNum type="arabicPeriod"/>
              <a:tabLst>
                <a:tab pos="254635" algn="l"/>
              </a:tabLst>
            </a:pP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https: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  <a:hlinkClick r:id="rId5"/>
              </a:rPr>
              <a:t>//w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</a:rPr>
              <a:t>ww</a:t>
            </a:r>
            <a:r>
              <a:rPr dirty="0" sz="1800" spc="-10" i="1">
                <a:solidFill>
                  <a:srgbClr val="1F487C"/>
                </a:solidFill>
                <a:latin typeface="Arial"/>
                <a:cs typeface="Arial"/>
                <a:hlinkClick r:id="rId5"/>
              </a:rPr>
              <a:t>.rosenergoatom.ru/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8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Home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Широкова</dc:creator>
  <dc:title>Презентация PowerPoint</dc:title>
  <dcterms:created xsi:type="dcterms:W3CDTF">2023-09-29T11:27:12Z</dcterms:created>
  <dcterms:modified xsi:type="dcterms:W3CDTF">2023-09-29T11:27:12Z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2023-09-21T00:00:00Z</vt:filetime>
  </property>
  <property fmtid="{D5CDD505-2E9C-101B-9397-08002B2CF9AE}" pid="3" name="Creator">
    <vt:lpwstr>Acrobat PDFMaker 21 для PowerPoint</vt:lpwstr>
  </property>
  <property fmtid="{D5CDD505-2E9C-101B-9397-08002B2CF9AE}" pid="4" name="LastSaved">
    <vt:filetime>2023-09-29T00:00:00Z</vt:filetime>
  </property>
  <property fmtid="{D5CDD505-2E9C-101B-9397-08002B2CF9AE}" pid="5" name="PresentationFormat">
    <vt:lpwstr>Экран (4:3)</vt:lpwstr>
  </property>
  <property fmtid="{D5CDD505-2E9C-101B-9397-08002B2CF9AE}" pid="6" name="Producer">
    <vt:lpwstr>Adobe PDF Library 21.1.177</vt:lpwstr>
  </property>
  <property fmtid="{D5CDD505-2E9C-101B-9397-08002B2CF9AE}" pid="7" name="Slides">
    <vt:lpwstr>7</vt:lpwstr>
  </property>
</Properties>
</file>