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8" r:id="rId3"/>
    <p:sldId id="259" r:id="rId4"/>
    <p:sldId id="260" r:id="rId5"/>
    <p:sldId id="261" r:id="rId6"/>
    <p:sldId id="263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243" autoAdjust="0"/>
    <p:restoredTop sz="94660"/>
  </p:normalViewPr>
  <p:slideViewPr>
    <p:cSldViewPr>
      <p:cViewPr varScale="1">
        <p:scale>
          <a:sx n="68" d="100"/>
          <a:sy n="68" d="100"/>
        </p:scale>
        <p:origin x="1734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CBAA3B-03EC-4788-A54D-EF6F0F1D0EA4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8A907C-4D09-4222-8826-CB075F1CC8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69929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99ED5-6AA0-42B3-8BAD-3DEE61F98BFC}" type="datetime1">
              <a:rPr lang="ru-RU" smtClean="0"/>
              <a:t>28.09.2023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6361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4E36C-881F-4F58-B402-0FD74229A0FB}" type="datetime1">
              <a:rPr lang="ru-RU" smtClean="0"/>
              <a:t>28.09.2023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8680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3FD51-293B-4323-AE0C-030FAC8518A6}" type="datetime1">
              <a:rPr lang="ru-RU" smtClean="0"/>
              <a:t>28.09.2023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5864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23E33-EE9C-4C2D-82F7-5C8826997F51}" type="datetime1">
              <a:rPr lang="ru-RU" smtClean="0"/>
              <a:t>28.09.2023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8218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139BE-75D5-44CE-B574-D6B0E2EC2AC9}" type="datetime1">
              <a:rPr lang="ru-RU" smtClean="0"/>
              <a:t>28.09.2023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2321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4499F-92C6-4705-9504-E0F0D875C95D}" type="datetime1">
              <a:rPr lang="ru-RU" smtClean="0"/>
              <a:t>28.09.2023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0652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C0A5D-9FDE-4047-AD5A-798140EC42D1}" type="datetime1">
              <a:rPr lang="ru-RU" smtClean="0"/>
              <a:t>28.09.2023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7793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0B802-A188-4E5B-843F-C2BE5D359E84}" type="datetime1">
              <a:rPr lang="ru-RU" smtClean="0"/>
              <a:t>28.09.2023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6681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329A2-945B-450C-BB68-DB9A68C9C53C}" type="datetime1">
              <a:rPr lang="ru-RU" smtClean="0"/>
              <a:t>28.09.2023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2436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2F725-64B4-4423-B4D3-30510F8664BB}" type="datetime1">
              <a:rPr lang="ru-RU" smtClean="0"/>
              <a:t>28.09.2023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6611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6EE81-4254-4258-8E42-B98219754428}" type="datetime1">
              <a:rPr lang="ru-RU" smtClean="0"/>
              <a:t>28.09.2023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3795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3DF6D2-FDCA-4986-AB1C-9C2BB51178AC}" type="datetime1">
              <a:rPr lang="ru-RU" smtClean="0"/>
              <a:t>28.09.2023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F9338B-5D97-44EA-B5D9-1749B71BE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447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283182"/>
            <a:ext cx="3240360" cy="1080120"/>
          </a:xfr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sz="2800" dirty="0">
                <a:solidFill>
                  <a:schemeClr val="tx2"/>
                </a:solidFill>
                <a:latin typeface="Open Sans"/>
              </a:rPr>
              <a:t>Лига прикладных</a:t>
            </a:r>
          </a:p>
          <a:p>
            <a:pPr>
              <a:spcBef>
                <a:spcPts val="0"/>
              </a:spcBef>
            </a:pPr>
            <a:r>
              <a:rPr lang="ru-RU" sz="2800" dirty="0">
                <a:solidFill>
                  <a:srgbClr val="C00000"/>
                </a:solidFill>
                <a:latin typeface="Open Sans"/>
              </a:rPr>
              <a:t>кейс-чемпионатов 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564" y="399338"/>
            <a:ext cx="1675184" cy="874748"/>
          </a:xfrm>
          <a:prstGeom prst="rect">
            <a:avLst/>
          </a:prstGeom>
        </p:spPr>
      </p:pic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7608" y="583495"/>
            <a:ext cx="2448272" cy="479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Группа 8"/>
          <p:cNvGrpSpPr/>
          <p:nvPr/>
        </p:nvGrpSpPr>
        <p:grpSpPr>
          <a:xfrm>
            <a:off x="79028" y="823242"/>
            <a:ext cx="9072388" cy="13470"/>
            <a:chOff x="79028" y="823242"/>
            <a:chExt cx="9072388" cy="13470"/>
          </a:xfrm>
        </p:grpSpPr>
        <p:cxnSp>
          <p:nvCxnSpPr>
            <p:cNvPr id="8" name="Прямая соединительная линия 7"/>
            <p:cNvCxnSpPr>
              <a:endCxn id="5" idx="1"/>
            </p:cNvCxnSpPr>
            <p:nvPr/>
          </p:nvCxnSpPr>
          <p:spPr>
            <a:xfrm>
              <a:off x="79028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8755880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5796136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2160240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z="1800" smtClean="0">
                <a:solidFill>
                  <a:schemeClr val="tx2"/>
                </a:solidFill>
              </a:rPr>
              <a:t>1</a:t>
            </a:fld>
            <a:endParaRPr lang="ru-RU" sz="1800" dirty="0">
              <a:solidFill>
                <a:schemeClr val="tx2"/>
              </a:solidFill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DD26443C-4559-402D-829D-664D45C711F9}"/>
              </a:ext>
            </a:extLst>
          </p:cNvPr>
          <p:cNvSpPr/>
          <p:nvPr/>
        </p:nvSpPr>
        <p:spPr>
          <a:xfrm>
            <a:off x="899592" y="2145081"/>
            <a:ext cx="687710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  <a:t>«</a:t>
            </a:r>
            <a:r>
              <a:rPr lang="ru-RU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Поиск аналога импортному оборудованию</a:t>
            </a:r>
            <a:r>
              <a:rPr lang="ru-RU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  <a:t>»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DD26443C-4559-402D-829D-664D45C711F9}"/>
              </a:ext>
            </a:extLst>
          </p:cNvPr>
          <p:cNvSpPr/>
          <p:nvPr/>
        </p:nvSpPr>
        <p:spPr>
          <a:xfrm>
            <a:off x="-29368" y="5604048"/>
            <a:ext cx="9180784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533400" algn="ctr"/>
            <a:r>
              <a:rPr lang="ru-RU" sz="240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  <a:t>ФинТех</a:t>
            </a: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996557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283182"/>
            <a:ext cx="3240360" cy="1080120"/>
          </a:xfr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sz="2800" dirty="0">
                <a:solidFill>
                  <a:schemeClr val="tx2"/>
                </a:solidFill>
                <a:latin typeface="Open Sans"/>
              </a:rPr>
              <a:t>Информация о компании</a:t>
            </a:r>
            <a:r>
              <a:rPr lang="ru-RU" sz="2800" dirty="0">
                <a:solidFill>
                  <a:srgbClr val="C00000"/>
                </a:solidFill>
                <a:latin typeface="Open Sans"/>
              </a:rPr>
              <a:t> </a:t>
            </a:r>
          </a:p>
        </p:txBody>
      </p:sp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7608" y="583495"/>
            <a:ext cx="2448272" cy="479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Группа 8"/>
          <p:cNvGrpSpPr/>
          <p:nvPr/>
        </p:nvGrpSpPr>
        <p:grpSpPr>
          <a:xfrm>
            <a:off x="79028" y="823242"/>
            <a:ext cx="9072388" cy="13470"/>
            <a:chOff x="79028" y="823242"/>
            <a:chExt cx="9072388" cy="13470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>
              <a:off x="79028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8755880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5796136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2160240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z="1800" smtClean="0">
                <a:solidFill>
                  <a:schemeClr val="tx2"/>
                </a:solidFill>
              </a:rPr>
              <a:t>2</a:t>
            </a:fld>
            <a:endParaRPr lang="ru-RU" sz="1800" dirty="0">
              <a:solidFill>
                <a:schemeClr val="tx2"/>
              </a:solidFill>
            </a:endParaRPr>
          </a:p>
        </p:txBody>
      </p:sp>
      <p:pic>
        <p:nvPicPr>
          <p:cNvPr id="2050" name="Picture 2" descr="C:\!Общая папка\Запольский\Vkontakte (на сайт)\Логотипы\ЮЗГУ\Логотип Центр карьеры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4378"/>
          <a:stretch/>
        </p:blipFill>
        <p:spPr bwMode="auto">
          <a:xfrm>
            <a:off x="827584" y="321273"/>
            <a:ext cx="1018095" cy="1003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DD26443C-4559-402D-829D-664D45C711F9}"/>
              </a:ext>
            </a:extLst>
          </p:cNvPr>
          <p:cNvSpPr/>
          <p:nvPr/>
        </p:nvSpPr>
        <p:spPr>
          <a:xfrm>
            <a:off x="3341948" y="2429758"/>
            <a:ext cx="5266568" cy="3077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3400"/>
            <a:r>
              <a:rPr lang="ru-RU" sz="14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  <a:t>Информация о компании</a:t>
            </a: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BF4916FC-FC48-4C6E-BA72-F5B974BAD3B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051720" y="2162733"/>
            <a:ext cx="5266568" cy="3611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51423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283182"/>
            <a:ext cx="3240360" cy="1080120"/>
          </a:xfr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sz="2800" dirty="0">
                <a:solidFill>
                  <a:schemeClr val="tx2"/>
                </a:solidFill>
                <a:latin typeface="Open Sans"/>
              </a:rPr>
              <a:t>Описание проблемы</a:t>
            </a:r>
            <a:endParaRPr lang="ru-RU" sz="2800" dirty="0">
              <a:solidFill>
                <a:srgbClr val="C00000"/>
              </a:solidFill>
              <a:latin typeface="Open Sans"/>
            </a:endParaRPr>
          </a:p>
        </p:txBody>
      </p:sp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7608" y="583495"/>
            <a:ext cx="2448272" cy="479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Группа 8"/>
          <p:cNvGrpSpPr/>
          <p:nvPr/>
        </p:nvGrpSpPr>
        <p:grpSpPr>
          <a:xfrm>
            <a:off x="79028" y="823242"/>
            <a:ext cx="9072388" cy="13470"/>
            <a:chOff x="79028" y="823242"/>
            <a:chExt cx="9072388" cy="13470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>
              <a:off x="79028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8755880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5796136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2160240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z="1800" smtClean="0">
                <a:solidFill>
                  <a:schemeClr val="tx2"/>
                </a:solidFill>
              </a:rPr>
              <a:t>3</a:t>
            </a:fld>
            <a:endParaRPr lang="ru-RU" sz="1800" dirty="0">
              <a:solidFill>
                <a:schemeClr val="tx2"/>
              </a:solidFill>
            </a:endParaRPr>
          </a:p>
        </p:txBody>
      </p:sp>
      <p:pic>
        <p:nvPicPr>
          <p:cNvPr id="2050" name="Picture 2" descr="C:\!Общая папка\Запольский\Vkontakte (на сайт)\Логотипы\ЮЗГУ\Логотип Центр карьеры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4378"/>
          <a:stretch/>
        </p:blipFill>
        <p:spPr bwMode="auto">
          <a:xfrm>
            <a:off x="827584" y="321273"/>
            <a:ext cx="1018095" cy="1003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DD26443C-4559-402D-829D-664D45C711F9}"/>
              </a:ext>
            </a:extLst>
          </p:cNvPr>
          <p:cNvSpPr/>
          <p:nvPr/>
        </p:nvSpPr>
        <p:spPr>
          <a:xfrm>
            <a:off x="474564" y="2429758"/>
            <a:ext cx="8133952" cy="37502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3400"/>
            <a:r>
              <a:rPr lang="ru-RU" sz="14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  <a:t>Описание проблемной ситуации </a:t>
            </a: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По причине попадания под санкции и увеличения стоимости запасных частей и ПО на дозатор рассола </a:t>
            </a:r>
            <a:r>
              <a:rPr lang="ru-RU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Leonhardt</a:t>
            </a:r>
            <a:r>
              <a:rPr lang="ru-RU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необходимо найти и подобрать вариант отечественного оборудования с аналогичными характеристиками (PLC), а также составить программы управления оборудованием.</a:t>
            </a:r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1291786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283182"/>
            <a:ext cx="3240360" cy="1080120"/>
          </a:xfr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sz="2800" dirty="0">
                <a:solidFill>
                  <a:schemeClr val="tx2"/>
                </a:solidFill>
                <a:latin typeface="Open Sans"/>
              </a:rPr>
              <a:t>Исходные </a:t>
            </a:r>
          </a:p>
          <a:p>
            <a:pPr>
              <a:spcBef>
                <a:spcPts val="0"/>
              </a:spcBef>
            </a:pPr>
            <a:r>
              <a:rPr lang="ru-RU" sz="2800" dirty="0">
                <a:solidFill>
                  <a:schemeClr val="tx2"/>
                </a:solidFill>
                <a:latin typeface="Open Sans"/>
              </a:rPr>
              <a:t>данные</a:t>
            </a:r>
            <a:endParaRPr lang="ru-RU" sz="2800" dirty="0">
              <a:solidFill>
                <a:srgbClr val="C00000"/>
              </a:solidFill>
              <a:latin typeface="Open Sans"/>
            </a:endParaRPr>
          </a:p>
        </p:txBody>
      </p:sp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7608" y="583495"/>
            <a:ext cx="2448272" cy="479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Группа 8"/>
          <p:cNvGrpSpPr/>
          <p:nvPr/>
        </p:nvGrpSpPr>
        <p:grpSpPr>
          <a:xfrm>
            <a:off x="79028" y="823242"/>
            <a:ext cx="9072388" cy="13470"/>
            <a:chOff x="79028" y="823242"/>
            <a:chExt cx="9072388" cy="13470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>
              <a:off x="79028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8755880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5796136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2160240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z="1800" smtClean="0">
                <a:solidFill>
                  <a:schemeClr val="tx2"/>
                </a:solidFill>
              </a:rPr>
              <a:t>4</a:t>
            </a:fld>
            <a:endParaRPr lang="ru-RU" sz="1800" dirty="0">
              <a:solidFill>
                <a:schemeClr val="tx2"/>
              </a:solidFill>
            </a:endParaRPr>
          </a:p>
        </p:txBody>
      </p:sp>
      <p:pic>
        <p:nvPicPr>
          <p:cNvPr id="2050" name="Picture 2" descr="C:\!Общая папка\Запольский\Vkontakte (на сайт)\Логотипы\ЮЗГУ\Логотип Центр карьеры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4378"/>
          <a:stretch/>
        </p:blipFill>
        <p:spPr bwMode="auto">
          <a:xfrm>
            <a:off x="827584" y="321273"/>
            <a:ext cx="1018095" cy="1003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DD26443C-4559-402D-829D-664D45C711F9}"/>
              </a:ext>
            </a:extLst>
          </p:cNvPr>
          <p:cNvSpPr/>
          <p:nvPr/>
        </p:nvSpPr>
        <p:spPr>
          <a:xfrm>
            <a:off x="427817" y="2393454"/>
            <a:ext cx="8133952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3400"/>
            <a:r>
              <a:rPr lang="ru-RU" sz="14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  <a:t>Отсутствуют </a:t>
            </a: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41563264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283182"/>
            <a:ext cx="3240360" cy="1080120"/>
          </a:xfr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sz="2800" dirty="0">
                <a:solidFill>
                  <a:schemeClr val="tx2"/>
                </a:solidFill>
                <a:latin typeface="Open Sans"/>
              </a:rPr>
              <a:t>Задачи</a:t>
            </a:r>
            <a:endParaRPr lang="ru-RU" sz="2800" dirty="0">
              <a:solidFill>
                <a:srgbClr val="C00000"/>
              </a:solidFill>
              <a:latin typeface="Open Sans"/>
            </a:endParaRPr>
          </a:p>
        </p:txBody>
      </p:sp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7608" y="583495"/>
            <a:ext cx="2448272" cy="479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Группа 8"/>
          <p:cNvGrpSpPr/>
          <p:nvPr/>
        </p:nvGrpSpPr>
        <p:grpSpPr>
          <a:xfrm>
            <a:off x="79028" y="823242"/>
            <a:ext cx="9072388" cy="13470"/>
            <a:chOff x="79028" y="823242"/>
            <a:chExt cx="9072388" cy="13470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>
              <a:off x="79028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8755880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5796136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2160240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z="1800" smtClean="0">
                <a:solidFill>
                  <a:schemeClr val="tx2"/>
                </a:solidFill>
              </a:rPr>
              <a:t>5</a:t>
            </a:fld>
            <a:endParaRPr lang="ru-RU" sz="1800" dirty="0">
              <a:solidFill>
                <a:schemeClr val="tx2"/>
              </a:solidFill>
            </a:endParaRPr>
          </a:p>
        </p:txBody>
      </p:sp>
      <p:pic>
        <p:nvPicPr>
          <p:cNvPr id="2050" name="Picture 2" descr="C:\!Общая папка\Запольский\Vkontakte (на сайт)\Логотипы\ЮЗГУ\Логотип Центр карьеры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4378"/>
          <a:stretch/>
        </p:blipFill>
        <p:spPr bwMode="auto">
          <a:xfrm>
            <a:off x="827584" y="321273"/>
            <a:ext cx="1018095" cy="1003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DD26443C-4559-402D-829D-664D45C711F9}"/>
              </a:ext>
            </a:extLst>
          </p:cNvPr>
          <p:cNvSpPr/>
          <p:nvPr/>
        </p:nvSpPr>
        <p:spPr>
          <a:xfrm>
            <a:off x="474564" y="2429758"/>
            <a:ext cx="813395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AF5ED52-6A4C-4CD8-B0C1-46C74ECA84E4}"/>
              </a:ext>
            </a:extLst>
          </p:cNvPr>
          <p:cNvSpPr txBox="1"/>
          <p:nvPr/>
        </p:nvSpPr>
        <p:spPr>
          <a:xfrm>
            <a:off x="474564" y="3399348"/>
            <a:ext cx="8460432" cy="9664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lnSpc>
                <a:spcPct val="107000"/>
              </a:lnSpc>
              <a:spcAft>
                <a:spcPts val="0"/>
              </a:spcAft>
            </a:pPr>
            <a:r>
              <a:rPr lang="ru-RU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Leonhardt</a:t>
            </a:r>
            <a:r>
              <a:rPr lang="ru-RU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необходимо найти и подобрать вариант отечественного оборудования с аналогичными характеристиками (PLC), а также составить программы управления оборудованием.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35333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283182"/>
            <a:ext cx="3240360" cy="1080120"/>
          </a:xfr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sz="2800" dirty="0">
                <a:solidFill>
                  <a:schemeClr val="tx2"/>
                </a:solidFill>
                <a:latin typeface="Open Sans"/>
              </a:rPr>
              <a:t>Дополнительные материалы</a:t>
            </a:r>
            <a:endParaRPr lang="ru-RU" sz="2800" dirty="0">
              <a:solidFill>
                <a:srgbClr val="C00000"/>
              </a:solidFill>
              <a:latin typeface="Open Sans"/>
            </a:endParaRPr>
          </a:p>
        </p:txBody>
      </p:sp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7608" y="583495"/>
            <a:ext cx="2448272" cy="479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Группа 8"/>
          <p:cNvGrpSpPr/>
          <p:nvPr/>
        </p:nvGrpSpPr>
        <p:grpSpPr>
          <a:xfrm>
            <a:off x="79028" y="823242"/>
            <a:ext cx="9072388" cy="13470"/>
            <a:chOff x="79028" y="823242"/>
            <a:chExt cx="9072388" cy="13470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>
              <a:off x="79028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8755880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5796136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2160240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z="1800" smtClean="0">
                <a:solidFill>
                  <a:schemeClr val="tx2"/>
                </a:solidFill>
              </a:rPr>
              <a:t>6</a:t>
            </a:fld>
            <a:endParaRPr lang="ru-RU" sz="1800" dirty="0">
              <a:solidFill>
                <a:schemeClr val="tx2"/>
              </a:solidFill>
            </a:endParaRPr>
          </a:p>
        </p:txBody>
      </p:sp>
      <p:pic>
        <p:nvPicPr>
          <p:cNvPr id="2050" name="Picture 2" descr="C:\!Общая папка\Запольский\Vkontakte (на сайт)\Логотипы\ЮЗГУ\Логотип Центр карьеры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4378"/>
          <a:stretch/>
        </p:blipFill>
        <p:spPr bwMode="auto">
          <a:xfrm>
            <a:off x="827584" y="321273"/>
            <a:ext cx="1018095" cy="1003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DD26443C-4559-402D-829D-664D45C711F9}"/>
              </a:ext>
            </a:extLst>
          </p:cNvPr>
          <p:cNvSpPr/>
          <p:nvPr/>
        </p:nvSpPr>
        <p:spPr>
          <a:xfrm>
            <a:off x="474564" y="2429758"/>
            <a:ext cx="8133952" cy="3077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3400"/>
            <a:r>
              <a:rPr lang="ru-RU" sz="14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  <a:t>Ссылки на дополнительные материалы (слайд заполняется при необходимости)</a:t>
            </a: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288761626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100</Words>
  <Application>Microsoft Office PowerPoint</Application>
  <PresentationFormat>Экран (4:3)</PresentationFormat>
  <Paragraphs>54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Open Sans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Широкова</dc:creator>
  <cp:lastModifiedBy>Любовь</cp:lastModifiedBy>
  <cp:revision>16</cp:revision>
  <dcterms:created xsi:type="dcterms:W3CDTF">2023-07-17T09:42:28Z</dcterms:created>
  <dcterms:modified xsi:type="dcterms:W3CDTF">2023-09-28T07:21:18Z</dcterms:modified>
</cp:coreProperties>
</file>