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isk.yandex.ru/d/Lh48HL8ktyA2N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500034" y="1571612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«Разработка комплекта стандартизированных элементов сборно-разборного сварочного приспособления (СРПС) для сборки и сварки ферм мачт буровых установок»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4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МашТех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 err="1">
                <a:solidFill>
                  <a:srgbClr val="C00000"/>
                </a:solidFill>
                <a:latin typeface="Open Sans"/>
              </a:rPr>
              <a:t>Щигровское</a:t>
            </a:r>
            <a:r>
              <a:rPr lang="ru-RU" sz="2000" dirty="0">
                <a:solidFill>
                  <a:srgbClr val="C00000"/>
                </a:solidFill>
                <a:latin typeface="Open Sans"/>
              </a:rPr>
              <a:t> акционерное общество «ГЕОМАШ» (АО «ГЕОМАШ)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000496" y="2071678"/>
            <a:ext cx="4857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2700" algn="just" defTabSz="228600">
              <a:tabLst>
                <a:tab pos="444500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АО «ГЕОМАШ» - ведущий российский производитель бурового оборудования: бурильно-крановые машины БКМ, малогабаритные и самоходные буровые установки, а также буровой инструмент к ним. </a:t>
            </a:r>
          </a:p>
          <a:p>
            <a:pPr indent="12700" algn="just" defTabSz="228600">
              <a:tabLst>
                <a:tab pos="444500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Буровая техника АО «ГЕОМАШ» получила широкое применение в различных отраслях: инженерные изыскания, строительство, геологоразведка, гидрогеология, сейсморазведка.</a:t>
            </a:r>
          </a:p>
          <a:p>
            <a:pPr indent="12700" algn="just" defTabSz="228600">
              <a:tabLst>
                <a:tab pos="444500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АО «ГЕОМАШ» производит буровое оборудование, которое эксплуатируется в России, странах ближнего, дальнего зарубежья, в Европе и Африке. Техника отвечает современным запросам, с успехом выполняет поставленные задачи любой отрасли.</a:t>
            </a:r>
          </a:p>
          <a:p>
            <a:pPr indent="12700" algn="just" defTabSz="228600">
              <a:tabLst>
                <a:tab pos="444500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АО «ГЕОМАШ» производит:</a:t>
            </a:r>
          </a:p>
          <a:p>
            <a:pPr indent="12700" algn="just" defTabSz="228600">
              <a:buFont typeface="+mj-lt"/>
              <a:buAutoNum type="arabicPeriod"/>
              <a:tabLst>
                <a:tab pos="444500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Малогабаритные буровые установки;</a:t>
            </a:r>
          </a:p>
          <a:p>
            <a:pPr indent="12700" algn="just" defTabSz="228600">
              <a:buFont typeface="+mj-lt"/>
              <a:buAutoNum type="arabicPeriod"/>
              <a:tabLst>
                <a:tab pos="444500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Самоходные буровые установки;</a:t>
            </a:r>
          </a:p>
          <a:p>
            <a:pPr indent="12700" algn="just" defTabSz="228600">
              <a:buFont typeface="+mj-lt"/>
              <a:buAutoNum type="arabicPeriod"/>
              <a:tabLst>
                <a:tab pos="444500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Роторные буровые установки;</a:t>
            </a:r>
          </a:p>
          <a:p>
            <a:pPr indent="12700" algn="just" defTabSz="228600">
              <a:buFont typeface="+mj-lt"/>
              <a:buAutoNum type="arabicPeriod"/>
              <a:tabLst>
                <a:tab pos="444500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Гусеничные вездеходы.</a:t>
            </a:r>
          </a:p>
        </p:txBody>
      </p:sp>
      <p:grpSp>
        <p:nvGrpSpPr>
          <p:cNvPr id="2" name="docshapegroup2"/>
          <p:cNvGrpSpPr>
            <a:grpSpLocks/>
          </p:cNvGrpSpPr>
          <p:nvPr/>
        </p:nvGrpSpPr>
        <p:grpSpPr bwMode="auto">
          <a:xfrm>
            <a:off x="1000100" y="2143116"/>
            <a:ext cx="1528762" cy="569913"/>
            <a:chOff x="792" y="-1128"/>
            <a:chExt cx="2407" cy="899"/>
          </a:xfrm>
        </p:grpSpPr>
        <p:sp>
          <p:nvSpPr>
            <p:cNvPr id="1027" name="docshape3"/>
            <p:cNvSpPr>
              <a:spLocks/>
            </p:cNvSpPr>
            <p:nvPr/>
          </p:nvSpPr>
          <p:spPr bwMode="auto">
            <a:xfrm>
              <a:off x="1035" y="-1128"/>
              <a:ext cx="444" cy="668"/>
            </a:xfrm>
            <a:custGeom>
              <a:avLst/>
              <a:gdLst/>
              <a:ahLst/>
              <a:cxnLst>
                <a:cxn ang="0">
                  <a:pos x="444" y="0"/>
                </a:cxn>
                <a:cxn ang="0">
                  <a:pos x="410" y="60"/>
                </a:cxn>
                <a:cxn ang="0">
                  <a:pos x="346" y="124"/>
                </a:cxn>
                <a:cxn ang="0">
                  <a:pos x="271" y="182"/>
                </a:cxn>
                <a:cxn ang="0">
                  <a:pos x="185" y="244"/>
                </a:cxn>
                <a:cxn ang="0">
                  <a:pos x="47" y="342"/>
                </a:cxn>
                <a:cxn ang="0">
                  <a:pos x="29" y="357"/>
                </a:cxn>
                <a:cxn ang="0">
                  <a:pos x="14" y="375"/>
                </a:cxn>
                <a:cxn ang="0">
                  <a:pos x="4" y="396"/>
                </a:cxn>
                <a:cxn ang="0">
                  <a:pos x="0" y="421"/>
                </a:cxn>
                <a:cxn ang="0">
                  <a:pos x="0" y="668"/>
                </a:cxn>
                <a:cxn ang="0">
                  <a:pos x="8" y="651"/>
                </a:cxn>
                <a:cxn ang="0">
                  <a:pos x="18" y="632"/>
                </a:cxn>
                <a:cxn ang="0">
                  <a:pos x="93" y="547"/>
                </a:cxn>
                <a:cxn ang="0">
                  <a:pos x="168" y="489"/>
                </a:cxn>
                <a:cxn ang="0">
                  <a:pos x="255" y="426"/>
                </a:cxn>
                <a:cxn ang="0">
                  <a:pos x="394" y="327"/>
                </a:cxn>
                <a:cxn ang="0">
                  <a:pos x="412" y="312"/>
                </a:cxn>
                <a:cxn ang="0">
                  <a:pos x="428" y="294"/>
                </a:cxn>
                <a:cxn ang="0">
                  <a:pos x="440" y="273"/>
                </a:cxn>
                <a:cxn ang="0">
                  <a:pos x="444" y="247"/>
                </a:cxn>
                <a:cxn ang="0">
                  <a:pos x="444" y="0"/>
                </a:cxn>
              </a:cxnLst>
              <a:rect l="0" t="0" r="r" b="b"/>
              <a:pathLst>
                <a:path w="444" h="668">
                  <a:moveTo>
                    <a:pt x="444" y="0"/>
                  </a:moveTo>
                  <a:lnTo>
                    <a:pt x="410" y="60"/>
                  </a:lnTo>
                  <a:lnTo>
                    <a:pt x="346" y="124"/>
                  </a:lnTo>
                  <a:lnTo>
                    <a:pt x="271" y="182"/>
                  </a:lnTo>
                  <a:lnTo>
                    <a:pt x="185" y="244"/>
                  </a:lnTo>
                  <a:lnTo>
                    <a:pt x="47" y="342"/>
                  </a:lnTo>
                  <a:lnTo>
                    <a:pt x="29" y="357"/>
                  </a:lnTo>
                  <a:lnTo>
                    <a:pt x="14" y="375"/>
                  </a:lnTo>
                  <a:lnTo>
                    <a:pt x="4" y="396"/>
                  </a:lnTo>
                  <a:lnTo>
                    <a:pt x="0" y="421"/>
                  </a:lnTo>
                  <a:lnTo>
                    <a:pt x="0" y="668"/>
                  </a:lnTo>
                  <a:lnTo>
                    <a:pt x="8" y="651"/>
                  </a:lnTo>
                  <a:lnTo>
                    <a:pt x="18" y="632"/>
                  </a:lnTo>
                  <a:lnTo>
                    <a:pt x="93" y="547"/>
                  </a:lnTo>
                  <a:lnTo>
                    <a:pt x="168" y="489"/>
                  </a:lnTo>
                  <a:lnTo>
                    <a:pt x="255" y="426"/>
                  </a:lnTo>
                  <a:lnTo>
                    <a:pt x="394" y="327"/>
                  </a:lnTo>
                  <a:lnTo>
                    <a:pt x="412" y="312"/>
                  </a:lnTo>
                  <a:lnTo>
                    <a:pt x="428" y="294"/>
                  </a:lnTo>
                  <a:lnTo>
                    <a:pt x="440" y="273"/>
                  </a:lnTo>
                  <a:lnTo>
                    <a:pt x="444" y="247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rgbClr val="21A7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docshape4"/>
            <p:cNvSpPr>
              <a:spLocks/>
            </p:cNvSpPr>
            <p:nvPr/>
          </p:nvSpPr>
          <p:spPr bwMode="auto">
            <a:xfrm>
              <a:off x="791" y="-1010"/>
              <a:ext cx="586" cy="781"/>
            </a:xfrm>
            <a:custGeom>
              <a:avLst/>
              <a:gdLst/>
              <a:ahLst/>
              <a:cxnLst>
                <a:cxn ang="0">
                  <a:pos x="417" y="0"/>
                </a:cxn>
                <a:cxn ang="0">
                  <a:pos x="373" y="7"/>
                </a:cxn>
                <a:cxn ang="0">
                  <a:pos x="337" y="23"/>
                </a:cxn>
                <a:cxn ang="0">
                  <a:pos x="310" y="43"/>
                </a:cxn>
                <a:cxn ang="0">
                  <a:pos x="293" y="62"/>
                </a:cxn>
                <a:cxn ang="0">
                  <a:pos x="275" y="43"/>
                </a:cxn>
                <a:cxn ang="0">
                  <a:pos x="248" y="23"/>
                </a:cxn>
                <a:cxn ang="0">
                  <a:pos x="212" y="7"/>
                </a:cxn>
                <a:cxn ang="0">
                  <a:pos x="168" y="0"/>
                </a:cxn>
                <a:cxn ang="0">
                  <a:pos x="151" y="0"/>
                </a:cxn>
                <a:cxn ang="0">
                  <a:pos x="79" y="24"/>
                </a:cxn>
                <a:cxn ang="0">
                  <a:pos x="10" y="106"/>
                </a:cxn>
                <a:cxn ang="0">
                  <a:pos x="0" y="155"/>
                </a:cxn>
                <a:cxn ang="0">
                  <a:pos x="0" y="570"/>
                </a:cxn>
                <a:cxn ang="0">
                  <a:pos x="293" y="781"/>
                </a:cxn>
                <a:cxn ang="0">
                  <a:pos x="586" y="570"/>
                </a:cxn>
                <a:cxn ang="0">
                  <a:pos x="586" y="246"/>
                </a:cxn>
                <a:cxn ang="0">
                  <a:pos x="483" y="318"/>
                </a:cxn>
                <a:cxn ang="0">
                  <a:pos x="483" y="517"/>
                </a:cxn>
                <a:cxn ang="0">
                  <a:pos x="293" y="653"/>
                </a:cxn>
                <a:cxn ang="0">
                  <a:pos x="103" y="517"/>
                </a:cxn>
                <a:cxn ang="0">
                  <a:pos x="103" y="224"/>
                </a:cxn>
                <a:cxn ang="0">
                  <a:pos x="102" y="194"/>
                </a:cxn>
                <a:cxn ang="0">
                  <a:pos x="124" y="123"/>
                </a:cxn>
                <a:cxn ang="0">
                  <a:pos x="165" y="104"/>
                </a:cxn>
                <a:cxn ang="0">
                  <a:pos x="194" y="108"/>
                </a:cxn>
                <a:cxn ang="0">
                  <a:pos x="238" y="165"/>
                </a:cxn>
                <a:cxn ang="0">
                  <a:pos x="241" y="196"/>
                </a:cxn>
                <a:cxn ang="0">
                  <a:pos x="252" y="187"/>
                </a:cxn>
                <a:cxn ang="0">
                  <a:pos x="296" y="156"/>
                </a:cxn>
                <a:cxn ang="0">
                  <a:pos x="424" y="65"/>
                </a:cxn>
                <a:cxn ang="0">
                  <a:pos x="492" y="16"/>
                </a:cxn>
                <a:cxn ang="0">
                  <a:pos x="435" y="0"/>
                </a:cxn>
                <a:cxn ang="0">
                  <a:pos x="417" y="0"/>
                </a:cxn>
              </a:cxnLst>
              <a:rect l="0" t="0" r="r" b="b"/>
              <a:pathLst>
                <a:path w="586" h="781">
                  <a:moveTo>
                    <a:pt x="417" y="0"/>
                  </a:moveTo>
                  <a:lnTo>
                    <a:pt x="373" y="7"/>
                  </a:lnTo>
                  <a:lnTo>
                    <a:pt x="337" y="23"/>
                  </a:lnTo>
                  <a:lnTo>
                    <a:pt x="310" y="43"/>
                  </a:lnTo>
                  <a:lnTo>
                    <a:pt x="293" y="62"/>
                  </a:lnTo>
                  <a:lnTo>
                    <a:pt x="275" y="43"/>
                  </a:lnTo>
                  <a:lnTo>
                    <a:pt x="248" y="23"/>
                  </a:lnTo>
                  <a:lnTo>
                    <a:pt x="212" y="7"/>
                  </a:lnTo>
                  <a:lnTo>
                    <a:pt x="168" y="0"/>
                  </a:lnTo>
                  <a:lnTo>
                    <a:pt x="151" y="0"/>
                  </a:lnTo>
                  <a:lnTo>
                    <a:pt x="79" y="24"/>
                  </a:lnTo>
                  <a:lnTo>
                    <a:pt x="10" y="106"/>
                  </a:lnTo>
                  <a:lnTo>
                    <a:pt x="0" y="155"/>
                  </a:lnTo>
                  <a:lnTo>
                    <a:pt x="0" y="570"/>
                  </a:lnTo>
                  <a:lnTo>
                    <a:pt x="293" y="781"/>
                  </a:lnTo>
                  <a:lnTo>
                    <a:pt x="586" y="570"/>
                  </a:lnTo>
                  <a:lnTo>
                    <a:pt x="586" y="246"/>
                  </a:lnTo>
                  <a:lnTo>
                    <a:pt x="483" y="318"/>
                  </a:lnTo>
                  <a:lnTo>
                    <a:pt x="483" y="517"/>
                  </a:lnTo>
                  <a:lnTo>
                    <a:pt x="293" y="653"/>
                  </a:lnTo>
                  <a:lnTo>
                    <a:pt x="103" y="517"/>
                  </a:lnTo>
                  <a:lnTo>
                    <a:pt x="103" y="224"/>
                  </a:lnTo>
                  <a:lnTo>
                    <a:pt x="102" y="194"/>
                  </a:lnTo>
                  <a:lnTo>
                    <a:pt x="124" y="123"/>
                  </a:lnTo>
                  <a:lnTo>
                    <a:pt x="165" y="104"/>
                  </a:lnTo>
                  <a:lnTo>
                    <a:pt x="194" y="108"/>
                  </a:lnTo>
                  <a:lnTo>
                    <a:pt x="238" y="165"/>
                  </a:lnTo>
                  <a:lnTo>
                    <a:pt x="241" y="196"/>
                  </a:lnTo>
                  <a:lnTo>
                    <a:pt x="252" y="187"/>
                  </a:lnTo>
                  <a:lnTo>
                    <a:pt x="296" y="156"/>
                  </a:lnTo>
                  <a:lnTo>
                    <a:pt x="424" y="65"/>
                  </a:lnTo>
                  <a:lnTo>
                    <a:pt x="492" y="16"/>
                  </a:lnTo>
                  <a:lnTo>
                    <a:pt x="435" y="0"/>
                  </a:lnTo>
                  <a:lnTo>
                    <a:pt x="417" y="0"/>
                  </a:lnTo>
                  <a:close/>
                </a:path>
              </a:pathLst>
            </a:custGeom>
            <a:solidFill>
              <a:srgbClr val="2B2A2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29" name="docshape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42" y="-837"/>
              <a:ext cx="1656" cy="581"/>
            </a:xfrm>
            <a:prstGeom prst="rect">
              <a:avLst/>
            </a:prstGeom>
            <a:noFill/>
          </p:spPr>
        </p:pic>
      </p:grpSp>
      <p:sp>
        <p:nvSpPr>
          <p:cNvPr id="1037" name="AutoShape 13" descr="Малогабаритные бурильные установ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9" name="AutoShape 15" descr="file:///C:/Users/%D1%82%D0%B5%D1%85%D0%BD%D0%BE%D0%BB%D0%BE%D0%B343/Desktop/%D0%94%D0%BB%D1%8F%20%D0%BF%D1%80%D0%B5%D0%B7%D0%B5%D0%BD%D1%82%D0%B0%D1%86%D0%B8%D0%B8/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AutoShape 17" descr="file:///C:/Users/%D1%82%D0%B5%D1%85%D0%BD%D0%BE%D0%BB%D0%BE%D0%B343/Desktop/%D0%94%D0%BB%D1%8F%20%D0%BF%D1%80%D0%B5%D0%B7%D0%B5%D0%BD%D1%82%D0%B0%D1%86%D0%B8%D0%B8/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3" name="AutoShape 19" descr="file:///C:/Users/%D1%82%D0%B5%D1%85%D0%BD%D0%BE%D0%BB%D0%BE%D0%B343/Desktop/%D0%94%D0%BB%D1%8F%20%D0%BF%D1%80%D0%B5%D0%B7%D0%B5%D0%BD%D1%82%D0%B0%D1%86%D0%B8%D0%B8/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5" name="Picture 21" descr="https://avatars.mds.yandex.net/get-autoru-vos/6054061/829855069d478500a5a10cb44ea7e5c4/1200x900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143380"/>
            <a:ext cx="3240000" cy="2160000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47" name="Group 23"/>
          <p:cNvGrpSpPr>
            <a:grpSpLocks noChangeAspect="1"/>
          </p:cNvGrpSpPr>
          <p:nvPr/>
        </p:nvGrpSpPr>
        <p:grpSpPr bwMode="auto">
          <a:xfrm>
            <a:off x="857224" y="2928934"/>
            <a:ext cx="2019300" cy="527050"/>
            <a:chOff x="2804" y="10028"/>
            <a:chExt cx="2308" cy="602"/>
          </a:xfrm>
        </p:grpSpPr>
        <p:sp>
          <p:nvSpPr>
            <p:cNvPr id="1051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804" y="10028"/>
              <a:ext cx="2308" cy="60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50" name="Picture 2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57" y="10078"/>
              <a:ext cx="507" cy="509"/>
            </a:xfrm>
            <a:prstGeom prst="rect">
              <a:avLst/>
            </a:prstGeom>
            <a:noFill/>
          </p:spPr>
        </p:pic>
        <p:pic>
          <p:nvPicPr>
            <p:cNvPr id="1049" name="Picture 2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426" y="10121"/>
              <a:ext cx="1575" cy="222"/>
            </a:xfrm>
            <a:prstGeom prst="rect">
              <a:avLst/>
            </a:prstGeom>
            <a:noFill/>
          </p:spPr>
        </p:pic>
        <p:pic>
          <p:nvPicPr>
            <p:cNvPr id="1048" name="Picture 24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434" y="10421"/>
              <a:ext cx="1567" cy="83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571472" y="1928802"/>
            <a:ext cx="8133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Сварка крупногабаритных ферм мачт буровых установок производится на сборно-разборочном сварном приспособлении (СРПС). </a:t>
            </a:r>
          </a:p>
          <a:p>
            <a:pPr indent="533400" algn="just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Для выставки необходимых элементов в сборке данных мачт уходит значительное время, превышающее, зачастую, время выполнения самой сварочной операции.</a:t>
            </a:r>
          </a:p>
          <a:p>
            <a:pPr indent="533400" algn="just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Необходимо разработать унифицированный комплект быстросъемной базирующей оснастки для данного стола, которая позволила бы провести оперативную переналадку при переходе от одной свариваемой конструкции к другой.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500034" y="2000240"/>
            <a:ext cx="813395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Мачта буровой установки УРБ25, состоящая из двух секций:</a:t>
            </a:r>
          </a:p>
          <a:p>
            <a:pPr marL="533400" indent="533400" algn="just">
              <a:buFontTx/>
              <a:buChar char="-"/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верхняя;</a:t>
            </a:r>
          </a:p>
          <a:p>
            <a:pPr marL="533400" indent="533400" algn="just">
              <a:buFontTx/>
              <a:buChar char="-"/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нижняя. </a:t>
            </a:r>
          </a:p>
          <a:p>
            <a:pPr indent="533400" algn="just"/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Секции приблизительно одинаковы в своих габаритах, но имеют отдельные конструктивные особенности, что требует перестройки </a:t>
            </a:r>
            <a:r>
              <a:rPr lang="ru-RU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остнастки</a:t>
            </a: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СРПС при работе с каждой из них.</a:t>
            </a:r>
          </a:p>
          <a:p>
            <a:pPr indent="533400" algn="just"/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 algn="just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Ссылка на чертежи: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  <a:hlinkClick r:id="rId4"/>
              </a:rPr>
              <a:t>https://disk.yandex.ru/d/Lh48HL8ktyA2NQ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533400" algn="just">
              <a:buAutoNum type="arabicPeriod"/>
            </a:pPr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Ознакомиться с конструкторской документацией АО «ГЕОМАШ».</a:t>
            </a:r>
          </a:p>
          <a:p>
            <a:pPr marL="533400" indent="533400" algn="just">
              <a:buAutoNum type="arabicPeriod"/>
            </a:pPr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Сократить время на сборку и выставку технологических элементов, необходимых для  сборки и сварки ферм мачт буровых установок УРБ25.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Минимум доработки, имеющихся технологических элементов для выставки и закрепления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остнастки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, при этом увеличить производительность за счет снижения трудоемкости работ по переналадке при переходе от одной свариваемой конструкции к другой</a:t>
            </a:r>
            <a:r>
              <a:rPr lang="ru-RU" sz="280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.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Дополнительные материалы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pPr/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Ссылки на дополнительные материалы (слайд заполняется при необходимости)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8761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348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27</cp:revision>
  <dcterms:created xsi:type="dcterms:W3CDTF">2023-07-17T09:42:28Z</dcterms:created>
  <dcterms:modified xsi:type="dcterms:W3CDTF">2023-09-28T12:52:35Z</dcterms:modified>
</cp:coreProperties>
</file>