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3" r:id="rId4"/>
    <p:sldId id="264" r:id="rId5"/>
    <p:sldId id="259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79"/>
    <a:srgbClr val="FF5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t>19.09.2023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t>19.09.2023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t>19.09.2023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66268" y="283182"/>
            <a:ext cx="3229868" cy="990897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276872"/>
            <a:ext cx="782006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ctr"/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«Разработка новой технологии</a:t>
            </a:r>
          </a:p>
          <a:p>
            <a:pPr indent="533400" algn="ctr"/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обработки детали с целью</a:t>
            </a:r>
          </a:p>
          <a:p>
            <a:pPr indent="533400" algn="ctr"/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исключения появления</a:t>
            </a:r>
          </a:p>
          <a:p>
            <a:pPr indent="533400" algn="ctr"/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стружки»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29368" y="5604048"/>
            <a:ext cx="91807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МашТех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3CDBFFB-A2C8-CFB1-83DA-AB44F3B861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96" y="6120149"/>
            <a:ext cx="2529845" cy="53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91357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179512" y="1238689"/>
            <a:ext cx="878497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b="1" i="1" dirty="0">
                <a:solidFill>
                  <a:srgbClr val="FF5A00"/>
                </a:solidFill>
                <a:latin typeface="Open Sans"/>
              </a:rPr>
              <a:t>Курский электроаппаратный завод (КЭАЗ) </a:t>
            </a:r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— ведущий отечественный разработчик и производитель электротехники с 1945 года.</a:t>
            </a:r>
          </a:p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Более 2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3</a:t>
            </a:r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 000 наименований продукции КЭАЗ представлены торговыми марками </a:t>
            </a:r>
            <a:r>
              <a:rPr lang="ru-RU" sz="1400" i="1" dirty="0">
                <a:solidFill>
                  <a:srgbClr val="FF5A00"/>
                </a:solidFill>
                <a:latin typeface="Open Sans"/>
              </a:rPr>
              <a:t>«КЭАЗ» </a:t>
            </a:r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 </a:t>
            </a:r>
            <a:r>
              <a:rPr lang="ru-RU" sz="1400" i="1" dirty="0">
                <a:solidFill>
                  <a:srgbClr val="FF5A00"/>
                </a:solidFill>
                <a:latin typeface="Open Sans"/>
              </a:rPr>
              <a:t>«KEAZ </a:t>
            </a:r>
            <a:r>
              <a:rPr lang="ru-RU" sz="1400" i="1" dirty="0" err="1">
                <a:solidFill>
                  <a:srgbClr val="FF5A00"/>
                </a:solidFill>
                <a:latin typeface="Open Sans"/>
              </a:rPr>
              <a:t>Optima</a:t>
            </a:r>
            <a:r>
              <a:rPr lang="ru-RU" sz="1400" i="1" dirty="0">
                <a:solidFill>
                  <a:srgbClr val="FF5A00"/>
                </a:solidFill>
                <a:latin typeface="Open Sans"/>
              </a:rPr>
              <a:t>», </a:t>
            </a:r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под которыми производятся продукты, строго соответствующие заявленным характеристикам и предназначенные для разных ценовых сегментов рынка.</a:t>
            </a:r>
          </a:p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Аппараты </a:t>
            </a:r>
            <a:r>
              <a:rPr lang="ru-RU" sz="1400" i="1" dirty="0">
                <a:solidFill>
                  <a:srgbClr val="FF5A00"/>
                </a:solidFill>
                <a:latin typeface="Open Sans"/>
              </a:rPr>
              <a:t>КЭАЗ</a:t>
            </a:r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 надежно защищают энергосистемы важнейших стратегических объектов страны: АЭС, ТЭЦ, подстанции МРСК, Министерства обороны, военные корабли и подводные лодки, подвижные составы РЖД.</a:t>
            </a:r>
          </a:p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Продукция завода представлена во всех крупных городах России и ближнего Зарубежья.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B4BB984-089E-8770-4DEF-C2B536EAC8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96" y="6120149"/>
            <a:ext cx="2529845" cy="53644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1AABF13-3168-F6F6-2F3E-A2181A4AC286}"/>
              </a:ext>
            </a:extLst>
          </p:cNvPr>
          <p:cNvSpPr txBox="1"/>
          <p:nvPr/>
        </p:nvSpPr>
        <p:spPr>
          <a:xfrm>
            <a:off x="159371" y="3429000"/>
            <a:ext cx="51327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3479"/>
                </a:solidFill>
                <a:latin typeface="Open Sans"/>
              </a:rPr>
              <a:t>ДИРЕКЦИЯ ПО МАРКЕТИНГУ КЭАЗ </a:t>
            </a:r>
            <a:endParaRPr lang="en-US" sz="1400" b="1" dirty="0">
              <a:solidFill>
                <a:srgbClr val="003479"/>
              </a:solidFill>
              <a:latin typeface="Open Sans"/>
            </a:endParaRPr>
          </a:p>
          <a:p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Дирекция объединяет в себе высококвалифицированные кадры, владеющие знаниями многих областей, в том числе из электротехники, экономики, маркетинга, проектного управления.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 Дирекция по маркетингу КЭАЗ занимается: 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• анализом рынка и предпроектными исследованиями 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• постановкой на производство новых видов продукции и дальнейшем сопровождением серийного производства до окончания проекта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25E844-8E29-F2E5-9297-27F7EB3C257D}"/>
              </a:ext>
            </a:extLst>
          </p:cNvPr>
          <p:cNvSpPr txBox="1"/>
          <p:nvPr/>
        </p:nvSpPr>
        <p:spPr>
          <a:xfrm>
            <a:off x="5436096" y="3429000"/>
            <a:ext cx="403244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3479"/>
                </a:solidFill>
                <a:latin typeface="Open Sans"/>
              </a:rPr>
              <a:t>УПРАВЛЕНИЕ РАЗРАБОТКИ НВА</a:t>
            </a:r>
          </a:p>
          <a:p>
            <a:endParaRPr lang="en-US" sz="1400" b="1" dirty="0">
              <a:solidFill>
                <a:srgbClr val="003479"/>
              </a:solidFill>
              <a:latin typeface="Open Sans"/>
            </a:endParaRPr>
          </a:p>
          <a:p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Управление выполняет функции по разработке конструкторской</a:t>
            </a:r>
          </a:p>
          <a:p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документации для производства качественной, надёжной и обширной номенклатуры выпускаемых изделий.</a:t>
            </a:r>
          </a:p>
          <a:p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Управление состоит из 7 отделов по направлениям (Заместитель начальника</a:t>
            </a:r>
          </a:p>
          <a:p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Управления НВА, Отдел ПРА, Отдел АСВ, Отдел МСВ и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DIN</a:t>
            </a:r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, Отдел ВР и ПП, Отдел МССВ, Отдел Корпусы и боксы).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03937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2356619" y="1616519"/>
            <a:ext cx="65265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05B743-18DC-7AE1-7940-C6219D630F24}"/>
              </a:ext>
            </a:extLst>
          </p:cNvPr>
          <p:cNvSpPr txBox="1"/>
          <p:nvPr/>
        </p:nvSpPr>
        <p:spPr>
          <a:xfrm>
            <a:off x="474564" y="1363872"/>
            <a:ext cx="7995734" cy="307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3479"/>
                </a:solidFill>
                <a:latin typeface="Open Sans"/>
              </a:rPr>
              <a:t>ПРОИЗВОДСТВО КОМПАНИИ ПРЕДСТАВЛЕНО СЛЕДУЮЩИМИ ЦЕХАМИ: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82B549B-32F1-92BD-5AE0-56839CC8DD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96" y="6120149"/>
            <a:ext cx="2529845" cy="53644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A796956-1890-06BE-5C54-123220C9CCAF}"/>
              </a:ext>
            </a:extLst>
          </p:cNvPr>
          <p:cNvSpPr txBox="1"/>
          <p:nvPr/>
        </p:nvSpPr>
        <p:spPr>
          <a:xfrm>
            <a:off x="90575" y="1818920"/>
            <a:ext cx="426540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solidFill>
                  <a:srgbClr val="003479"/>
                </a:solidFill>
                <a:latin typeface="Open Sans"/>
              </a:rPr>
              <a:t>Инструментальный цех</a:t>
            </a:r>
          </a:p>
          <a:p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algn="just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Инструментальный цех занимается производством изделий для дальнейшего изготовления собственной продукции КЭАЗ. Производит специальный режущий инструмент и технологическую оснастку для производства. Также ИЦ располагает всеми техническими возможностями для оказания услуги и ремонта существующих инструментов.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5BAB77-0EF3-B1DF-2992-2710B5C40B24}"/>
              </a:ext>
            </a:extLst>
          </p:cNvPr>
          <p:cNvSpPr txBox="1"/>
          <p:nvPr/>
        </p:nvSpPr>
        <p:spPr>
          <a:xfrm>
            <a:off x="4620352" y="1817319"/>
            <a:ext cx="445829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err="1">
                <a:solidFill>
                  <a:srgbClr val="003479"/>
                </a:solidFill>
                <a:latin typeface="Open Sans"/>
              </a:rPr>
              <a:t>Гальвоно</a:t>
            </a:r>
            <a:r>
              <a:rPr lang="ru-RU" sz="1600" b="1" i="1" dirty="0">
                <a:solidFill>
                  <a:srgbClr val="003479"/>
                </a:solidFill>
                <a:latin typeface="Open Sans"/>
              </a:rPr>
              <a:t>-штамповочный цех</a:t>
            </a:r>
          </a:p>
          <a:p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algn="just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Состоит из заготовительного участка, участка штамповки, гальваники и лазерной резки. После прохождения всех операций в штамповочном цехе детали попадают на гальванический участок, где их покрывают разными видами покрытий. В нашем производстве есть 9 видов</a:t>
            </a:r>
          </a:p>
          <a:p>
            <a:pPr algn="just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гальванообработки.</a:t>
            </a:r>
          </a:p>
          <a:p>
            <a:pPr algn="just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На площадке Индустриального парка «СОЮЗ» был установлен лазерный комплекс, позволяющий</a:t>
            </a:r>
          </a:p>
          <a:p>
            <a:pPr algn="just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обрабатывать сталь толщиной до 14 мм, а так же листогибочный пресс, позволяющий гнуть детали, длиной 2 метра при толщине 4 мм.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32BB43-9254-9F7B-FCDA-F56865981A52}"/>
              </a:ext>
            </a:extLst>
          </p:cNvPr>
          <p:cNvSpPr txBox="1"/>
          <p:nvPr/>
        </p:nvSpPr>
        <p:spPr>
          <a:xfrm>
            <a:off x="4572000" y="4874816"/>
            <a:ext cx="445829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solidFill>
                  <a:srgbClr val="003479"/>
                </a:solidFill>
                <a:latin typeface="Open Sans"/>
              </a:rPr>
              <a:t>Цех пластмассовых изделий</a:t>
            </a:r>
          </a:p>
          <a:p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algn="just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Состоит из участка литья, где перерабатывают термопластичные материалы, и прессового участка. Цех пластмасс производит корпусные и внутренние детали автоматических выключателей, а так же корпуса различных электронных приборов.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CD71D0-D651-B193-518C-F6E1E7A3C7D1}"/>
              </a:ext>
            </a:extLst>
          </p:cNvPr>
          <p:cNvSpPr txBox="1"/>
          <p:nvPr/>
        </p:nvSpPr>
        <p:spPr>
          <a:xfrm>
            <a:off x="65355" y="4337663"/>
            <a:ext cx="44582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solidFill>
                  <a:srgbClr val="003479"/>
                </a:solidFill>
                <a:latin typeface="Open Sans"/>
              </a:rPr>
              <a:t>Механический цех</a:t>
            </a:r>
          </a:p>
          <a:p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algn="just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Состоит из 4-х участков: токарных автоматов,</a:t>
            </a:r>
          </a:p>
          <a:p>
            <a:pPr algn="just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нестандартного (специального) оборудования, пружинонавивочного оборудования, холодной высадки.</a:t>
            </a:r>
          </a:p>
          <a:p>
            <a:pPr algn="just"/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59597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03937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F9338B-5D97-44EA-B5D9-1749B71BE72D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2356619" y="1616519"/>
            <a:ext cx="65265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05B743-18DC-7AE1-7940-C6219D630F24}"/>
              </a:ext>
            </a:extLst>
          </p:cNvPr>
          <p:cNvSpPr txBox="1"/>
          <p:nvPr/>
        </p:nvSpPr>
        <p:spPr>
          <a:xfrm>
            <a:off x="474564" y="1354649"/>
            <a:ext cx="7995734" cy="307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3479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ПРОИЗВОДСТВО КОМПАНИИ ПРЕДСТАВЛЕНО СЛЕДУЮЩИМИ ЦЕХАМИ: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82B549B-32F1-92BD-5AE0-56839CC8DD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96" y="6120149"/>
            <a:ext cx="2529845" cy="53644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A796956-1890-06BE-5C54-123220C9CCAF}"/>
              </a:ext>
            </a:extLst>
          </p:cNvPr>
          <p:cNvSpPr txBox="1"/>
          <p:nvPr/>
        </p:nvSpPr>
        <p:spPr>
          <a:xfrm>
            <a:off x="90575" y="1818920"/>
            <a:ext cx="426540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>
                <a:ln>
                  <a:noFill/>
                </a:ln>
                <a:solidFill>
                  <a:srgbClr val="003479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Сборочный цех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В СБЦ происходит сборка, регулировка, контроль и упаковка готовой продукции, которая затем передается на склад готовой продукции для реализации клиентам. В настоящее время в сборочном цехе уже на всех участках внедрена системы «Бережливого производства». Сотрудники работают в ячейках. Это позволило значительно повысить производительность труда, сократить сроки выполнения заказов, оптимизировать запасы комплектующих.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Все сотрудники – начиная от сборщика и заканчивая директором сборочного производства – вовлечены в непрерывное совершенствование производственных процессов. По сравнению с конвейером, ячейка занимает</a:t>
            </a:r>
            <a:r>
              <a:rPr lang="ru-RU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Open Sans"/>
              </a:rPr>
              <a:t> 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площадь в 1,5 раза меньше.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5BAB77-0EF3-B1DF-2992-2710B5C40B24}"/>
              </a:ext>
            </a:extLst>
          </p:cNvPr>
          <p:cNvSpPr txBox="1"/>
          <p:nvPr/>
        </p:nvSpPr>
        <p:spPr>
          <a:xfrm>
            <a:off x="4620352" y="1817319"/>
            <a:ext cx="445829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>
                <a:ln>
                  <a:noFill/>
                </a:ln>
                <a:solidFill>
                  <a:srgbClr val="003479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Служба продаж КЭАЗ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Служба региональных продаж – лучшие представители работают в 116 регионах страны и 8 региональных  представителей в  странах ближнего  зарубежья, расширяя географию использования продукции КЭАЗ. Разветвленная дилерская сеть, состоящая из 150 партнёров, позволяет клиентам приобретать наши продукты во всех регионах</a:t>
            </a:r>
            <a:r>
              <a:rPr lang="ru-RU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Open Sans"/>
              </a:rPr>
              <a:t> 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РФ и СНГ. Современные склады КЭАЗ расположены в Курске, Подмосковье, Екатеринбурге, Новосибирске, Казахстане и Самаре, чтобы сокращать время доставки продукции и сделать партнёрство с КЭАЗ ещё более удобным для наших потребителей.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i="1" dirty="0">
              <a:solidFill>
                <a:prstClr val="black">
                  <a:lumMod val="75000"/>
                  <a:lumOff val="25000"/>
                </a:prstClr>
              </a:solidFill>
              <a:latin typeface="Open San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Всё это помогает реализовать большее количество продукции КЭАЗ, что гарантирует энергобезопасность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России и стран СНГ.</a:t>
            </a:r>
          </a:p>
        </p:txBody>
      </p:sp>
    </p:spTree>
    <p:extLst>
      <p:ext uri="{BB962C8B-B14F-4D97-AF65-F5344CB8AC3E}">
        <p14:creationId xmlns:p14="http://schemas.microsoft.com/office/powerpoint/2010/main" val="270828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801467" y="2666144"/>
            <a:ext cx="813395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Применить новую технологию в изготовлении детали из материала Пруток ДКРНТ/ДКРНП ЛС59-1 ГОСТ Р52597-2006 с целью исключения появления стружки внутри резьбы.</a:t>
            </a:r>
          </a:p>
          <a:p>
            <a:pPr indent="533400"/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В качестве предлагаемого инструмента допускается использование метчиков или </a:t>
            </a:r>
            <a:r>
              <a:rPr lang="ru-RU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раскатников</a:t>
            </a: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4F1DAD3-993B-D443-30D6-856B7A7456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96" y="6120149"/>
            <a:ext cx="2529845" cy="53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6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347168" y="1988840"/>
            <a:ext cx="833963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Задачи кейса:</a:t>
            </a:r>
          </a:p>
          <a:p>
            <a:pPr indent="533400"/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Разработка новой технологии обработки детали с целью исключения появления стружки в глухой резьбе М4.</a:t>
            </a:r>
          </a:p>
          <a:p>
            <a:pPr indent="533400"/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Ожидаемый эффект:</a:t>
            </a:r>
          </a:p>
          <a:p>
            <a:pPr indent="533400"/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Получения готовой детали в соответствии с конструкторской документацией без наличия стружки внутри резьбы.</a:t>
            </a:r>
          </a:p>
          <a:p>
            <a:pPr indent="533400"/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Дополнительная информация:</a:t>
            </a:r>
          </a:p>
          <a:p>
            <a:pPr indent="533400"/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- Конструкторский чертеж Гайка М4;</a:t>
            </a:r>
          </a:p>
          <a:p>
            <a:pPr indent="533400"/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- Деталь массового выпуска. Средний выпуск в месяц 100000</a:t>
            </a:r>
          </a:p>
          <a:p>
            <a:pPr indent="533400"/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деталей.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8E06798-6650-312D-6580-C95A47A005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96" y="6120149"/>
            <a:ext cx="2529845" cy="53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Требования к решению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7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551951" y="2060848"/>
            <a:ext cx="8133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Презентация Microsoft Office PowerPoint не более 20 слайдов формата А3, включая:</a:t>
            </a:r>
          </a:p>
          <a:p>
            <a:pPr indent="533400"/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Слайд 1. Титульный слайд, который должен содержать следующею информацию:</a:t>
            </a:r>
          </a:p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название кейса, логотип команды, ФИО капитана, ВУЗ, контакты.</a:t>
            </a:r>
          </a:p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Слайд 2. Представление команды: фотография, ФИО, специальность, курс, опыт</a:t>
            </a:r>
          </a:p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участия в других кейс-чемпионатах каждого участника. </a:t>
            </a:r>
          </a:p>
          <a:p>
            <a:pPr indent="533400"/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Дополнительная информация о профессиональных компетенциях участников и достижениях команды.</a:t>
            </a:r>
          </a:p>
          <a:p>
            <a:pPr indent="533400"/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Основными критериями оценки представленных на конкурс решений являются:</a:t>
            </a:r>
          </a:p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− реализуемость решения</a:t>
            </a:r>
          </a:p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− проработанность решения</a:t>
            </a:r>
          </a:p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− оценка экономического эффекта</a:t>
            </a:r>
          </a:p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− оригинальность и инновационность</a:t>
            </a:r>
          </a:p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− презентация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954D0CF-F847-9547-A80B-AAED3E51C3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96" y="6120149"/>
            <a:ext cx="2529845" cy="53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549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Дополнительные материалы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F9338B-5D97-44EA-B5D9-1749B71BE72D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92FAC59-3AF2-703C-696B-968051F204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289" y="1508869"/>
            <a:ext cx="7163421" cy="522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616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818</Words>
  <Application>Microsoft Office PowerPoint</Application>
  <PresentationFormat>Экран (4:3)</PresentationFormat>
  <Paragraphs>130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Open 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Мария Старкова</cp:lastModifiedBy>
  <cp:revision>14</cp:revision>
  <dcterms:created xsi:type="dcterms:W3CDTF">2023-07-17T09:42:28Z</dcterms:created>
  <dcterms:modified xsi:type="dcterms:W3CDTF">2023-09-19T10:58:00Z</dcterms:modified>
</cp:coreProperties>
</file>