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7560309" cy="10594340"/>
          </a:xfrm>
          <a:custGeom>
            <a:avLst/>
            <a:gdLst/>
            <a:ahLst/>
            <a:cxnLst/>
            <a:rect l="l" t="t" r="r" b="b"/>
            <a:pathLst>
              <a:path w="7560309" h="10594340">
                <a:moveTo>
                  <a:pt x="7559992" y="0"/>
                </a:moveTo>
                <a:lnTo>
                  <a:pt x="0" y="0"/>
                </a:lnTo>
                <a:lnTo>
                  <a:pt x="0" y="10593844"/>
                </a:lnTo>
                <a:lnTo>
                  <a:pt x="7559992" y="10593844"/>
                </a:lnTo>
                <a:lnTo>
                  <a:pt x="7559992" y="0"/>
                </a:lnTo>
                <a:close/>
              </a:path>
            </a:pathLst>
          </a:custGeom>
          <a:solidFill>
            <a:srgbClr val="00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mailto:dre@nt-rt.ru" TargetMode="External"/><Relationship Id="rId4" Type="http://schemas.openxmlformats.org/officeDocument/2006/relationships/hyperlink" Target="http://www.dunker.nt-rt.ru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dre@nt-rt.ru" TargetMode="External"/><Relationship Id="rId3" Type="http://schemas.openxmlformats.org/officeDocument/2006/relationships/hyperlink" Target="http://www.dunker.nt-rt.ru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2247"/>
            <a:ext cx="2707398" cy="3619500"/>
          </a:xfrm>
          <a:prstGeom prst="rect">
            <a:avLst/>
          </a:prstGeom>
        </p:spPr>
      </p:pic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61708" y="8699372"/>
          <a:ext cx="6770370" cy="1443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775"/>
                <a:gridCol w="1972945"/>
                <a:gridCol w="1889760"/>
                <a:gridCol w="1405889"/>
              </a:tblGrid>
              <a:tr h="114300">
                <a:tc>
                  <a:txBody>
                    <a:bodyPr/>
                    <a:lstStyle/>
                    <a:p>
                      <a:pPr marL="31750">
                        <a:lnSpc>
                          <a:spcPts val="7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Архангельск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(8182)63-90-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78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Калининград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(4012)72-03-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7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Нижний</a:t>
                      </a:r>
                      <a:r>
                        <a:rPr dirty="0" sz="8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Новгород</a:t>
                      </a:r>
                      <a:r>
                        <a:rPr dirty="0" sz="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(831)429-08-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0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Смоленск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(4812)29-41-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Астана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+7(7172)727-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Калуга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(4842)92-23-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Новокузнецк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(3843)20-46-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Сочи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(862)225-72-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Белгород</a:t>
                      </a:r>
                      <a:r>
                        <a:rPr dirty="0" sz="8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(4722)40-23-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Кемерово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(3842)65-04-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Новосибирск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(383)227-86-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Ставрополь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(8652)20-65-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Брянск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(4832)59-03-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Киров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(8332)68-02-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Орел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(4862)44-53-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Тверь</a:t>
                      </a:r>
                      <a:r>
                        <a:rPr dirty="0" sz="8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(4822)63-31-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Владивосток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(423)249-28-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Краснодар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(861)203-40-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Оренбург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(3532)37-68-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Томск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(3822)98-41-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Волгоград</a:t>
                      </a:r>
                      <a:r>
                        <a:rPr dirty="0" sz="8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(844)278-03-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Красноярск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(391)204-63-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Пенза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(8412)22-31-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Тула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(4872)74-02-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Вологда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(8172)26-41-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Курск</a:t>
                      </a:r>
                      <a:r>
                        <a:rPr dirty="0" sz="8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(4712)77-13-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Пермь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(342)205-81-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Тюмень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(3452)66-21-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Воронеж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(473)204-51-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Липецк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(4742)52-20-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Ростов-на-</a:t>
                      </a: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Дону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(863)308-18-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Ульяновск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(8422)24-23-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Екатеринбург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(343)384-55-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Магнитогорск</a:t>
                      </a:r>
                      <a:r>
                        <a:rPr dirty="0" sz="800" spc="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(3519)55-03-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Рязань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(4912)46-61-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Уфа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(347)229-48-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Иваново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(4932)77-34-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Москва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(495)268-04-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Самара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(846)206-03-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Челябинск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(351)202-03-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Ижевск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(3412)26-03-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Мурманск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(8152)59-64-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Санкт-Петербург</a:t>
                      </a:r>
                      <a:r>
                        <a:rPr dirty="0" sz="800" spc="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(812)309-46-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Череповец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(8202)49-02-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31750">
                        <a:lnSpc>
                          <a:spcPts val="80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Казань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(843)206-01-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0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Набережные</a:t>
                      </a:r>
                      <a:r>
                        <a:rPr dirty="0" sz="8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Челны</a:t>
                      </a:r>
                      <a:r>
                        <a:rPr dirty="0" sz="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(8552)20-53-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0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Саратов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(845)249-38-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0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Ярославль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(4852)69-52-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2014575" y="10254132"/>
            <a:ext cx="35032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Единый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адрес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всех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регионов: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dre@nt-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rt.ru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||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www.dunker.nt-</a:t>
            </a:r>
            <a:r>
              <a:rPr dirty="0" sz="900" spc="-20" b="1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rt.ru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96476" y="4811014"/>
            <a:ext cx="24784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ЧЕРВЯЧНЫЕ</a:t>
            </a:r>
            <a:r>
              <a:rPr dirty="0" sz="18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РЕДУКТОРЫ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SG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80,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SG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80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H,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SG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80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0" b="1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7774" y="246418"/>
            <a:ext cx="1475872" cy="1743907"/>
          </a:xfrm>
          <a:prstGeom prst="rect">
            <a:avLst/>
          </a:prstGeom>
        </p:spPr>
      </p:pic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40016" y="1921529"/>
          <a:ext cx="6471285" cy="203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1710"/>
                <a:gridCol w="81343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215900">
                <a:tc gridSpan="9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Technische</a:t>
                      </a:r>
                      <a:r>
                        <a:rPr dirty="0" sz="900" spc="-2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Daten</a:t>
                      </a:r>
                      <a:r>
                        <a:rPr dirty="0" sz="900" spc="-2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|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SG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|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SG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|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SG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marL="35560" marR="129603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Reduction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ratio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Untersetzungsverhältnis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SG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SG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80 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H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Efficiency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Wirkungsgrad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65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55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Continuous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Dauerdrehmoment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Ncm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Max.acceleration</a:t>
                      </a:r>
                      <a:r>
                        <a:rPr dirty="0" sz="700" spc="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dirty="0" sz="700" spc="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Beschleunigungsmoment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Ncm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800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52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Emergency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Not-</a:t>
                      </a:r>
                      <a:r>
                        <a:rPr dirty="0" sz="7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Aus</a:t>
                      </a:r>
                      <a:r>
                        <a:rPr dirty="0" sz="700" spc="-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Drehmoment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Ncm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1200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marL="36195" marR="129603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Reduction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ratio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Untersetzungsverhältnis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SG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K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FFFBDB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24.5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FFF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Efficiency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Wirkungsgrad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82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80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65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Continuous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Dauerdrehmoment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Ncm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Max.acceleration</a:t>
                      </a:r>
                      <a:r>
                        <a:rPr dirty="0" sz="700" spc="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dirty="0" sz="700" spc="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Beschleunigungsmoment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Ncm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500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500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Emergency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Not-</a:t>
                      </a:r>
                      <a:r>
                        <a:rPr dirty="0" sz="7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Aus</a:t>
                      </a:r>
                      <a:r>
                        <a:rPr dirty="0" sz="700" spc="-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Drehmoment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Ncm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1200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52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Weight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gearbox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Getriebegewicht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0.9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525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2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Axial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load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radial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load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Axiallast</a:t>
                      </a:r>
                      <a:r>
                        <a:rPr dirty="0" sz="700" spc="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Radiallast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300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350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528904" y="3970133"/>
            <a:ext cx="3940175" cy="28956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600" spc="-30" i="1">
                <a:solidFill>
                  <a:srgbClr val="004494"/>
                </a:solidFill>
                <a:latin typeface="Arial"/>
                <a:cs typeface="Arial"/>
              </a:rPr>
              <a:t>*</a:t>
            </a:r>
            <a:r>
              <a:rPr dirty="0" sz="6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600" spc="-20" i="1">
                <a:solidFill>
                  <a:srgbClr val="004494"/>
                </a:solidFill>
                <a:latin typeface="Arial"/>
                <a:cs typeface="Arial"/>
              </a:rPr>
              <a:t>1000</a:t>
            </a:r>
            <a:r>
              <a:rPr dirty="0" sz="600" spc="-10" i="1">
                <a:solidFill>
                  <a:srgbClr val="004494"/>
                </a:solidFill>
                <a:latin typeface="Arial"/>
                <a:cs typeface="Arial"/>
              </a:rPr>
              <a:t> Ncm </a:t>
            </a:r>
            <a:r>
              <a:rPr dirty="0" sz="600" spc="-30" i="1">
                <a:solidFill>
                  <a:srgbClr val="004494"/>
                </a:solidFill>
                <a:latin typeface="Arial"/>
                <a:cs typeface="Arial"/>
              </a:rPr>
              <a:t>only</a:t>
            </a:r>
            <a:r>
              <a:rPr dirty="0" sz="6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600" spc="-30" i="1">
                <a:solidFill>
                  <a:srgbClr val="004494"/>
                </a:solidFill>
                <a:latin typeface="Arial"/>
                <a:cs typeface="Arial"/>
              </a:rPr>
              <a:t>possible</a:t>
            </a:r>
            <a:r>
              <a:rPr dirty="0" sz="6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600" spc="-35" i="1">
                <a:solidFill>
                  <a:srgbClr val="004494"/>
                </a:solidFill>
                <a:latin typeface="Arial"/>
                <a:cs typeface="Arial"/>
              </a:rPr>
              <a:t>if</a:t>
            </a:r>
            <a:r>
              <a:rPr dirty="0" sz="6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600" spc="-30" i="1">
                <a:solidFill>
                  <a:srgbClr val="004494"/>
                </a:solidFill>
                <a:latin typeface="Arial"/>
                <a:cs typeface="Arial"/>
              </a:rPr>
              <a:t>fixed</a:t>
            </a:r>
            <a:r>
              <a:rPr dirty="0" sz="6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600" spc="-20" i="1">
                <a:solidFill>
                  <a:srgbClr val="004494"/>
                </a:solidFill>
                <a:latin typeface="Arial"/>
                <a:cs typeface="Arial"/>
              </a:rPr>
              <a:t>on</a:t>
            </a:r>
            <a:r>
              <a:rPr dirty="0" sz="600" spc="-10" i="1">
                <a:solidFill>
                  <a:srgbClr val="004494"/>
                </a:solidFill>
                <a:latin typeface="Arial"/>
                <a:cs typeface="Arial"/>
              </a:rPr>
              <a:t> 50 </a:t>
            </a:r>
            <a:r>
              <a:rPr dirty="0" sz="600" i="1">
                <a:solidFill>
                  <a:srgbClr val="004494"/>
                </a:solidFill>
                <a:latin typeface="Arial"/>
                <a:cs typeface="Arial"/>
              </a:rPr>
              <a:t>mm</a:t>
            </a:r>
            <a:r>
              <a:rPr dirty="0" sz="6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600" spc="-25" i="1">
                <a:solidFill>
                  <a:srgbClr val="004494"/>
                </a:solidFill>
                <a:latin typeface="Arial"/>
                <a:cs typeface="Arial"/>
              </a:rPr>
              <a:t>bolt-</a:t>
            </a:r>
            <a:r>
              <a:rPr dirty="0" sz="600" spc="-20" i="1">
                <a:solidFill>
                  <a:srgbClr val="004494"/>
                </a:solidFill>
                <a:latin typeface="Arial"/>
                <a:cs typeface="Arial"/>
              </a:rPr>
              <a:t>hole</a:t>
            </a:r>
            <a:r>
              <a:rPr dirty="0" sz="6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600" spc="-20" i="1">
                <a:solidFill>
                  <a:srgbClr val="004494"/>
                </a:solidFill>
                <a:latin typeface="Arial"/>
                <a:cs typeface="Arial"/>
              </a:rPr>
              <a:t>circle</a:t>
            </a:r>
            <a:r>
              <a:rPr dirty="0" sz="600" spc="-20">
                <a:latin typeface="Arial"/>
                <a:cs typeface="Arial"/>
              </a:rPr>
              <a:t>/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30">
                <a:solidFill>
                  <a:srgbClr val="7894C7"/>
                </a:solidFill>
                <a:latin typeface="Arial"/>
                <a:cs typeface="Arial"/>
              </a:rPr>
              <a:t>*</a:t>
            </a:r>
            <a:r>
              <a:rPr dirty="0" sz="6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7894C7"/>
                </a:solidFill>
                <a:latin typeface="Arial"/>
                <a:cs typeface="Arial"/>
              </a:rPr>
              <a:t>1000</a:t>
            </a:r>
            <a:r>
              <a:rPr dirty="0" sz="600" spc="-10">
                <a:solidFill>
                  <a:srgbClr val="7894C7"/>
                </a:solidFill>
                <a:latin typeface="Arial"/>
                <a:cs typeface="Arial"/>
              </a:rPr>
              <a:t> Ncm</a:t>
            </a:r>
            <a:r>
              <a:rPr dirty="0" sz="600" spc="-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7894C7"/>
                </a:solidFill>
                <a:latin typeface="Arial"/>
                <a:cs typeface="Arial"/>
              </a:rPr>
              <a:t>nur</a:t>
            </a:r>
            <a:r>
              <a:rPr dirty="0" sz="6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7894C7"/>
                </a:solidFill>
                <a:latin typeface="Arial"/>
                <a:cs typeface="Arial"/>
              </a:rPr>
              <a:t>möglich,</a:t>
            </a:r>
            <a:r>
              <a:rPr dirty="0" sz="6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7894C7"/>
                </a:solidFill>
                <a:latin typeface="Arial"/>
                <a:cs typeface="Arial"/>
              </a:rPr>
              <a:t>wenn</a:t>
            </a:r>
            <a:r>
              <a:rPr dirty="0" sz="6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spc="-35">
                <a:solidFill>
                  <a:srgbClr val="7894C7"/>
                </a:solidFill>
                <a:latin typeface="Arial"/>
                <a:cs typeface="Arial"/>
              </a:rPr>
              <a:t>an</a:t>
            </a:r>
            <a:r>
              <a:rPr dirty="0" sz="6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spc="-50">
                <a:solidFill>
                  <a:srgbClr val="7894C7"/>
                </a:solidFill>
                <a:latin typeface="Arial"/>
                <a:cs typeface="Arial"/>
              </a:rPr>
              <a:t>Teilkreis</a:t>
            </a:r>
            <a:r>
              <a:rPr dirty="0" sz="600" spc="-10">
                <a:solidFill>
                  <a:srgbClr val="7894C7"/>
                </a:solidFill>
                <a:latin typeface="Arial"/>
                <a:cs typeface="Arial"/>
              </a:rPr>
              <a:t> 50 </a:t>
            </a:r>
            <a:r>
              <a:rPr dirty="0" sz="600">
                <a:solidFill>
                  <a:srgbClr val="7894C7"/>
                </a:solidFill>
                <a:latin typeface="Arial"/>
                <a:cs typeface="Arial"/>
              </a:rPr>
              <a:t>mm</a:t>
            </a:r>
            <a:r>
              <a:rPr dirty="0" sz="600" spc="-10">
                <a:solidFill>
                  <a:srgbClr val="7894C7"/>
                </a:solidFill>
                <a:latin typeface="Arial"/>
                <a:cs typeface="Arial"/>
              </a:rPr>
              <a:t> angeschraubt</a:t>
            </a:r>
            <a:endParaRPr sz="6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280"/>
              </a:spcBef>
              <a:tabLst>
                <a:tab pos="1290320" algn="l"/>
              </a:tabLst>
            </a:pP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Preference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Vorzugsreihe</a:t>
            </a:r>
            <a:r>
              <a:rPr dirty="0" sz="700">
                <a:solidFill>
                  <a:srgbClr val="7894C7"/>
                </a:solidFill>
                <a:latin typeface="Arial"/>
                <a:cs typeface="Arial"/>
              </a:rPr>
              <a:t>	</a:t>
            </a: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On</a:t>
            </a:r>
            <a:r>
              <a:rPr dirty="0" sz="700" spc="-4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request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auf</a:t>
            </a:r>
            <a:r>
              <a:rPr dirty="0" sz="700" spc="-3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Anfrage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22554" y="368503"/>
            <a:ext cx="23063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004494"/>
                </a:solidFill>
                <a:latin typeface="Arial"/>
                <a:cs typeface="Arial"/>
              </a:rPr>
              <a:t>SG</a:t>
            </a:r>
            <a:r>
              <a:rPr dirty="0" sz="15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4494"/>
                </a:solidFill>
                <a:latin typeface="Arial"/>
                <a:cs typeface="Arial"/>
              </a:rPr>
              <a:t>80</a:t>
            </a:r>
            <a:r>
              <a:rPr dirty="0" sz="15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4494"/>
                </a:solidFill>
                <a:latin typeface="Arial"/>
                <a:cs typeface="Arial"/>
              </a:rPr>
              <a:t>|</a:t>
            </a:r>
            <a:r>
              <a:rPr dirty="0" sz="15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4494"/>
                </a:solidFill>
                <a:latin typeface="Arial"/>
                <a:cs typeface="Arial"/>
              </a:rPr>
              <a:t>SG</a:t>
            </a:r>
            <a:r>
              <a:rPr dirty="0" sz="15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4494"/>
                </a:solidFill>
                <a:latin typeface="Arial"/>
                <a:cs typeface="Arial"/>
              </a:rPr>
              <a:t>80</a:t>
            </a:r>
            <a:r>
              <a:rPr dirty="0" sz="15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4494"/>
                </a:solidFill>
                <a:latin typeface="Arial"/>
                <a:cs typeface="Arial"/>
              </a:rPr>
              <a:t>H</a:t>
            </a:r>
            <a:r>
              <a:rPr dirty="0" sz="15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4494"/>
                </a:solidFill>
                <a:latin typeface="Arial"/>
                <a:cs typeface="Arial"/>
              </a:rPr>
              <a:t>|</a:t>
            </a:r>
            <a:r>
              <a:rPr dirty="0" sz="15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4494"/>
                </a:solidFill>
                <a:latin typeface="Arial"/>
                <a:cs typeface="Arial"/>
              </a:rPr>
              <a:t>SG</a:t>
            </a:r>
            <a:r>
              <a:rPr dirty="0" sz="15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4494"/>
                </a:solidFill>
                <a:latin typeface="Arial"/>
                <a:cs typeface="Arial"/>
              </a:rPr>
              <a:t>80</a:t>
            </a:r>
            <a:r>
              <a:rPr dirty="0" sz="1500" spc="-40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500" spc="-50" b="1">
                <a:solidFill>
                  <a:srgbClr val="004494"/>
                </a:solidFill>
                <a:latin typeface="Arial"/>
                <a:cs typeface="Arial"/>
              </a:rPr>
              <a:t>K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1243" y="408508"/>
            <a:ext cx="179222" cy="190195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527316" y="928573"/>
            <a:ext cx="1951355" cy="8636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Housing</a:t>
            </a:r>
            <a:r>
              <a:rPr dirty="0" sz="800" spc="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made</a:t>
            </a:r>
            <a:r>
              <a:rPr dirty="0" sz="800" spc="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of</a:t>
            </a:r>
            <a:r>
              <a:rPr dirty="0" sz="800" spc="5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high-</a:t>
            </a:r>
            <a:r>
              <a:rPr dirty="0" sz="800" spc="-20" i="1">
                <a:latin typeface="Arial"/>
                <a:cs typeface="Arial"/>
              </a:rPr>
              <a:t>tensile</a:t>
            </a:r>
            <a:r>
              <a:rPr dirty="0" sz="800" spc="5" i="1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zinc</a:t>
            </a:r>
            <a:r>
              <a:rPr dirty="0" sz="800" spc="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die-</a:t>
            </a:r>
            <a:r>
              <a:rPr dirty="0" sz="800" spc="-20" i="1">
                <a:latin typeface="Arial"/>
                <a:cs typeface="Arial"/>
              </a:rPr>
              <a:t>cast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Worm</a:t>
            </a:r>
            <a:r>
              <a:rPr dirty="0" sz="800" spc="-30" i="1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wheel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made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of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brass</a:t>
            </a:r>
            <a:endParaRPr sz="800">
              <a:latin typeface="Arial"/>
              <a:cs typeface="Arial"/>
            </a:endParaRPr>
          </a:p>
          <a:p>
            <a:pPr marL="84455" marR="384810" indent="-72390">
              <a:lnSpc>
                <a:spcPct val="114599"/>
              </a:lnSpc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Output</a:t>
            </a:r>
            <a:r>
              <a:rPr dirty="0" sz="800" spc="-40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shaft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with</a:t>
            </a:r>
            <a:r>
              <a:rPr dirty="0" sz="800" spc="-20" i="1">
                <a:latin typeface="Arial"/>
                <a:cs typeface="Arial"/>
              </a:rPr>
              <a:t> ball </a:t>
            </a:r>
            <a:r>
              <a:rPr dirty="0" sz="800" spc="-10" i="1">
                <a:latin typeface="Arial"/>
                <a:cs typeface="Arial"/>
              </a:rPr>
              <a:t>bearings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on</a:t>
            </a:r>
            <a:r>
              <a:rPr dirty="0" sz="800" i="1">
                <a:latin typeface="Arial"/>
                <a:cs typeface="Arial"/>
              </a:rPr>
              <a:t> both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sides, shaft </a:t>
            </a:r>
            <a:r>
              <a:rPr dirty="0" sz="800" i="1">
                <a:latin typeface="Arial"/>
                <a:cs typeface="Arial"/>
              </a:rPr>
              <a:t>output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to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the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left</a:t>
            </a:r>
            <a:endParaRPr sz="800">
              <a:latin typeface="Arial"/>
              <a:cs typeface="Arial"/>
            </a:endParaRPr>
          </a:p>
          <a:p>
            <a:pPr marL="84455" marR="132715" indent="-72390">
              <a:lnSpc>
                <a:spcPct val="114599"/>
              </a:lnSpc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Shaft</a:t>
            </a:r>
            <a:r>
              <a:rPr dirty="0" sz="800" spc="-4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output</a:t>
            </a:r>
            <a:r>
              <a:rPr dirty="0" sz="800" spc="-2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to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the</a:t>
            </a:r>
            <a:r>
              <a:rPr dirty="0" sz="800" spc="-2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right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or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double</a:t>
            </a:r>
            <a:r>
              <a:rPr dirty="0" sz="800" spc="-2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shaft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output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on</a:t>
            </a:r>
            <a:r>
              <a:rPr dirty="0" sz="800" spc="-10" i="1">
                <a:latin typeface="Arial"/>
                <a:cs typeface="Arial"/>
              </a:rPr>
              <a:t> demand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46552" y="928573"/>
            <a:ext cx="1970405" cy="8636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Gehäuse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aus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hochfestem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Zinkdruckguss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Schneckenrad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aus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Messing</a:t>
            </a:r>
            <a:endParaRPr sz="800">
              <a:latin typeface="Arial"/>
              <a:cs typeface="Arial"/>
            </a:endParaRPr>
          </a:p>
          <a:p>
            <a:pPr marL="84455" marR="5080" indent="-72390">
              <a:lnSpc>
                <a:spcPct val="114599"/>
              </a:lnSpc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Ausgangswelle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ist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serienmäßig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beidseitig </a:t>
            </a:r>
            <a:r>
              <a:rPr dirty="0" sz="800" spc="-20">
                <a:latin typeface="Arial"/>
                <a:cs typeface="Arial"/>
              </a:rPr>
              <a:t>kugelgelagert</a:t>
            </a:r>
            <a:r>
              <a:rPr dirty="0" sz="800">
                <a:latin typeface="Arial"/>
                <a:cs typeface="Arial"/>
              </a:rPr>
              <a:t> und </a:t>
            </a:r>
            <a:r>
              <a:rPr dirty="0" sz="800" spc="-20">
                <a:latin typeface="Arial"/>
                <a:cs typeface="Arial"/>
              </a:rPr>
              <a:t>einseitig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links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ausgeführt</a:t>
            </a:r>
            <a:endParaRPr sz="800">
              <a:latin typeface="Arial"/>
              <a:cs typeface="Arial"/>
            </a:endParaRPr>
          </a:p>
          <a:p>
            <a:pPr marL="84455" marR="132715" indent="-72390">
              <a:lnSpc>
                <a:spcPct val="114599"/>
              </a:lnSpc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Optional </a:t>
            </a:r>
            <a:r>
              <a:rPr dirty="0" sz="800" spc="-30">
                <a:latin typeface="Arial"/>
                <a:cs typeface="Arial"/>
              </a:rPr>
              <a:t>Wellenausgang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rechts</a:t>
            </a:r>
            <a:r>
              <a:rPr dirty="0" sz="800">
                <a:latin typeface="Arial"/>
                <a:cs typeface="Arial"/>
              </a:rPr>
              <a:t> oder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mit</a:t>
            </a:r>
            <a:r>
              <a:rPr dirty="0" sz="800" spc="-20">
                <a:latin typeface="Arial"/>
                <a:cs typeface="Arial"/>
              </a:rPr>
              <a:t> beidseitigem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Wellenausgang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536841" y="4389551"/>
          <a:ext cx="6468110" cy="2732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2240"/>
                <a:gridCol w="3241675"/>
                <a:gridCol w="1811655"/>
              </a:tblGrid>
              <a:tr h="215900"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Lengths</a:t>
                      </a:r>
                      <a:r>
                        <a:rPr dirty="0" sz="900" spc="1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motor</a:t>
                      </a:r>
                      <a:r>
                        <a:rPr dirty="0" sz="900" spc="1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gearbox</a:t>
                      </a:r>
                      <a:r>
                        <a:rPr dirty="0" sz="900" spc="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combination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Länge</a:t>
                      </a:r>
                      <a:r>
                        <a:rPr dirty="0" sz="900" spc="1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Antrieb</a:t>
                      </a:r>
                      <a:r>
                        <a:rPr dirty="0" sz="900" spc="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(mm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2)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58585A"/>
                      </a:solidFill>
                      <a:prstDash val="solid"/>
                    </a:lnL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6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6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mounting</a:t>
                      </a:r>
                      <a:r>
                        <a:rPr dirty="0" sz="6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position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6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60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Anbaulage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700" spc="-30">
                          <a:latin typeface="Arial"/>
                          <a:cs typeface="Arial"/>
                        </a:rPr>
                        <a:t>GR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63x25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/x55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166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196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700" spc="-30">
                          <a:latin typeface="Arial"/>
                          <a:cs typeface="Arial"/>
                        </a:rPr>
                        <a:t>GR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63Sx55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196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3E4E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503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65x25/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x50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/x75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146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171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196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503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BG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65x25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/x50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/x75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SI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178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203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228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503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BG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65x25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/x50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/x75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PI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230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255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280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65x25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CI/MI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(PB/EC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mm)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186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3E4E4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65x50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CI/MI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(PB/EC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mm)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211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BG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65x75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CI/MI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(PB/EC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mm)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3E4E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0" name="object 10" descr=""/>
          <p:cNvGrpSpPr/>
          <p:nvPr/>
        </p:nvGrpSpPr>
        <p:grpSpPr>
          <a:xfrm>
            <a:off x="533666" y="7434198"/>
            <a:ext cx="6483350" cy="2725420"/>
            <a:chOff x="533666" y="7434198"/>
            <a:chExt cx="6483350" cy="2725420"/>
          </a:xfrm>
        </p:grpSpPr>
        <p:sp>
          <p:nvSpPr>
            <p:cNvPr id="11" name="object 11" descr=""/>
            <p:cNvSpPr/>
            <p:nvPr/>
          </p:nvSpPr>
          <p:spPr>
            <a:xfrm>
              <a:off x="536841" y="7507236"/>
              <a:ext cx="6477000" cy="2650490"/>
            </a:xfrm>
            <a:custGeom>
              <a:avLst/>
              <a:gdLst/>
              <a:ahLst/>
              <a:cxnLst/>
              <a:rect l="l" t="t" r="r" b="b"/>
              <a:pathLst>
                <a:path w="6477000" h="2650490">
                  <a:moveTo>
                    <a:pt x="0" y="2650324"/>
                  </a:moveTo>
                  <a:lnTo>
                    <a:pt x="6476822" y="2650324"/>
                  </a:lnTo>
                  <a:lnTo>
                    <a:pt x="6476822" y="0"/>
                  </a:lnTo>
                  <a:lnTo>
                    <a:pt x="0" y="0"/>
                  </a:lnTo>
                  <a:lnTo>
                    <a:pt x="0" y="2650324"/>
                  </a:lnTo>
                  <a:close/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36841" y="7435786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4">
                  <a:moveTo>
                    <a:pt x="6476822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6476822" y="216001"/>
                  </a:lnTo>
                  <a:lnTo>
                    <a:pt x="6476822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35254" y="7435786"/>
              <a:ext cx="6480175" cy="216535"/>
            </a:xfrm>
            <a:custGeom>
              <a:avLst/>
              <a:gdLst/>
              <a:ahLst/>
              <a:cxnLst/>
              <a:rect l="l" t="t" r="r" b="b"/>
              <a:pathLst>
                <a:path w="6480175" h="216534">
                  <a:moveTo>
                    <a:pt x="0" y="0"/>
                  </a:moveTo>
                  <a:lnTo>
                    <a:pt x="6479997" y="0"/>
                  </a:lnTo>
                </a:path>
                <a:path w="6480175" h="216534">
                  <a:moveTo>
                    <a:pt x="1587" y="214414"/>
                  </a:moveTo>
                  <a:lnTo>
                    <a:pt x="1587" y="1587"/>
                  </a:lnTo>
                </a:path>
                <a:path w="6480175" h="216534">
                  <a:moveTo>
                    <a:pt x="6478409" y="214414"/>
                  </a:moveTo>
                  <a:lnTo>
                    <a:pt x="6478409" y="1587"/>
                  </a:lnTo>
                </a:path>
                <a:path w="6480175" h="216534">
                  <a:moveTo>
                    <a:pt x="0" y="216001"/>
                  </a:moveTo>
                  <a:lnTo>
                    <a:pt x="6479997" y="216001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536841" y="7435786"/>
            <a:ext cx="6477000" cy="216535"/>
          </a:xfrm>
          <a:prstGeom prst="rect">
            <a:avLst/>
          </a:prstGeom>
          <a:ln w="3175">
            <a:solidFill>
              <a:srgbClr val="58585A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27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Dimensions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in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mm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Maßzeichnung</a:t>
            </a:r>
            <a:r>
              <a:rPr dirty="0" sz="900" spc="-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in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7894C7"/>
                </a:solidFill>
                <a:latin typeface="Arial"/>
                <a:cs typeface="Arial"/>
              </a:rPr>
              <a:t>mm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92812" y="5110657"/>
            <a:ext cx="411410" cy="2002180"/>
          </a:xfrm>
          <a:prstGeom prst="rect">
            <a:avLst/>
          </a:prstGeom>
        </p:spPr>
      </p:pic>
      <p:grpSp>
        <p:nvGrpSpPr>
          <p:cNvPr id="16" name="object 16" descr=""/>
          <p:cNvGrpSpPr/>
          <p:nvPr/>
        </p:nvGrpSpPr>
        <p:grpSpPr>
          <a:xfrm>
            <a:off x="569353" y="7583716"/>
            <a:ext cx="4853305" cy="2602865"/>
            <a:chOff x="569353" y="7583716"/>
            <a:chExt cx="4853305" cy="2602865"/>
          </a:xfrm>
        </p:grpSpPr>
        <p:sp>
          <p:nvSpPr>
            <p:cNvPr id="17" name="object 17" descr=""/>
            <p:cNvSpPr/>
            <p:nvPr/>
          </p:nvSpPr>
          <p:spPr>
            <a:xfrm>
              <a:off x="1383944" y="8893136"/>
              <a:ext cx="546100" cy="0"/>
            </a:xfrm>
            <a:custGeom>
              <a:avLst/>
              <a:gdLst/>
              <a:ahLst/>
              <a:cxnLst/>
              <a:rect l="l" t="t" r="r" b="b"/>
              <a:pathLst>
                <a:path w="546100" h="0">
                  <a:moveTo>
                    <a:pt x="545617" y="0"/>
                  </a:moveTo>
                  <a:lnTo>
                    <a:pt x="0" y="0"/>
                  </a:lnTo>
                </a:path>
              </a:pathLst>
            </a:custGeom>
            <a:ln w="405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913295" y="8044103"/>
              <a:ext cx="4250690" cy="1274445"/>
            </a:xfrm>
            <a:custGeom>
              <a:avLst/>
              <a:gdLst/>
              <a:ahLst/>
              <a:cxnLst/>
              <a:rect l="l" t="t" r="r" b="b"/>
              <a:pathLst>
                <a:path w="4250690" h="1274445">
                  <a:moveTo>
                    <a:pt x="1156195" y="972007"/>
                  </a:moveTo>
                  <a:lnTo>
                    <a:pt x="1151534" y="662584"/>
                  </a:lnTo>
                  <a:lnTo>
                    <a:pt x="1130604" y="641642"/>
                  </a:lnTo>
                  <a:lnTo>
                    <a:pt x="1114323" y="636993"/>
                  </a:lnTo>
                  <a:lnTo>
                    <a:pt x="1114323" y="557898"/>
                  </a:lnTo>
                  <a:lnTo>
                    <a:pt x="1142225" y="509054"/>
                  </a:lnTo>
                  <a:lnTo>
                    <a:pt x="1153858" y="455549"/>
                  </a:lnTo>
                  <a:lnTo>
                    <a:pt x="1148651" y="353187"/>
                  </a:lnTo>
                  <a:lnTo>
                    <a:pt x="1148651" y="318300"/>
                  </a:lnTo>
                  <a:lnTo>
                    <a:pt x="1116647" y="235064"/>
                  </a:lnTo>
                  <a:lnTo>
                    <a:pt x="1065453" y="150774"/>
                  </a:lnTo>
                  <a:lnTo>
                    <a:pt x="1023581" y="108915"/>
                  </a:lnTo>
                  <a:lnTo>
                    <a:pt x="974737" y="64719"/>
                  </a:lnTo>
                  <a:lnTo>
                    <a:pt x="890981" y="24053"/>
                  </a:lnTo>
                  <a:lnTo>
                    <a:pt x="637400" y="15862"/>
                  </a:lnTo>
                  <a:lnTo>
                    <a:pt x="611822" y="22847"/>
                  </a:lnTo>
                  <a:lnTo>
                    <a:pt x="546684" y="50431"/>
                  </a:lnTo>
                  <a:lnTo>
                    <a:pt x="502488" y="83337"/>
                  </a:lnTo>
                  <a:lnTo>
                    <a:pt x="446659" y="134493"/>
                  </a:lnTo>
                  <a:lnTo>
                    <a:pt x="395465" y="199644"/>
                  </a:lnTo>
                  <a:lnTo>
                    <a:pt x="365226" y="285711"/>
                  </a:lnTo>
                  <a:lnTo>
                    <a:pt x="348932" y="329933"/>
                  </a:lnTo>
                  <a:lnTo>
                    <a:pt x="353593" y="483463"/>
                  </a:lnTo>
                  <a:lnTo>
                    <a:pt x="365226" y="529983"/>
                  </a:lnTo>
                  <a:lnTo>
                    <a:pt x="386156" y="574179"/>
                  </a:lnTo>
                  <a:lnTo>
                    <a:pt x="386156" y="639318"/>
                  </a:lnTo>
                  <a:lnTo>
                    <a:pt x="344284" y="643978"/>
                  </a:lnTo>
                  <a:lnTo>
                    <a:pt x="346621" y="739368"/>
                  </a:lnTo>
                  <a:lnTo>
                    <a:pt x="230314" y="741730"/>
                  </a:lnTo>
                  <a:lnTo>
                    <a:pt x="230314" y="706793"/>
                  </a:lnTo>
                  <a:lnTo>
                    <a:pt x="69786" y="706793"/>
                  </a:lnTo>
                  <a:lnTo>
                    <a:pt x="69786" y="744969"/>
                  </a:lnTo>
                  <a:lnTo>
                    <a:pt x="2324" y="746328"/>
                  </a:lnTo>
                  <a:lnTo>
                    <a:pt x="0" y="871956"/>
                  </a:lnTo>
                  <a:lnTo>
                    <a:pt x="355930" y="874280"/>
                  </a:lnTo>
                  <a:lnTo>
                    <a:pt x="355930" y="969657"/>
                  </a:lnTo>
                  <a:lnTo>
                    <a:pt x="386156" y="973645"/>
                  </a:lnTo>
                  <a:lnTo>
                    <a:pt x="386156" y="1148778"/>
                  </a:lnTo>
                  <a:lnTo>
                    <a:pt x="448970" y="1151128"/>
                  </a:lnTo>
                  <a:lnTo>
                    <a:pt x="453618" y="1186002"/>
                  </a:lnTo>
                  <a:lnTo>
                    <a:pt x="479221" y="1192999"/>
                  </a:lnTo>
                  <a:lnTo>
                    <a:pt x="481545" y="1263789"/>
                  </a:lnTo>
                  <a:lnTo>
                    <a:pt x="1016774" y="1267447"/>
                  </a:lnTo>
                  <a:lnTo>
                    <a:pt x="1016774" y="1199972"/>
                  </a:lnTo>
                  <a:lnTo>
                    <a:pt x="1058481" y="1202309"/>
                  </a:lnTo>
                  <a:lnTo>
                    <a:pt x="1058481" y="1144117"/>
                  </a:lnTo>
                  <a:lnTo>
                    <a:pt x="1114323" y="1139507"/>
                  </a:lnTo>
                  <a:lnTo>
                    <a:pt x="1116647" y="972007"/>
                  </a:lnTo>
                  <a:lnTo>
                    <a:pt x="1156195" y="972007"/>
                  </a:lnTo>
                  <a:close/>
                </a:path>
                <a:path w="4250690" h="1274445">
                  <a:moveTo>
                    <a:pt x="4250410" y="1084821"/>
                  </a:moveTo>
                  <a:lnTo>
                    <a:pt x="4192244" y="1073137"/>
                  </a:lnTo>
                  <a:lnTo>
                    <a:pt x="4187596" y="1049769"/>
                  </a:lnTo>
                  <a:lnTo>
                    <a:pt x="4176814" y="1031036"/>
                  </a:lnTo>
                  <a:lnTo>
                    <a:pt x="4159681" y="1012367"/>
                  </a:lnTo>
                  <a:lnTo>
                    <a:pt x="4157332" y="977290"/>
                  </a:lnTo>
                  <a:lnTo>
                    <a:pt x="4166654" y="951572"/>
                  </a:lnTo>
                  <a:lnTo>
                    <a:pt x="4182935" y="902474"/>
                  </a:lnTo>
                  <a:lnTo>
                    <a:pt x="4194556" y="815200"/>
                  </a:lnTo>
                  <a:lnTo>
                    <a:pt x="4180624" y="731799"/>
                  </a:lnTo>
                  <a:lnTo>
                    <a:pt x="4157332" y="638263"/>
                  </a:lnTo>
                  <a:lnTo>
                    <a:pt x="4168965" y="614895"/>
                  </a:lnTo>
                  <a:lnTo>
                    <a:pt x="4192244" y="570484"/>
                  </a:lnTo>
                  <a:lnTo>
                    <a:pt x="4248074" y="563460"/>
                  </a:lnTo>
                  <a:lnTo>
                    <a:pt x="4238777" y="264185"/>
                  </a:lnTo>
                  <a:lnTo>
                    <a:pt x="4192244" y="224459"/>
                  </a:lnTo>
                  <a:lnTo>
                    <a:pt x="3459429" y="208089"/>
                  </a:lnTo>
                  <a:lnTo>
                    <a:pt x="3436175" y="187045"/>
                  </a:lnTo>
                  <a:lnTo>
                    <a:pt x="3433838" y="125971"/>
                  </a:lnTo>
                  <a:lnTo>
                    <a:pt x="3433838" y="81838"/>
                  </a:lnTo>
                  <a:lnTo>
                    <a:pt x="3419894" y="49110"/>
                  </a:lnTo>
                  <a:lnTo>
                    <a:pt x="3394303" y="46431"/>
                  </a:lnTo>
                  <a:lnTo>
                    <a:pt x="3391966" y="0"/>
                  </a:lnTo>
                  <a:lnTo>
                    <a:pt x="3324517" y="2336"/>
                  </a:lnTo>
                  <a:lnTo>
                    <a:pt x="3329165" y="818299"/>
                  </a:lnTo>
                  <a:lnTo>
                    <a:pt x="3403612" y="820635"/>
                  </a:lnTo>
                  <a:lnTo>
                    <a:pt x="3398951" y="860374"/>
                  </a:lnTo>
                  <a:lnTo>
                    <a:pt x="3424542" y="967943"/>
                  </a:lnTo>
                  <a:lnTo>
                    <a:pt x="3429203" y="998321"/>
                  </a:lnTo>
                  <a:lnTo>
                    <a:pt x="3417557" y="1019352"/>
                  </a:lnTo>
                  <a:lnTo>
                    <a:pt x="3396615" y="1049769"/>
                  </a:lnTo>
                  <a:lnTo>
                    <a:pt x="3398951" y="1274216"/>
                  </a:lnTo>
                  <a:lnTo>
                    <a:pt x="3526904" y="1274216"/>
                  </a:lnTo>
                  <a:lnTo>
                    <a:pt x="3536213" y="1192364"/>
                  </a:lnTo>
                  <a:lnTo>
                    <a:pt x="3592042" y="1166672"/>
                  </a:lnTo>
                  <a:lnTo>
                    <a:pt x="3612972" y="1175981"/>
                  </a:lnTo>
                  <a:lnTo>
                    <a:pt x="3661829" y="1199388"/>
                  </a:lnTo>
                  <a:lnTo>
                    <a:pt x="3736289" y="1218082"/>
                  </a:lnTo>
                  <a:lnTo>
                    <a:pt x="3822344" y="1222781"/>
                  </a:lnTo>
                  <a:lnTo>
                    <a:pt x="3896791" y="1206398"/>
                  </a:lnTo>
                  <a:lnTo>
                    <a:pt x="3952621" y="1183030"/>
                  </a:lnTo>
                  <a:lnTo>
                    <a:pt x="4038689" y="1145616"/>
                  </a:lnTo>
                  <a:lnTo>
                    <a:pt x="4064279" y="1271866"/>
                  </a:lnTo>
                  <a:lnTo>
                    <a:pt x="4189895" y="1267180"/>
                  </a:lnTo>
                  <a:lnTo>
                    <a:pt x="4194556" y="1215732"/>
                  </a:lnTo>
                  <a:lnTo>
                    <a:pt x="4243438" y="1212850"/>
                  </a:lnTo>
                  <a:lnTo>
                    <a:pt x="4250410" y="1084821"/>
                  </a:lnTo>
                  <a:close/>
                </a:path>
              </a:pathLst>
            </a:custGeom>
            <a:solidFill>
              <a:srgbClr val="EAF0F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9353" y="7583716"/>
              <a:ext cx="4852720" cy="2602445"/>
            </a:xfrm>
            <a:prstGeom prst="rect">
              <a:avLst/>
            </a:prstGeom>
          </p:spPr>
        </p:pic>
      </p:grpSp>
      <p:sp>
        <p:nvSpPr>
          <p:cNvPr id="20" name="object 20" descr=""/>
          <p:cNvSpPr txBox="1"/>
          <p:nvPr/>
        </p:nvSpPr>
        <p:spPr>
          <a:xfrm>
            <a:off x="3405213" y="8363546"/>
            <a:ext cx="22987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35">
                <a:latin typeface="Tahoma"/>
                <a:cs typeface="Tahoma"/>
              </a:rPr>
              <a:t>Motor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2728696" y="8303679"/>
            <a:ext cx="0" cy="302260"/>
          </a:xfrm>
          <a:custGeom>
            <a:avLst/>
            <a:gdLst/>
            <a:ahLst/>
            <a:cxnLst/>
            <a:rect l="l" t="t" r="r" b="b"/>
            <a:pathLst>
              <a:path w="0" h="302259">
                <a:moveTo>
                  <a:pt x="0" y="301637"/>
                </a:moveTo>
                <a:lnTo>
                  <a:pt x="0" y="0"/>
                </a:lnTo>
              </a:path>
            </a:pathLst>
          </a:custGeom>
          <a:ln w="405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2815958" y="8303679"/>
            <a:ext cx="0" cy="302260"/>
          </a:xfrm>
          <a:custGeom>
            <a:avLst/>
            <a:gdLst/>
            <a:ahLst/>
            <a:cxnLst/>
            <a:rect l="l" t="t" r="r" b="b"/>
            <a:pathLst>
              <a:path w="0" h="302259">
                <a:moveTo>
                  <a:pt x="0" y="0"/>
                </a:moveTo>
                <a:lnTo>
                  <a:pt x="0" y="301637"/>
                </a:lnTo>
              </a:path>
            </a:pathLst>
          </a:custGeom>
          <a:ln w="405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grpSp>
        <p:nvGrpSpPr>
          <p:cNvPr id="23" name="object 23" descr=""/>
          <p:cNvGrpSpPr/>
          <p:nvPr/>
        </p:nvGrpSpPr>
        <p:grpSpPr>
          <a:xfrm>
            <a:off x="2726486" y="8296046"/>
            <a:ext cx="92075" cy="317500"/>
            <a:chOff x="2726486" y="8296046"/>
            <a:chExt cx="92075" cy="317500"/>
          </a:xfrm>
        </p:grpSpPr>
        <p:sp>
          <p:nvSpPr>
            <p:cNvPr id="24" name="object 24" descr=""/>
            <p:cNvSpPr/>
            <p:nvPr/>
          </p:nvSpPr>
          <p:spPr>
            <a:xfrm>
              <a:off x="2734424" y="8298268"/>
              <a:ext cx="76200" cy="313055"/>
            </a:xfrm>
            <a:custGeom>
              <a:avLst/>
              <a:gdLst/>
              <a:ahLst/>
              <a:cxnLst/>
              <a:rect l="l" t="t" r="r" b="b"/>
              <a:pathLst>
                <a:path w="76200" h="313054">
                  <a:moveTo>
                    <a:pt x="0" y="0"/>
                  </a:moveTo>
                  <a:lnTo>
                    <a:pt x="75806" y="0"/>
                  </a:lnTo>
                </a:path>
                <a:path w="76200" h="313054">
                  <a:moveTo>
                    <a:pt x="75806" y="312470"/>
                  </a:moveTo>
                  <a:lnTo>
                    <a:pt x="0" y="312470"/>
                  </a:lnTo>
                </a:path>
              </a:pathLst>
            </a:custGeom>
            <a:ln w="405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728709" y="8298268"/>
              <a:ext cx="87630" cy="313055"/>
            </a:xfrm>
            <a:custGeom>
              <a:avLst/>
              <a:gdLst/>
              <a:ahLst/>
              <a:cxnLst/>
              <a:rect l="l" t="t" r="r" b="b"/>
              <a:pathLst>
                <a:path w="87630" h="313054">
                  <a:moveTo>
                    <a:pt x="87249" y="307047"/>
                  </a:moveTo>
                  <a:lnTo>
                    <a:pt x="87249" y="312458"/>
                  </a:lnTo>
                  <a:lnTo>
                    <a:pt x="81508" y="312458"/>
                  </a:lnTo>
                </a:path>
                <a:path w="87630" h="313054">
                  <a:moveTo>
                    <a:pt x="81508" y="0"/>
                  </a:moveTo>
                  <a:lnTo>
                    <a:pt x="87249" y="0"/>
                  </a:lnTo>
                  <a:lnTo>
                    <a:pt x="87249" y="5410"/>
                  </a:lnTo>
                </a:path>
                <a:path w="87630" h="313054">
                  <a:moveTo>
                    <a:pt x="0" y="5410"/>
                  </a:moveTo>
                  <a:lnTo>
                    <a:pt x="0" y="0"/>
                  </a:lnTo>
                  <a:lnTo>
                    <a:pt x="5714" y="0"/>
                  </a:lnTo>
                </a:path>
                <a:path w="87630" h="313054">
                  <a:moveTo>
                    <a:pt x="5714" y="312458"/>
                  </a:moveTo>
                  <a:lnTo>
                    <a:pt x="0" y="312458"/>
                  </a:lnTo>
                  <a:lnTo>
                    <a:pt x="0" y="307047"/>
                  </a:lnTo>
                </a:path>
              </a:pathLst>
            </a:custGeom>
            <a:ln w="40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948105" y="8459520"/>
            <a:ext cx="89535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75"/>
              </a:lnSpc>
            </a:pPr>
            <a:r>
              <a:rPr dirty="0" sz="900" spc="-170">
                <a:latin typeface="Tahoma"/>
                <a:cs typeface="Tahoma"/>
              </a:rPr>
              <a:t>12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443520" y="8658186"/>
            <a:ext cx="89535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75"/>
              </a:lnSpc>
            </a:pPr>
            <a:r>
              <a:rPr dirty="0" sz="900" spc="-170">
                <a:latin typeface="Tahoma"/>
                <a:cs typeface="Tahoma"/>
              </a:rPr>
              <a:t>28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484731" y="9440709"/>
            <a:ext cx="163195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75"/>
              </a:lnSpc>
            </a:pPr>
            <a:r>
              <a:rPr dirty="0" sz="900" spc="-145">
                <a:latin typeface="Tahoma"/>
                <a:cs typeface="Tahoma"/>
              </a:rPr>
              <a:t>30</a:t>
            </a:r>
            <a:r>
              <a:rPr dirty="0" sz="900" spc="-100">
                <a:latin typeface="Tahoma"/>
                <a:cs typeface="Tahoma"/>
              </a:rPr>
              <a:t> </a:t>
            </a:r>
            <a:r>
              <a:rPr dirty="0" baseline="6172" sz="675" spc="-172">
                <a:latin typeface="Tahoma"/>
                <a:cs typeface="Tahoma"/>
              </a:rPr>
              <a:t>±1</a:t>
            </a:r>
            <a:endParaRPr baseline="6172" sz="675">
              <a:latin typeface="Tahoma"/>
              <a:cs typeface="Tahoma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622300" y="7750188"/>
            <a:ext cx="4685665" cy="2171700"/>
            <a:chOff x="622300" y="7750188"/>
            <a:chExt cx="4685665" cy="2171700"/>
          </a:xfrm>
        </p:grpSpPr>
        <p:sp>
          <p:nvSpPr>
            <p:cNvPr id="30" name="object 30" descr=""/>
            <p:cNvSpPr/>
            <p:nvPr/>
          </p:nvSpPr>
          <p:spPr>
            <a:xfrm>
              <a:off x="927150" y="8469503"/>
              <a:ext cx="1470660" cy="1452880"/>
            </a:xfrm>
            <a:custGeom>
              <a:avLst/>
              <a:gdLst/>
              <a:ahLst/>
              <a:cxnLst/>
              <a:rect l="l" t="t" r="r" b="b"/>
              <a:pathLst>
                <a:path w="1470660" h="1452879">
                  <a:moveTo>
                    <a:pt x="133337" y="0"/>
                  </a:moveTo>
                  <a:lnTo>
                    <a:pt x="0" y="0"/>
                  </a:lnTo>
                  <a:lnTo>
                    <a:pt x="0" y="120434"/>
                  </a:lnTo>
                  <a:lnTo>
                    <a:pt x="133337" y="120434"/>
                  </a:lnTo>
                  <a:lnTo>
                    <a:pt x="133337" y="0"/>
                  </a:lnTo>
                  <a:close/>
                </a:path>
                <a:path w="1470660" h="1452879">
                  <a:moveTo>
                    <a:pt x="348221" y="829144"/>
                  </a:moveTo>
                  <a:lnTo>
                    <a:pt x="176364" y="829144"/>
                  </a:lnTo>
                  <a:lnTo>
                    <a:pt x="176364" y="949579"/>
                  </a:lnTo>
                  <a:lnTo>
                    <a:pt x="348221" y="949579"/>
                  </a:lnTo>
                  <a:lnTo>
                    <a:pt x="348221" y="829144"/>
                  </a:lnTo>
                  <a:close/>
                </a:path>
                <a:path w="1470660" h="1452879">
                  <a:moveTo>
                    <a:pt x="891514" y="1352169"/>
                  </a:moveTo>
                  <a:lnTo>
                    <a:pt x="602081" y="1352169"/>
                  </a:lnTo>
                  <a:lnTo>
                    <a:pt x="602081" y="1452333"/>
                  </a:lnTo>
                  <a:lnTo>
                    <a:pt x="891514" y="1452333"/>
                  </a:lnTo>
                  <a:lnTo>
                    <a:pt x="891514" y="1352169"/>
                  </a:lnTo>
                  <a:close/>
                </a:path>
                <a:path w="1470660" h="1452879">
                  <a:moveTo>
                    <a:pt x="891514" y="1256538"/>
                  </a:moveTo>
                  <a:lnTo>
                    <a:pt x="602081" y="1256538"/>
                  </a:lnTo>
                  <a:lnTo>
                    <a:pt x="602081" y="1328547"/>
                  </a:lnTo>
                  <a:lnTo>
                    <a:pt x="891514" y="1328547"/>
                  </a:lnTo>
                  <a:lnTo>
                    <a:pt x="891514" y="1256538"/>
                  </a:lnTo>
                  <a:close/>
                </a:path>
                <a:path w="1470660" h="1452879">
                  <a:moveTo>
                    <a:pt x="1293749" y="237642"/>
                  </a:moveTo>
                  <a:lnTo>
                    <a:pt x="1193584" y="237642"/>
                  </a:lnTo>
                  <a:lnTo>
                    <a:pt x="1193584" y="527088"/>
                  </a:lnTo>
                  <a:lnTo>
                    <a:pt x="1293749" y="527088"/>
                  </a:lnTo>
                  <a:lnTo>
                    <a:pt x="1293749" y="237642"/>
                  </a:lnTo>
                  <a:close/>
                </a:path>
                <a:path w="1470660" h="1452879">
                  <a:moveTo>
                    <a:pt x="1356144" y="829144"/>
                  </a:moveTo>
                  <a:lnTo>
                    <a:pt x="1184300" y="829144"/>
                  </a:lnTo>
                  <a:lnTo>
                    <a:pt x="1184300" y="949579"/>
                  </a:lnTo>
                  <a:lnTo>
                    <a:pt x="1356144" y="949579"/>
                  </a:lnTo>
                  <a:lnTo>
                    <a:pt x="1356144" y="829144"/>
                  </a:lnTo>
                  <a:close/>
                </a:path>
                <a:path w="1470660" h="1452879">
                  <a:moveTo>
                    <a:pt x="1470126" y="237642"/>
                  </a:moveTo>
                  <a:lnTo>
                    <a:pt x="1369949" y="237642"/>
                  </a:lnTo>
                  <a:lnTo>
                    <a:pt x="1369949" y="527088"/>
                  </a:lnTo>
                  <a:lnTo>
                    <a:pt x="1470126" y="527088"/>
                  </a:lnTo>
                  <a:lnTo>
                    <a:pt x="1470126" y="2376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383271" y="8686406"/>
              <a:ext cx="224790" cy="92075"/>
            </a:xfrm>
            <a:custGeom>
              <a:avLst/>
              <a:gdLst/>
              <a:ahLst/>
              <a:cxnLst/>
              <a:rect l="l" t="t" r="r" b="b"/>
              <a:pathLst>
                <a:path w="224790" h="92075">
                  <a:moveTo>
                    <a:pt x="224561" y="0"/>
                  </a:moveTo>
                  <a:lnTo>
                    <a:pt x="0" y="0"/>
                  </a:lnTo>
                  <a:lnTo>
                    <a:pt x="0" y="92062"/>
                  </a:lnTo>
                  <a:lnTo>
                    <a:pt x="224561" y="92062"/>
                  </a:lnTo>
                  <a:lnTo>
                    <a:pt x="224561" y="0"/>
                  </a:lnTo>
                  <a:close/>
                </a:path>
              </a:pathLst>
            </a:custGeom>
            <a:solidFill>
              <a:srgbClr val="EAF0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22300" y="7750188"/>
              <a:ext cx="4685665" cy="1932939"/>
            </a:xfrm>
            <a:custGeom>
              <a:avLst/>
              <a:gdLst/>
              <a:ahLst/>
              <a:cxnLst/>
              <a:rect l="l" t="t" r="r" b="b"/>
              <a:pathLst>
                <a:path w="4685665" h="1932940">
                  <a:moveTo>
                    <a:pt x="120434" y="576110"/>
                  </a:moveTo>
                  <a:lnTo>
                    <a:pt x="0" y="576110"/>
                  </a:lnTo>
                  <a:lnTo>
                    <a:pt x="0" y="962850"/>
                  </a:lnTo>
                  <a:lnTo>
                    <a:pt x="120434" y="962850"/>
                  </a:lnTo>
                  <a:lnTo>
                    <a:pt x="120434" y="576110"/>
                  </a:lnTo>
                  <a:close/>
                </a:path>
                <a:path w="4685665" h="1932940">
                  <a:moveTo>
                    <a:pt x="485940" y="1396987"/>
                  </a:moveTo>
                  <a:lnTo>
                    <a:pt x="404164" y="1396987"/>
                  </a:lnTo>
                  <a:lnTo>
                    <a:pt x="404164" y="1480362"/>
                  </a:lnTo>
                  <a:lnTo>
                    <a:pt x="485940" y="1480362"/>
                  </a:lnTo>
                  <a:lnTo>
                    <a:pt x="485940" y="1396987"/>
                  </a:lnTo>
                  <a:close/>
                </a:path>
                <a:path w="4685665" h="1932940">
                  <a:moveTo>
                    <a:pt x="541909" y="251752"/>
                  </a:moveTo>
                  <a:lnTo>
                    <a:pt x="388073" y="251752"/>
                  </a:lnTo>
                  <a:lnTo>
                    <a:pt x="388073" y="335127"/>
                  </a:lnTo>
                  <a:lnTo>
                    <a:pt x="541909" y="335127"/>
                  </a:lnTo>
                  <a:lnTo>
                    <a:pt x="541909" y="251752"/>
                  </a:lnTo>
                  <a:close/>
                </a:path>
                <a:path w="4685665" h="1932940">
                  <a:moveTo>
                    <a:pt x="549922" y="427113"/>
                  </a:moveTo>
                  <a:lnTo>
                    <a:pt x="392303" y="427113"/>
                  </a:lnTo>
                  <a:lnTo>
                    <a:pt x="392303" y="510476"/>
                  </a:lnTo>
                  <a:lnTo>
                    <a:pt x="549922" y="510476"/>
                  </a:lnTo>
                  <a:lnTo>
                    <a:pt x="549922" y="427113"/>
                  </a:lnTo>
                  <a:close/>
                </a:path>
                <a:path w="4685665" h="1932940">
                  <a:moveTo>
                    <a:pt x="637997" y="253631"/>
                  </a:moveTo>
                  <a:lnTo>
                    <a:pt x="558114" y="253631"/>
                  </a:lnTo>
                  <a:lnTo>
                    <a:pt x="558114" y="336994"/>
                  </a:lnTo>
                  <a:lnTo>
                    <a:pt x="637997" y="336994"/>
                  </a:lnTo>
                  <a:lnTo>
                    <a:pt x="637997" y="253631"/>
                  </a:lnTo>
                  <a:close/>
                </a:path>
                <a:path w="4685665" h="1932940">
                  <a:moveTo>
                    <a:pt x="1034173" y="1840382"/>
                  </a:moveTo>
                  <a:lnTo>
                    <a:pt x="785291" y="1840382"/>
                  </a:lnTo>
                  <a:lnTo>
                    <a:pt x="785291" y="1932432"/>
                  </a:lnTo>
                  <a:lnTo>
                    <a:pt x="1034173" y="1932432"/>
                  </a:lnTo>
                  <a:lnTo>
                    <a:pt x="1034173" y="1840382"/>
                  </a:lnTo>
                  <a:close/>
                </a:path>
                <a:path w="4685665" h="1932940">
                  <a:moveTo>
                    <a:pt x="3845039" y="313372"/>
                  </a:moveTo>
                  <a:lnTo>
                    <a:pt x="3748938" y="313372"/>
                  </a:lnTo>
                  <a:lnTo>
                    <a:pt x="3748938" y="487032"/>
                  </a:lnTo>
                  <a:lnTo>
                    <a:pt x="3845039" y="487032"/>
                  </a:lnTo>
                  <a:lnTo>
                    <a:pt x="3845039" y="313372"/>
                  </a:lnTo>
                  <a:close/>
                </a:path>
                <a:path w="4685665" h="1932940">
                  <a:moveTo>
                    <a:pt x="4140162" y="0"/>
                  </a:moveTo>
                  <a:lnTo>
                    <a:pt x="3998595" y="0"/>
                  </a:lnTo>
                  <a:lnTo>
                    <a:pt x="3998595" y="79895"/>
                  </a:lnTo>
                  <a:lnTo>
                    <a:pt x="4140162" y="79895"/>
                  </a:lnTo>
                  <a:lnTo>
                    <a:pt x="4140162" y="0"/>
                  </a:lnTo>
                  <a:close/>
                </a:path>
                <a:path w="4685665" h="1932940">
                  <a:moveTo>
                    <a:pt x="4194556" y="1712937"/>
                  </a:moveTo>
                  <a:lnTo>
                    <a:pt x="4166705" y="1588998"/>
                  </a:lnTo>
                  <a:lnTo>
                    <a:pt x="3881602" y="1588998"/>
                  </a:lnTo>
                  <a:lnTo>
                    <a:pt x="3889857" y="1712252"/>
                  </a:lnTo>
                  <a:lnTo>
                    <a:pt x="4194556" y="1712937"/>
                  </a:lnTo>
                  <a:close/>
                </a:path>
                <a:path w="4685665" h="1932940">
                  <a:moveTo>
                    <a:pt x="4230281" y="1759292"/>
                  </a:moveTo>
                  <a:lnTo>
                    <a:pt x="3871468" y="1759292"/>
                  </a:lnTo>
                  <a:lnTo>
                    <a:pt x="3871468" y="1864969"/>
                  </a:lnTo>
                  <a:lnTo>
                    <a:pt x="4230281" y="1864969"/>
                  </a:lnTo>
                  <a:lnTo>
                    <a:pt x="4230281" y="1759292"/>
                  </a:lnTo>
                  <a:close/>
                </a:path>
                <a:path w="4685665" h="1932940">
                  <a:moveTo>
                    <a:pt x="4519015" y="341147"/>
                  </a:moveTo>
                  <a:lnTo>
                    <a:pt x="4353103" y="341147"/>
                  </a:lnTo>
                  <a:lnTo>
                    <a:pt x="4353103" y="437248"/>
                  </a:lnTo>
                  <a:lnTo>
                    <a:pt x="4519015" y="437248"/>
                  </a:lnTo>
                  <a:lnTo>
                    <a:pt x="4519015" y="341147"/>
                  </a:lnTo>
                  <a:close/>
                </a:path>
                <a:path w="4685665" h="1932940">
                  <a:moveTo>
                    <a:pt x="4685144" y="1213116"/>
                  </a:moveTo>
                  <a:lnTo>
                    <a:pt x="4589018" y="1213116"/>
                  </a:lnTo>
                  <a:lnTo>
                    <a:pt x="4589018" y="1449959"/>
                  </a:lnTo>
                  <a:lnTo>
                    <a:pt x="4685144" y="1449959"/>
                  </a:lnTo>
                  <a:lnTo>
                    <a:pt x="4685144" y="1213116"/>
                  </a:lnTo>
                  <a:close/>
                </a:path>
                <a:path w="4685665" h="1932940">
                  <a:moveTo>
                    <a:pt x="4685144" y="789432"/>
                  </a:moveTo>
                  <a:lnTo>
                    <a:pt x="4589018" y="789432"/>
                  </a:lnTo>
                  <a:lnTo>
                    <a:pt x="4589018" y="1026274"/>
                  </a:lnTo>
                  <a:lnTo>
                    <a:pt x="4685144" y="1026274"/>
                  </a:lnTo>
                  <a:lnTo>
                    <a:pt x="4685144" y="7894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599617" y="8391338"/>
            <a:ext cx="163830" cy="257810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25">
                <a:latin typeface="Tahoma"/>
                <a:cs typeface="Tahoma"/>
              </a:rPr>
              <a:t>Ø</a:t>
            </a:r>
            <a:r>
              <a:rPr dirty="0" sz="900" spc="-100">
                <a:latin typeface="Tahoma"/>
                <a:cs typeface="Tahoma"/>
              </a:rPr>
              <a:t> </a:t>
            </a:r>
            <a:r>
              <a:rPr dirty="0" sz="900" spc="-145">
                <a:latin typeface="Tahoma"/>
                <a:cs typeface="Tahoma"/>
              </a:rPr>
              <a:t>10</a:t>
            </a:r>
            <a:r>
              <a:rPr dirty="0" sz="900" spc="-100">
                <a:latin typeface="Tahoma"/>
                <a:cs typeface="Tahoma"/>
              </a:rPr>
              <a:t> </a:t>
            </a:r>
            <a:r>
              <a:rPr dirty="0" baseline="6172" sz="675" spc="-75">
                <a:latin typeface="Tahoma"/>
                <a:cs typeface="Tahoma"/>
              </a:rPr>
              <a:t>g5</a:t>
            </a:r>
            <a:endParaRPr baseline="6172" sz="675">
              <a:latin typeface="Tahoma"/>
              <a:cs typeface="Tahoma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992238" y="7923324"/>
            <a:ext cx="262890" cy="37274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900" spc="-140">
                <a:latin typeface="Tahoma"/>
                <a:cs typeface="Tahoma"/>
              </a:rPr>
              <a:t>0.08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100">
                <a:latin typeface="Tahoma"/>
                <a:cs typeface="Tahoma"/>
              </a:rPr>
              <a:t>A</a:t>
            </a:r>
            <a:endParaRPr sz="900">
              <a:latin typeface="Tahoma"/>
              <a:cs typeface="Tahoma"/>
            </a:endParaRPr>
          </a:p>
          <a:p>
            <a:pPr marL="18415">
              <a:lnSpc>
                <a:spcPct val="100000"/>
              </a:lnSpc>
              <a:spcBef>
                <a:spcPts val="290"/>
              </a:spcBef>
            </a:pPr>
            <a:r>
              <a:rPr dirty="0" sz="900" spc="-20">
                <a:latin typeface="Tahoma"/>
                <a:cs typeface="Tahoma"/>
              </a:rPr>
              <a:t>0.03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935367" y="8446554"/>
            <a:ext cx="11493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20">
                <a:latin typeface="Tahoma"/>
                <a:cs typeface="Tahoma"/>
              </a:rPr>
              <a:t>12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029246" y="9103982"/>
            <a:ext cx="7302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70">
                <a:latin typeface="Tahoma"/>
                <a:cs typeface="Tahoma"/>
              </a:rPr>
              <a:t>A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961605" y="9460827"/>
            <a:ext cx="289560" cy="1003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53975">
              <a:lnSpc>
                <a:spcPts val="790"/>
              </a:lnSpc>
            </a:pPr>
            <a:r>
              <a:rPr dirty="0" sz="900" spc="-145">
                <a:latin typeface="Tahoma"/>
                <a:cs typeface="Tahoma"/>
              </a:rPr>
              <a:t>30</a:t>
            </a:r>
            <a:r>
              <a:rPr dirty="0" sz="900" spc="-100">
                <a:latin typeface="Tahoma"/>
                <a:cs typeface="Tahoma"/>
              </a:rPr>
              <a:t> </a:t>
            </a:r>
            <a:r>
              <a:rPr dirty="0" baseline="6172" sz="675" spc="-37">
                <a:latin typeface="Tahoma"/>
                <a:cs typeface="Tahoma"/>
              </a:rPr>
              <a:t>±1</a:t>
            </a:r>
            <a:endParaRPr baseline="6172" sz="675">
              <a:latin typeface="Tahoma"/>
              <a:cs typeface="Tahoma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101077" y="9275826"/>
            <a:ext cx="13652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20">
                <a:latin typeface="Tahoma"/>
                <a:cs typeface="Tahoma"/>
              </a:rPr>
              <a:t>3.5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607388" y="9788728"/>
            <a:ext cx="11493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20">
                <a:latin typeface="Tahoma"/>
                <a:cs typeface="Tahoma"/>
              </a:rPr>
              <a:t>56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1517205" y="9322981"/>
            <a:ext cx="105410" cy="92075"/>
          </a:xfrm>
          <a:custGeom>
            <a:avLst/>
            <a:gdLst/>
            <a:ahLst/>
            <a:cxnLst/>
            <a:rect l="l" t="t" r="r" b="b"/>
            <a:pathLst>
              <a:path w="105409" h="92075">
                <a:moveTo>
                  <a:pt x="104965" y="0"/>
                </a:moveTo>
                <a:lnTo>
                  <a:pt x="0" y="0"/>
                </a:lnTo>
                <a:lnTo>
                  <a:pt x="0" y="92049"/>
                </a:lnTo>
                <a:lnTo>
                  <a:pt x="104965" y="92049"/>
                </a:lnTo>
                <a:lnTo>
                  <a:pt x="1049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2108987" y="9275775"/>
            <a:ext cx="13652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20">
                <a:latin typeface="Tahoma"/>
                <a:cs typeface="Tahoma"/>
              </a:rPr>
              <a:t>3.5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438008" y="8894406"/>
            <a:ext cx="441959" cy="92075"/>
          </a:xfrm>
          <a:prstGeom prst="rect">
            <a:avLst/>
          </a:prstGeom>
          <a:solidFill>
            <a:srgbClr val="EAF0F8"/>
          </a:solidFill>
        </p:spPr>
        <p:txBody>
          <a:bodyPr wrap="square" lIns="0" tIns="0" rIns="0" bIns="0" rtlCol="0" vert="horz">
            <a:spAutoFit/>
          </a:bodyPr>
          <a:lstStyle/>
          <a:p>
            <a:pPr marL="59055">
              <a:lnSpc>
                <a:spcPts val="725"/>
              </a:lnSpc>
            </a:pPr>
            <a:r>
              <a:rPr dirty="0" sz="900" spc="-200">
                <a:latin typeface="Tahoma"/>
                <a:cs typeface="Tahoma"/>
              </a:rPr>
              <a:t>M</a:t>
            </a:r>
            <a:r>
              <a:rPr dirty="0" sz="900" spc="-165">
                <a:latin typeface="Tahoma"/>
                <a:cs typeface="Tahoma"/>
              </a:rPr>
              <a:t> </a:t>
            </a:r>
            <a:r>
              <a:rPr dirty="0" sz="900" spc="-125">
                <a:latin typeface="Tahoma"/>
                <a:cs typeface="Tahoma"/>
              </a:rPr>
              <a:t>5,</a:t>
            </a:r>
            <a:r>
              <a:rPr dirty="0" sz="900" spc="-100">
                <a:latin typeface="Tahoma"/>
                <a:cs typeface="Tahoma"/>
              </a:rPr>
              <a:t> </a:t>
            </a:r>
            <a:r>
              <a:rPr dirty="0" sz="900" spc="-135">
                <a:latin typeface="Tahoma"/>
                <a:cs typeface="Tahoma"/>
              </a:rPr>
              <a:t>8</a:t>
            </a:r>
            <a:r>
              <a:rPr dirty="0" sz="900" spc="-10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tief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2087955" y="8718953"/>
            <a:ext cx="339725" cy="284480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25">
                <a:latin typeface="Tahoma"/>
                <a:cs typeface="Tahoma"/>
              </a:rPr>
              <a:t>Ø</a:t>
            </a:r>
            <a:r>
              <a:rPr dirty="0" sz="900" spc="-140">
                <a:latin typeface="Tahoma"/>
                <a:cs typeface="Tahoma"/>
              </a:rPr>
              <a:t> </a:t>
            </a:r>
            <a:r>
              <a:rPr dirty="0" sz="900" spc="-155">
                <a:latin typeface="Tahoma"/>
                <a:cs typeface="Tahoma"/>
              </a:rPr>
              <a:t>25</a:t>
            </a:r>
            <a:r>
              <a:rPr dirty="0" sz="900" spc="-140">
                <a:latin typeface="Tahoma"/>
                <a:cs typeface="Tahoma"/>
              </a:rPr>
              <a:t> </a:t>
            </a:r>
            <a:r>
              <a:rPr dirty="0" baseline="6172" sz="675" spc="-112">
                <a:latin typeface="Tahoma"/>
                <a:cs typeface="Tahoma"/>
              </a:rPr>
              <a:t>-</a:t>
            </a:r>
            <a:r>
              <a:rPr dirty="0" baseline="6172" sz="675" spc="-104">
                <a:latin typeface="Tahoma"/>
                <a:cs typeface="Tahoma"/>
              </a:rPr>
              <a:t>0.04</a:t>
            </a:r>
            <a:endParaRPr baseline="6172" sz="675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310"/>
              </a:spcBef>
            </a:pPr>
            <a:r>
              <a:rPr dirty="0" sz="900" spc="-155">
                <a:latin typeface="Tahoma"/>
                <a:cs typeface="Tahoma"/>
              </a:rPr>
              <a:t>50</a:t>
            </a:r>
            <a:r>
              <a:rPr dirty="0" sz="900" spc="-145">
                <a:latin typeface="Tahoma"/>
                <a:cs typeface="Tahoma"/>
              </a:rPr>
              <a:t> </a:t>
            </a:r>
            <a:r>
              <a:rPr dirty="0" baseline="6172" sz="675" spc="-30">
                <a:latin typeface="Tahoma"/>
                <a:cs typeface="Tahoma"/>
              </a:rPr>
              <a:t>±0.1</a:t>
            </a:r>
            <a:endParaRPr baseline="6172" sz="675">
              <a:latin typeface="Tahoma"/>
              <a:cs typeface="Tahoma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4359122" y="7850099"/>
            <a:ext cx="236854" cy="965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43180">
              <a:lnSpc>
                <a:spcPts val="755"/>
              </a:lnSpc>
            </a:pPr>
            <a:r>
              <a:rPr dirty="0" sz="900" spc="-55">
                <a:latin typeface="Tahoma"/>
                <a:cs typeface="Tahoma"/>
              </a:rPr>
              <a:t>(36)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4336401" y="8062851"/>
            <a:ext cx="163830" cy="179705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25">
                <a:latin typeface="Tahoma"/>
                <a:cs typeface="Tahoma"/>
              </a:rPr>
              <a:t>Ø</a:t>
            </a:r>
            <a:r>
              <a:rPr dirty="0" sz="900" spc="-150">
                <a:latin typeface="Tahoma"/>
                <a:cs typeface="Tahoma"/>
              </a:rPr>
              <a:t> </a:t>
            </a:r>
            <a:r>
              <a:rPr dirty="0" sz="900" spc="-140">
                <a:latin typeface="Tahoma"/>
                <a:cs typeface="Tahoma"/>
              </a:rPr>
              <a:t>62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633252" y="7705115"/>
            <a:ext cx="11493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20">
                <a:latin typeface="Tahoma"/>
                <a:cs typeface="Tahoma"/>
              </a:rPr>
              <a:t>71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792954" y="7850099"/>
            <a:ext cx="236854" cy="965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ts val="755"/>
              </a:lnSpc>
            </a:pPr>
            <a:r>
              <a:rPr dirty="0" sz="900" spc="-25">
                <a:latin typeface="Tahoma"/>
                <a:cs typeface="Tahoma"/>
              </a:rPr>
              <a:t>35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959667" y="8056359"/>
            <a:ext cx="19558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8518" sz="1350" spc="-150">
                <a:latin typeface="Tahoma"/>
                <a:cs typeface="Tahoma"/>
              </a:rPr>
              <a:t>˜</a:t>
            </a:r>
            <a:r>
              <a:rPr dirty="0" sz="900" spc="-100">
                <a:latin typeface="Tahoma"/>
                <a:cs typeface="Tahoma"/>
              </a:rPr>
              <a:t>15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5176493" y="8601584"/>
            <a:ext cx="163830" cy="114935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20">
                <a:latin typeface="Tahoma"/>
                <a:cs typeface="Tahoma"/>
              </a:rPr>
              <a:t>31</a:t>
            </a:r>
            <a:endParaRPr sz="900">
              <a:latin typeface="Tahoma"/>
              <a:cs typeface="Tahoma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5176493" y="9025260"/>
            <a:ext cx="163830" cy="114935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20">
                <a:latin typeface="Tahoma"/>
                <a:cs typeface="Tahoma"/>
              </a:rPr>
              <a:t>35</a:t>
            </a:r>
            <a:endParaRPr sz="900">
              <a:latin typeface="Tahoma"/>
              <a:cs typeface="Tahoma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4542497" y="9808806"/>
            <a:ext cx="310515" cy="1003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ts val="790"/>
              </a:lnSpc>
            </a:pPr>
            <a:r>
              <a:rPr dirty="0" sz="900" spc="-145">
                <a:latin typeface="Tahoma"/>
                <a:cs typeface="Tahoma"/>
              </a:rPr>
              <a:t>50</a:t>
            </a:r>
            <a:r>
              <a:rPr dirty="0" sz="900" spc="-100">
                <a:latin typeface="Tahoma"/>
                <a:cs typeface="Tahoma"/>
              </a:rPr>
              <a:t> </a:t>
            </a:r>
            <a:r>
              <a:rPr dirty="0" baseline="6172" sz="675" spc="-30">
                <a:latin typeface="Tahoma"/>
                <a:cs typeface="Tahoma"/>
              </a:rPr>
              <a:t>±0.1</a:t>
            </a:r>
            <a:endParaRPr baseline="6172" sz="675">
              <a:latin typeface="Tahoma"/>
              <a:cs typeface="Tahoma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4542497" y="9669627"/>
            <a:ext cx="310515" cy="1397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ts val="915"/>
              </a:lnSpc>
            </a:pPr>
            <a:r>
              <a:rPr dirty="0" sz="900" spc="-145">
                <a:latin typeface="Tahoma"/>
                <a:cs typeface="Tahoma"/>
              </a:rPr>
              <a:t>36</a:t>
            </a:r>
            <a:r>
              <a:rPr dirty="0" sz="900" spc="-100">
                <a:latin typeface="Tahoma"/>
                <a:cs typeface="Tahoma"/>
              </a:rPr>
              <a:t> </a:t>
            </a:r>
            <a:r>
              <a:rPr dirty="0" baseline="6172" sz="675" spc="-30">
                <a:latin typeface="Tahoma"/>
                <a:cs typeface="Tahoma"/>
              </a:rPr>
              <a:t>±0.1</a:t>
            </a:r>
            <a:endParaRPr baseline="6172" sz="675">
              <a:latin typeface="Tahoma"/>
              <a:cs typeface="Tahoma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4438522" y="9415271"/>
            <a:ext cx="502284" cy="2197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ts val="1035"/>
              </a:lnSpc>
              <a:spcBef>
                <a:spcPts val="90"/>
              </a:spcBef>
            </a:pPr>
            <a:r>
              <a:rPr dirty="0" baseline="-33950" sz="1350" spc="-225">
                <a:latin typeface="Tahoma"/>
                <a:cs typeface="Tahoma"/>
              </a:rPr>
              <a:t>M5x4,8</a:t>
            </a:r>
            <a:r>
              <a:rPr dirty="0" baseline="-33950" sz="1350" spc="135">
                <a:latin typeface="Tahoma"/>
                <a:cs typeface="Tahoma"/>
              </a:rPr>
              <a:t> </a:t>
            </a:r>
            <a:r>
              <a:rPr dirty="0" sz="450" spc="-25">
                <a:latin typeface="Tahoma"/>
                <a:cs typeface="Tahoma"/>
              </a:rPr>
              <a:t>Depth/</a:t>
            </a:r>
            <a:endParaRPr sz="450">
              <a:latin typeface="Tahoma"/>
              <a:cs typeface="Tahoma"/>
            </a:endParaRPr>
          </a:p>
          <a:p>
            <a:pPr algn="r" marR="52069">
              <a:lnSpc>
                <a:spcPts val="495"/>
              </a:lnSpc>
            </a:pPr>
            <a:r>
              <a:rPr dirty="0" sz="450" spc="-10">
                <a:latin typeface="Tahoma"/>
                <a:cs typeface="Tahoma"/>
              </a:rPr>
              <a:t>Tiefe</a:t>
            </a:r>
            <a:endParaRPr sz="450">
              <a:latin typeface="Tahoma"/>
              <a:cs typeface="Tahoma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687874" y="9394952"/>
            <a:ext cx="1047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70">
                <a:latin typeface="Tahoma"/>
                <a:cs typeface="Tahoma"/>
              </a:rPr>
              <a:t>Tiefe</a:t>
            </a:r>
            <a:endParaRPr sz="450">
              <a:latin typeface="Tahoma"/>
              <a:cs typeface="Tahoma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444212" y="9269285"/>
            <a:ext cx="39624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7777" sz="1350" spc="-240">
                <a:latin typeface="Tahoma"/>
                <a:cs typeface="Tahoma"/>
              </a:rPr>
              <a:t>M4,8</a:t>
            </a:r>
            <a:r>
              <a:rPr dirty="0" baseline="-27777" sz="1350" spc="-89">
                <a:latin typeface="Tahoma"/>
                <a:cs typeface="Tahoma"/>
              </a:rPr>
              <a:t> </a:t>
            </a:r>
            <a:r>
              <a:rPr dirty="0" sz="450" spc="-30">
                <a:latin typeface="Tahoma"/>
                <a:cs typeface="Tahoma"/>
              </a:rPr>
              <a:t>Depth/</a:t>
            </a:r>
            <a:endParaRPr sz="450">
              <a:latin typeface="Tahoma"/>
              <a:cs typeface="Tahoma"/>
            </a:endParaRPr>
          </a:p>
        </p:txBody>
      </p:sp>
      <p:sp>
        <p:nvSpPr>
          <p:cNvPr id="56" name="object 56" descr=""/>
          <p:cNvSpPr/>
          <p:nvPr/>
        </p:nvSpPr>
        <p:spPr>
          <a:xfrm>
            <a:off x="1482750" y="9468942"/>
            <a:ext cx="178435" cy="92075"/>
          </a:xfrm>
          <a:custGeom>
            <a:avLst/>
            <a:gdLst/>
            <a:ahLst/>
            <a:cxnLst/>
            <a:rect l="l" t="t" r="r" b="b"/>
            <a:pathLst>
              <a:path w="178435" h="92075">
                <a:moveTo>
                  <a:pt x="177939" y="0"/>
                </a:moveTo>
                <a:lnTo>
                  <a:pt x="0" y="0"/>
                </a:lnTo>
                <a:lnTo>
                  <a:pt x="0" y="92049"/>
                </a:lnTo>
                <a:lnTo>
                  <a:pt x="177939" y="92049"/>
                </a:lnTo>
                <a:lnTo>
                  <a:pt x="1779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 descr=""/>
          <p:cNvSpPr txBox="1"/>
          <p:nvPr/>
        </p:nvSpPr>
        <p:spPr>
          <a:xfrm>
            <a:off x="1414437" y="9272178"/>
            <a:ext cx="333375" cy="55499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6045">
              <a:lnSpc>
                <a:spcPct val="100000"/>
              </a:lnSpc>
              <a:spcBef>
                <a:spcPts val="170"/>
              </a:spcBef>
            </a:pPr>
            <a:r>
              <a:rPr dirty="0" sz="900" spc="-25">
                <a:latin typeface="Tahoma"/>
                <a:cs typeface="Tahoma"/>
              </a:rPr>
              <a:t>15</a:t>
            </a:r>
            <a:endParaRPr sz="900">
              <a:latin typeface="Tahoma"/>
              <a:cs typeface="Tahoma"/>
            </a:endParaRPr>
          </a:p>
          <a:p>
            <a:pPr marL="70485">
              <a:lnSpc>
                <a:spcPts val="1045"/>
              </a:lnSpc>
              <a:spcBef>
                <a:spcPts val="70"/>
              </a:spcBef>
            </a:pPr>
            <a:r>
              <a:rPr dirty="0" sz="900" spc="-175">
                <a:latin typeface="Tahoma"/>
                <a:cs typeface="Tahoma"/>
              </a:rPr>
              <a:t>30</a:t>
            </a:r>
            <a:r>
              <a:rPr dirty="0" sz="900" spc="-215">
                <a:latin typeface="Tahoma"/>
                <a:cs typeface="Tahoma"/>
              </a:rPr>
              <a:t> </a:t>
            </a:r>
            <a:r>
              <a:rPr dirty="0" baseline="6172" sz="675" spc="-30">
                <a:latin typeface="Tahoma"/>
                <a:cs typeface="Tahoma"/>
              </a:rPr>
              <a:t>±0.1</a:t>
            </a:r>
            <a:endParaRPr baseline="6172" sz="675">
              <a:latin typeface="Tahoma"/>
              <a:cs typeface="Tahoma"/>
            </a:endParaRPr>
          </a:p>
          <a:p>
            <a:pPr marL="38100">
              <a:lnSpc>
                <a:spcPts val="935"/>
              </a:lnSpc>
            </a:pPr>
            <a:r>
              <a:rPr dirty="0" sz="900" spc="-20">
                <a:latin typeface="Tahoma"/>
                <a:cs typeface="Tahoma"/>
              </a:rPr>
              <a:t>20.5</a:t>
            </a:r>
            <a:endParaRPr sz="900">
              <a:latin typeface="Tahoma"/>
              <a:cs typeface="Tahoma"/>
            </a:endParaRPr>
          </a:p>
          <a:p>
            <a:pPr marL="205104">
              <a:lnSpc>
                <a:spcPts val="969"/>
              </a:lnSpc>
            </a:pPr>
            <a:r>
              <a:rPr dirty="0" sz="900" spc="-25">
                <a:latin typeface="Tahoma"/>
                <a:cs typeface="Tahoma"/>
              </a:rPr>
              <a:t>41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1441615" y="8001101"/>
            <a:ext cx="5295265" cy="1799589"/>
            <a:chOff x="1441615" y="8001101"/>
            <a:chExt cx="5295265" cy="1799589"/>
          </a:xfrm>
        </p:grpSpPr>
        <p:sp>
          <p:nvSpPr>
            <p:cNvPr id="59" name="object 59" descr=""/>
            <p:cNvSpPr/>
            <p:nvPr/>
          </p:nvSpPr>
          <p:spPr>
            <a:xfrm>
              <a:off x="1444155" y="9797872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 h="0">
                  <a:moveTo>
                    <a:pt x="0" y="0"/>
                  </a:moveTo>
                  <a:lnTo>
                    <a:pt x="456907" y="0"/>
                  </a:lnTo>
                </a:path>
              </a:pathLst>
            </a:custGeom>
            <a:ln w="48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5823496" y="8554707"/>
              <a:ext cx="502284" cy="503555"/>
            </a:xfrm>
            <a:custGeom>
              <a:avLst/>
              <a:gdLst/>
              <a:ahLst/>
              <a:cxnLst/>
              <a:rect l="l" t="t" r="r" b="b"/>
              <a:pathLst>
                <a:path w="502285" h="503554">
                  <a:moveTo>
                    <a:pt x="250926" y="0"/>
                  </a:moveTo>
                  <a:lnTo>
                    <a:pt x="205819" y="4055"/>
                  </a:lnTo>
                  <a:lnTo>
                    <a:pt x="163365" y="15746"/>
                  </a:lnTo>
                  <a:lnTo>
                    <a:pt x="124273" y="34363"/>
                  </a:lnTo>
                  <a:lnTo>
                    <a:pt x="89252" y="59195"/>
                  </a:lnTo>
                  <a:lnTo>
                    <a:pt x="59010" y="89531"/>
                  </a:lnTo>
                  <a:lnTo>
                    <a:pt x="34256" y="124661"/>
                  </a:lnTo>
                  <a:lnTo>
                    <a:pt x="15697" y="163873"/>
                  </a:lnTo>
                  <a:lnTo>
                    <a:pt x="4042" y="206456"/>
                  </a:lnTo>
                  <a:lnTo>
                    <a:pt x="0" y="251701"/>
                  </a:lnTo>
                  <a:lnTo>
                    <a:pt x="4042" y="296945"/>
                  </a:lnTo>
                  <a:lnTo>
                    <a:pt x="15697" y="339529"/>
                  </a:lnTo>
                  <a:lnTo>
                    <a:pt x="34256" y="378741"/>
                  </a:lnTo>
                  <a:lnTo>
                    <a:pt x="59010" y="413870"/>
                  </a:lnTo>
                  <a:lnTo>
                    <a:pt x="89252" y="444206"/>
                  </a:lnTo>
                  <a:lnTo>
                    <a:pt x="124273" y="469038"/>
                  </a:lnTo>
                  <a:lnTo>
                    <a:pt x="163365" y="487655"/>
                  </a:lnTo>
                  <a:lnTo>
                    <a:pt x="205819" y="499347"/>
                  </a:lnTo>
                  <a:lnTo>
                    <a:pt x="250926" y="503402"/>
                  </a:lnTo>
                  <a:lnTo>
                    <a:pt x="296034" y="499347"/>
                  </a:lnTo>
                  <a:lnTo>
                    <a:pt x="338489" y="487655"/>
                  </a:lnTo>
                  <a:lnTo>
                    <a:pt x="377582" y="469038"/>
                  </a:lnTo>
                  <a:lnTo>
                    <a:pt x="412605" y="444206"/>
                  </a:lnTo>
                  <a:lnTo>
                    <a:pt x="442849" y="413870"/>
                  </a:lnTo>
                  <a:lnTo>
                    <a:pt x="467606" y="378741"/>
                  </a:lnTo>
                  <a:lnTo>
                    <a:pt x="486167" y="339529"/>
                  </a:lnTo>
                  <a:lnTo>
                    <a:pt x="497823" y="296945"/>
                  </a:lnTo>
                  <a:lnTo>
                    <a:pt x="501865" y="251701"/>
                  </a:lnTo>
                  <a:lnTo>
                    <a:pt x="497823" y="206456"/>
                  </a:lnTo>
                  <a:lnTo>
                    <a:pt x="486167" y="163873"/>
                  </a:lnTo>
                  <a:lnTo>
                    <a:pt x="467606" y="124661"/>
                  </a:lnTo>
                  <a:lnTo>
                    <a:pt x="442849" y="89531"/>
                  </a:lnTo>
                  <a:lnTo>
                    <a:pt x="412605" y="59195"/>
                  </a:lnTo>
                  <a:lnTo>
                    <a:pt x="377582" y="34363"/>
                  </a:lnTo>
                  <a:lnTo>
                    <a:pt x="338489" y="15746"/>
                  </a:lnTo>
                  <a:lnTo>
                    <a:pt x="296034" y="4055"/>
                  </a:lnTo>
                  <a:lnTo>
                    <a:pt x="250926" y="0"/>
                  </a:lnTo>
                  <a:close/>
                </a:path>
              </a:pathLst>
            </a:custGeom>
            <a:solidFill>
              <a:srgbClr val="EAEFF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53239" y="8680932"/>
              <a:ext cx="240703" cy="245757"/>
            </a:xfrm>
            <a:prstGeom prst="rect">
              <a:avLst/>
            </a:prstGeom>
          </p:spPr>
        </p:pic>
        <p:pic>
          <p:nvPicPr>
            <p:cNvPr id="62" name="object 6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28194" y="8001101"/>
              <a:ext cx="608126" cy="1291882"/>
            </a:xfrm>
            <a:prstGeom prst="rect">
              <a:avLst/>
            </a:prstGeom>
          </p:spPr>
        </p:pic>
        <p:pic>
          <p:nvPicPr>
            <p:cNvPr id="63" name="object 6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34990" y="8114080"/>
              <a:ext cx="1167180" cy="1140599"/>
            </a:xfrm>
            <a:prstGeom prst="rect">
              <a:avLst/>
            </a:prstGeom>
          </p:spPr>
        </p:pic>
        <p:sp>
          <p:nvSpPr>
            <p:cNvPr id="64" name="object 64" descr=""/>
            <p:cNvSpPr/>
            <p:nvPr/>
          </p:nvSpPr>
          <p:spPr>
            <a:xfrm>
              <a:off x="5534990" y="8068119"/>
              <a:ext cx="908050" cy="284480"/>
            </a:xfrm>
            <a:custGeom>
              <a:avLst/>
              <a:gdLst/>
              <a:ahLst/>
              <a:cxnLst/>
              <a:rect l="l" t="t" r="r" b="b"/>
              <a:pathLst>
                <a:path w="908050" h="284479">
                  <a:moveTo>
                    <a:pt x="907427" y="0"/>
                  </a:moveTo>
                  <a:lnTo>
                    <a:pt x="0" y="0"/>
                  </a:lnTo>
                  <a:lnTo>
                    <a:pt x="0" y="283883"/>
                  </a:lnTo>
                  <a:lnTo>
                    <a:pt x="907427" y="283883"/>
                  </a:lnTo>
                  <a:lnTo>
                    <a:pt x="9074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 descr=""/>
          <p:cNvSpPr txBox="1"/>
          <p:nvPr/>
        </p:nvSpPr>
        <p:spPr>
          <a:xfrm>
            <a:off x="5854877" y="8067167"/>
            <a:ext cx="42418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320" marR="5080" indent="-8255">
              <a:lnSpc>
                <a:spcPct val="106800"/>
              </a:lnSpc>
              <a:spcBef>
                <a:spcPts val="100"/>
              </a:spcBef>
            </a:pPr>
            <a:r>
              <a:rPr dirty="0" sz="750" spc="-135">
                <a:latin typeface="Tahoma"/>
                <a:cs typeface="Tahoma"/>
              </a:rPr>
              <a:t>Output</a:t>
            </a:r>
            <a:r>
              <a:rPr dirty="0" sz="750" spc="-15">
                <a:latin typeface="Tahoma"/>
                <a:cs typeface="Tahoma"/>
              </a:rPr>
              <a:t> </a:t>
            </a:r>
            <a:r>
              <a:rPr dirty="0" sz="750" spc="-95">
                <a:latin typeface="Tahoma"/>
                <a:cs typeface="Tahoma"/>
              </a:rPr>
              <a:t>shaft/</a:t>
            </a:r>
            <a:r>
              <a:rPr dirty="0" sz="750" spc="500">
                <a:latin typeface="Tahoma"/>
                <a:cs typeface="Tahoma"/>
              </a:rPr>
              <a:t> </a:t>
            </a:r>
            <a:r>
              <a:rPr dirty="0" sz="750" spc="-110">
                <a:latin typeface="Tahoma"/>
                <a:cs typeface="Tahoma"/>
              </a:rPr>
              <a:t>Abtriebswelle</a:t>
            </a:r>
            <a:endParaRPr sz="750">
              <a:latin typeface="Tahoma"/>
              <a:cs typeface="Tahoma"/>
            </a:endParaRPr>
          </a:p>
        </p:txBody>
      </p:sp>
      <p:sp>
        <p:nvSpPr>
          <p:cNvPr id="66" name="object 66" descr=""/>
          <p:cNvSpPr/>
          <p:nvPr/>
        </p:nvSpPr>
        <p:spPr>
          <a:xfrm>
            <a:off x="5956617" y="8354568"/>
            <a:ext cx="183515" cy="91440"/>
          </a:xfrm>
          <a:custGeom>
            <a:avLst/>
            <a:gdLst/>
            <a:ahLst/>
            <a:cxnLst/>
            <a:rect l="l" t="t" r="r" b="b"/>
            <a:pathLst>
              <a:path w="183514" h="91440">
                <a:moveTo>
                  <a:pt x="183413" y="0"/>
                </a:moveTo>
                <a:lnTo>
                  <a:pt x="0" y="0"/>
                </a:lnTo>
                <a:lnTo>
                  <a:pt x="0" y="91020"/>
                </a:lnTo>
                <a:lnTo>
                  <a:pt x="183413" y="91020"/>
                </a:lnTo>
                <a:lnTo>
                  <a:pt x="1834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 descr=""/>
          <p:cNvSpPr txBox="1"/>
          <p:nvPr/>
        </p:nvSpPr>
        <p:spPr>
          <a:xfrm>
            <a:off x="5998717" y="8340394"/>
            <a:ext cx="90805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750" spc="-85">
                <a:latin typeface="Tahoma"/>
                <a:cs typeface="Tahoma"/>
              </a:rPr>
              <a:t>10</a:t>
            </a:r>
            <a:endParaRPr sz="750">
              <a:latin typeface="Tahoma"/>
              <a:cs typeface="Tahoma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6076276" y="8320214"/>
            <a:ext cx="85090" cy="825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350" spc="-40">
                <a:latin typeface="Tahoma"/>
                <a:cs typeface="Tahoma"/>
              </a:rPr>
              <a:t>+0.1</a:t>
            </a:r>
            <a:endParaRPr sz="350">
              <a:latin typeface="Tahoma"/>
              <a:cs typeface="Tahoma"/>
            </a:endParaRPr>
          </a:p>
        </p:txBody>
      </p:sp>
      <p:sp>
        <p:nvSpPr>
          <p:cNvPr id="69" name="object 69" descr=""/>
          <p:cNvSpPr/>
          <p:nvPr/>
        </p:nvSpPr>
        <p:spPr>
          <a:xfrm>
            <a:off x="6412077" y="9074048"/>
            <a:ext cx="166370" cy="110489"/>
          </a:xfrm>
          <a:custGeom>
            <a:avLst/>
            <a:gdLst/>
            <a:ahLst/>
            <a:cxnLst/>
            <a:rect l="l" t="t" r="r" b="b"/>
            <a:pathLst>
              <a:path w="166370" h="110490">
                <a:moveTo>
                  <a:pt x="166039" y="0"/>
                </a:moveTo>
                <a:lnTo>
                  <a:pt x="0" y="0"/>
                </a:lnTo>
                <a:lnTo>
                  <a:pt x="0" y="110096"/>
                </a:lnTo>
                <a:lnTo>
                  <a:pt x="166039" y="110096"/>
                </a:lnTo>
                <a:lnTo>
                  <a:pt x="1660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 descr=""/>
          <p:cNvSpPr txBox="1"/>
          <p:nvPr/>
        </p:nvSpPr>
        <p:spPr>
          <a:xfrm>
            <a:off x="6398488" y="9059507"/>
            <a:ext cx="23495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>
                <a:latin typeface="Symbol"/>
                <a:cs typeface="Symbol"/>
              </a:rPr>
              <a:t></a:t>
            </a:r>
            <a:r>
              <a:rPr dirty="0" sz="750" spc="-30">
                <a:latin typeface="Times New Roman"/>
                <a:cs typeface="Times New Roman"/>
              </a:rPr>
              <a:t> </a:t>
            </a:r>
            <a:r>
              <a:rPr dirty="0" sz="750" spc="-105">
                <a:latin typeface="Tahoma"/>
                <a:cs typeface="Tahoma"/>
              </a:rPr>
              <a:t>R0.2</a:t>
            </a:r>
            <a:endParaRPr sz="750">
              <a:latin typeface="Tahoma"/>
              <a:cs typeface="Tahoma"/>
            </a:endParaRPr>
          </a:p>
        </p:txBody>
      </p:sp>
      <p:sp>
        <p:nvSpPr>
          <p:cNvPr id="71" name="object 71" descr=""/>
          <p:cNvSpPr/>
          <p:nvPr/>
        </p:nvSpPr>
        <p:spPr>
          <a:xfrm>
            <a:off x="6488176" y="8743213"/>
            <a:ext cx="122555" cy="212090"/>
          </a:xfrm>
          <a:custGeom>
            <a:avLst/>
            <a:gdLst/>
            <a:ahLst/>
            <a:cxnLst/>
            <a:rect l="l" t="t" r="r" b="b"/>
            <a:pathLst>
              <a:path w="122554" h="212090">
                <a:moveTo>
                  <a:pt x="122389" y="0"/>
                </a:moveTo>
                <a:lnTo>
                  <a:pt x="0" y="0"/>
                </a:lnTo>
                <a:lnTo>
                  <a:pt x="0" y="211467"/>
                </a:lnTo>
                <a:lnTo>
                  <a:pt x="122389" y="211467"/>
                </a:lnTo>
                <a:lnTo>
                  <a:pt x="122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 txBox="1"/>
          <p:nvPr/>
        </p:nvSpPr>
        <p:spPr>
          <a:xfrm>
            <a:off x="6486242" y="8706056"/>
            <a:ext cx="160655" cy="233679"/>
          </a:xfrm>
          <a:prstGeom prst="rect">
            <a:avLst/>
          </a:prstGeom>
        </p:spPr>
        <p:txBody>
          <a:bodyPr wrap="square" lIns="0" tIns="15240" rIns="0" bIns="0" rtlCol="0" vert="vert270">
            <a:spAutoFit/>
          </a:bodyPr>
          <a:lstStyle/>
          <a:p>
            <a:pPr marL="147955">
              <a:lnSpc>
                <a:spcPts val="275"/>
              </a:lnSpc>
              <a:spcBef>
                <a:spcPts val="120"/>
              </a:spcBef>
            </a:pPr>
            <a:r>
              <a:rPr dirty="0" sz="350" spc="-35">
                <a:latin typeface="Tahoma"/>
                <a:cs typeface="Tahoma"/>
              </a:rPr>
              <a:t>+0.1</a:t>
            </a:r>
            <a:endParaRPr sz="350">
              <a:latin typeface="Tahoma"/>
              <a:cs typeface="Tahoma"/>
            </a:endParaRPr>
          </a:p>
          <a:p>
            <a:pPr marL="12700">
              <a:lnSpc>
                <a:spcPts val="755"/>
              </a:lnSpc>
            </a:pPr>
            <a:r>
              <a:rPr dirty="0" sz="750" spc="-20">
                <a:latin typeface="Tahoma"/>
                <a:cs typeface="Tahoma"/>
              </a:rPr>
              <a:t>11.4</a:t>
            </a:r>
            <a:endParaRPr sz="750">
              <a:latin typeface="Tahoma"/>
              <a:cs typeface="Tahoma"/>
            </a:endParaRPr>
          </a:p>
        </p:txBody>
      </p:sp>
      <p:sp>
        <p:nvSpPr>
          <p:cNvPr id="73" name="object 73" descr=""/>
          <p:cNvSpPr/>
          <p:nvPr/>
        </p:nvSpPr>
        <p:spPr>
          <a:xfrm>
            <a:off x="6127115" y="9051925"/>
            <a:ext cx="131445" cy="125730"/>
          </a:xfrm>
          <a:custGeom>
            <a:avLst/>
            <a:gdLst/>
            <a:ahLst/>
            <a:cxnLst/>
            <a:rect l="l" t="t" r="r" b="b"/>
            <a:pathLst>
              <a:path w="131445" h="125729">
                <a:moveTo>
                  <a:pt x="131292" y="0"/>
                </a:moveTo>
                <a:lnTo>
                  <a:pt x="0" y="0"/>
                </a:lnTo>
                <a:lnTo>
                  <a:pt x="0" y="125209"/>
                </a:lnTo>
                <a:lnTo>
                  <a:pt x="131292" y="125209"/>
                </a:lnTo>
                <a:lnTo>
                  <a:pt x="1312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 descr=""/>
          <p:cNvSpPr txBox="1"/>
          <p:nvPr/>
        </p:nvSpPr>
        <p:spPr>
          <a:xfrm>
            <a:off x="6146634" y="9070492"/>
            <a:ext cx="64769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105">
                <a:latin typeface="Tahoma"/>
                <a:cs typeface="Tahoma"/>
              </a:rPr>
              <a:t>3</a:t>
            </a:r>
            <a:endParaRPr sz="750">
              <a:latin typeface="Tahoma"/>
              <a:cs typeface="Tahoma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6185420" y="9050299"/>
            <a:ext cx="86360" cy="825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50" spc="-35">
                <a:latin typeface="Tahoma"/>
                <a:cs typeface="Tahoma"/>
              </a:rPr>
              <a:t>D10</a:t>
            </a:r>
            <a:endParaRPr sz="350">
              <a:latin typeface="Tahoma"/>
              <a:cs typeface="Tahoma"/>
            </a:endParaRPr>
          </a:p>
        </p:txBody>
      </p:sp>
      <p:sp>
        <p:nvSpPr>
          <p:cNvPr id="76" name="object 76" descr=""/>
          <p:cNvSpPr/>
          <p:nvPr/>
        </p:nvSpPr>
        <p:spPr>
          <a:xfrm>
            <a:off x="6035027" y="8920035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4">
                <a:moveTo>
                  <a:pt x="0" y="0"/>
                </a:moveTo>
                <a:lnTo>
                  <a:pt x="0" y="2859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 descr=""/>
          <p:cNvSpPr/>
          <p:nvPr/>
        </p:nvSpPr>
        <p:spPr>
          <a:xfrm>
            <a:off x="6107772" y="8920035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4">
                <a:moveTo>
                  <a:pt x="0" y="0"/>
                </a:moveTo>
                <a:lnTo>
                  <a:pt x="0" y="2859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/>
          <p:nvPr/>
        </p:nvSpPr>
        <p:spPr>
          <a:xfrm>
            <a:off x="4709985" y="8655634"/>
            <a:ext cx="712470" cy="192405"/>
          </a:xfrm>
          <a:custGeom>
            <a:avLst/>
            <a:gdLst/>
            <a:ahLst/>
            <a:cxnLst/>
            <a:rect l="l" t="t" r="r" b="b"/>
            <a:pathLst>
              <a:path w="712470" h="192404">
                <a:moveTo>
                  <a:pt x="0" y="191985"/>
                </a:moveTo>
                <a:lnTo>
                  <a:pt x="712063" y="0"/>
                </a:lnTo>
              </a:path>
            </a:pathLst>
          </a:custGeom>
          <a:ln w="7797">
            <a:solidFill>
              <a:srgbClr val="5858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 txBox="1"/>
          <p:nvPr/>
        </p:nvSpPr>
        <p:spPr>
          <a:xfrm>
            <a:off x="5617387" y="9428670"/>
            <a:ext cx="1120775" cy="2876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850" spc="-10">
                <a:latin typeface="Arial"/>
                <a:cs typeface="Arial"/>
              </a:rPr>
              <a:t>optional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SG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80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-50">
                <a:latin typeface="Arial"/>
                <a:cs typeface="Arial"/>
              </a:rPr>
              <a:t>H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850" i="1">
                <a:solidFill>
                  <a:srgbClr val="004494"/>
                </a:solidFill>
                <a:latin typeface="Arial"/>
                <a:cs typeface="Arial"/>
              </a:rPr>
              <a:t>Hollow</a:t>
            </a:r>
            <a:r>
              <a:rPr dirty="0" sz="850" spc="-3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850" i="1">
                <a:solidFill>
                  <a:srgbClr val="004494"/>
                </a:solidFill>
                <a:latin typeface="Arial"/>
                <a:cs typeface="Arial"/>
              </a:rPr>
              <a:t>shaft</a:t>
            </a:r>
            <a:r>
              <a:rPr dirty="0" sz="850">
                <a:latin typeface="Arial"/>
                <a:cs typeface="Arial"/>
              </a:rPr>
              <a:t>/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7894C7"/>
                </a:solidFill>
                <a:latin typeface="Arial"/>
                <a:cs typeface="Arial"/>
              </a:rPr>
              <a:t>Hohlwelle</a:t>
            </a:r>
            <a:endParaRPr sz="850">
              <a:latin typeface="Arial"/>
              <a:cs typeface="Arial"/>
            </a:endParaRPr>
          </a:p>
        </p:txBody>
      </p:sp>
      <p:sp>
        <p:nvSpPr>
          <p:cNvPr id="80" name="object 80" descr=""/>
          <p:cNvSpPr/>
          <p:nvPr/>
        </p:nvSpPr>
        <p:spPr>
          <a:xfrm>
            <a:off x="5430354" y="7928064"/>
            <a:ext cx="1494790" cy="1494790"/>
          </a:xfrm>
          <a:custGeom>
            <a:avLst/>
            <a:gdLst/>
            <a:ahLst/>
            <a:cxnLst/>
            <a:rect l="l" t="t" r="r" b="b"/>
            <a:pathLst>
              <a:path w="1494790" h="1494790">
                <a:moveTo>
                  <a:pt x="747280" y="1494536"/>
                </a:moveTo>
                <a:lnTo>
                  <a:pt x="794539" y="1493065"/>
                </a:lnTo>
                <a:lnTo>
                  <a:pt x="841018" y="1488713"/>
                </a:lnTo>
                <a:lnTo>
                  <a:pt x="886627" y="1481566"/>
                </a:lnTo>
                <a:lnTo>
                  <a:pt x="931280" y="1471713"/>
                </a:lnTo>
                <a:lnTo>
                  <a:pt x="974890" y="1459240"/>
                </a:lnTo>
                <a:lnTo>
                  <a:pt x="1017368" y="1444235"/>
                </a:lnTo>
                <a:lnTo>
                  <a:pt x="1058628" y="1426786"/>
                </a:lnTo>
                <a:lnTo>
                  <a:pt x="1098581" y="1406980"/>
                </a:lnTo>
                <a:lnTo>
                  <a:pt x="1137140" y="1384905"/>
                </a:lnTo>
                <a:lnTo>
                  <a:pt x="1174218" y="1360648"/>
                </a:lnTo>
                <a:lnTo>
                  <a:pt x="1209727" y="1334298"/>
                </a:lnTo>
                <a:lnTo>
                  <a:pt x="1243579" y="1305940"/>
                </a:lnTo>
                <a:lnTo>
                  <a:pt x="1275688" y="1275664"/>
                </a:lnTo>
                <a:lnTo>
                  <a:pt x="1305964" y="1243556"/>
                </a:lnTo>
                <a:lnTo>
                  <a:pt x="1334322" y="1209704"/>
                </a:lnTo>
                <a:lnTo>
                  <a:pt x="1360673" y="1174195"/>
                </a:lnTo>
                <a:lnTo>
                  <a:pt x="1384930" y="1137118"/>
                </a:lnTo>
                <a:lnTo>
                  <a:pt x="1407005" y="1098560"/>
                </a:lnTo>
                <a:lnTo>
                  <a:pt x="1426811" y="1058607"/>
                </a:lnTo>
                <a:lnTo>
                  <a:pt x="1444260" y="1017348"/>
                </a:lnTo>
                <a:lnTo>
                  <a:pt x="1459265" y="974871"/>
                </a:lnTo>
                <a:lnTo>
                  <a:pt x="1471738" y="931263"/>
                </a:lnTo>
                <a:lnTo>
                  <a:pt x="1481592" y="886610"/>
                </a:lnTo>
                <a:lnTo>
                  <a:pt x="1488739" y="841002"/>
                </a:lnTo>
                <a:lnTo>
                  <a:pt x="1493091" y="794525"/>
                </a:lnTo>
                <a:lnTo>
                  <a:pt x="1494561" y="747268"/>
                </a:lnTo>
                <a:lnTo>
                  <a:pt x="1493091" y="700010"/>
                </a:lnTo>
                <a:lnTo>
                  <a:pt x="1488739" y="653533"/>
                </a:lnTo>
                <a:lnTo>
                  <a:pt x="1481592" y="607925"/>
                </a:lnTo>
                <a:lnTo>
                  <a:pt x="1471738" y="563272"/>
                </a:lnTo>
                <a:lnTo>
                  <a:pt x="1459265" y="519664"/>
                </a:lnTo>
                <a:lnTo>
                  <a:pt x="1444260" y="477187"/>
                </a:lnTo>
                <a:lnTo>
                  <a:pt x="1426811" y="435928"/>
                </a:lnTo>
                <a:lnTo>
                  <a:pt x="1407005" y="395975"/>
                </a:lnTo>
                <a:lnTo>
                  <a:pt x="1384930" y="357417"/>
                </a:lnTo>
                <a:lnTo>
                  <a:pt x="1360673" y="320340"/>
                </a:lnTo>
                <a:lnTo>
                  <a:pt x="1334322" y="284831"/>
                </a:lnTo>
                <a:lnTo>
                  <a:pt x="1305964" y="250979"/>
                </a:lnTo>
                <a:lnTo>
                  <a:pt x="1275688" y="218871"/>
                </a:lnTo>
                <a:lnTo>
                  <a:pt x="1243579" y="188595"/>
                </a:lnTo>
                <a:lnTo>
                  <a:pt x="1209727" y="160237"/>
                </a:lnTo>
                <a:lnTo>
                  <a:pt x="1174218" y="133887"/>
                </a:lnTo>
                <a:lnTo>
                  <a:pt x="1137140" y="109630"/>
                </a:lnTo>
                <a:lnTo>
                  <a:pt x="1098581" y="87555"/>
                </a:lnTo>
                <a:lnTo>
                  <a:pt x="1058628" y="67749"/>
                </a:lnTo>
                <a:lnTo>
                  <a:pt x="1017368" y="50300"/>
                </a:lnTo>
                <a:lnTo>
                  <a:pt x="974890" y="35295"/>
                </a:lnTo>
                <a:lnTo>
                  <a:pt x="931280" y="22822"/>
                </a:lnTo>
                <a:lnTo>
                  <a:pt x="886627" y="12969"/>
                </a:lnTo>
                <a:lnTo>
                  <a:pt x="841018" y="5822"/>
                </a:lnTo>
                <a:lnTo>
                  <a:pt x="794539" y="1470"/>
                </a:lnTo>
                <a:lnTo>
                  <a:pt x="747280" y="0"/>
                </a:lnTo>
                <a:lnTo>
                  <a:pt x="700021" y="1470"/>
                </a:lnTo>
                <a:lnTo>
                  <a:pt x="653543" y="5822"/>
                </a:lnTo>
                <a:lnTo>
                  <a:pt x="607933" y="12969"/>
                </a:lnTo>
                <a:lnTo>
                  <a:pt x="563280" y="22822"/>
                </a:lnTo>
                <a:lnTo>
                  <a:pt x="519671" y="35295"/>
                </a:lnTo>
                <a:lnTo>
                  <a:pt x="477192" y="50300"/>
                </a:lnTo>
                <a:lnTo>
                  <a:pt x="435933" y="67749"/>
                </a:lnTo>
                <a:lnTo>
                  <a:pt x="395980" y="87555"/>
                </a:lnTo>
                <a:lnTo>
                  <a:pt x="357420" y="109630"/>
                </a:lnTo>
                <a:lnTo>
                  <a:pt x="320343" y="133887"/>
                </a:lnTo>
                <a:lnTo>
                  <a:pt x="284834" y="160237"/>
                </a:lnTo>
                <a:lnTo>
                  <a:pt x="250981" y="188595"/>
                </a:lnTo>
                <a:lnTo>
                  <a:pt x="218873" y="218871"/>
                </a:lnTo>
                <a:lnTo>
                  <a:pt x="188596" y="250979"/>
                </a:lnTo>
                <a:lnTo>
                  <a:pt x="160238" y="284831"/>
                </a:lnTo>
                <a:lnTo>
                  <a:pt x="133887" y="320340"/>
                </a:lnTo>
                <a:lnTo>
                  <a:pt x="109630" y="357417"/>
                </a:lnTo>
                <a:lnTo>
                  <a:pt x="87555" y="395975"/>
                </a:lnTo>
                <a:lnTo>
                  <a:pt x="67749" y="435928"/>
                </a:lnTo>
                <a:lnTo>
                  <a:pt x="50300" y="477187"/>
                </a:lnTo>
                <a:lnTo>
                  <a:pt x="35295" y="519664"/>
                </a:lnTo>
                <a:lnTo>
                  <a:pt x="22822" y="563272"/>
                </a:lnTo>
                <a:lnTo>
                  <a:pt x="12969" y="607925"/>
                </a:lnTo>
                <a:lnTo>
                  <a:pt x="5822" y="653533"/>
                </a:lnTo>
                <a:lnTo>
                  <a:pt x="1470" y="700010"/>
                </a:lnTo>
                <a:lnTo>
                  <a:pt x="0" y="747268"/>
                </a:lnTo>
                <a:lnTo>
                  <a:pt x="1470" y="794525"/>
                </a:lnTo>
                <a:lnTo>
                  <a:pt x="5822" y="841002"/>
                </a:lnTo>
                <a:lnTo>
                  <a:pt x="12969" y="886610"/>
                </a:lnTo>
                <a:lnTo>
                  <a:pt x="22822" y="931263"/>
                </a:lnTo>
                <a:lnTo>
                  <a:pt x="35295" y="974871"/>
                </a:lnTo>
                <a:lnTo>
                  <a:pt x="50300" y="1017348"/>
                </a:lnTo>
                <a:lnTo>
                  <a:pt x="67749" y="1058607"/>
                </a:lnTo>
                <a:lnTo>
                  <a:pt x="87555" y="1098560"/>
                </a:lnTo>
                <a:lnTo>
                  <a:pt x="109630" y="1137118"/>
                </a:lnTo>
                <a:lnTo>
                  <a:pt x="133887" y="1174195"/>
                </a:lnTo>
                <a:lnTo>
                  <a:pt x="160238" y="1209704"/>
                </a:lnTo>
                <a:lnTo>
                  <a:pt x="188596" y="1243556"/>
                </a:lnTo>
                <a:lnTo>
                  <a:pt x="218873" y="1275664"/>
                </a:lnTo>
                <a:lnTo>
                  <a:pt x="250981" y="1305940"/>
                </a:lnTo>
                <a:lnTo>
                  <a:pt x="284834" y="1334298"/>
                </a:lnTo>
                <a:lnTo>
                  <a:pt x="320343" y="1360648"/>
                </a:lnTo>
                <a:lnTo>
                  <a:pt x="357420" y="1384905"/>
                </a:lnTo>
                <a:lnTo>
                  <a:pt x="395980" y="1406980"/>
                </a:lnTo>
                <a:lnTo>
                  <a:pt x="435933" y="1426786"/>
                </a:lnTo>
                <a:lnTo>
                  <a:pt x="477192" y="1444235"/>
                </a:lnTo>
                <a:lnTo>
                  <a:pt x="519671" y="1459240"/>
                </a:lnTo>
                <a:lnTo>
                  <a:pt x="563280" y="1471713"/>
                </a:lnTo>
                <a:lnTo>
                  <a:pt x="607933" y="1481566"/>
                </a:lnTo>
                <a:lnTo>
                  <a:pt x="653543" y="1488713"/>
                </a:lnTo>
                <a:lnTo>
                  <a:pt x="700021" y="1493065"/>
                </a:lnTo>
                <a:lnTo>
                  <a:pt x="747280" y="1494536"/>
                </a:lnTo>
                <a:close/>
              </a:path>
            </a:pathLst>
          </a:custGeom>
          <a:ln w="7797">
            <a:solidFill>
              <a:srgbClr val="5858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 descr=""/>
          <p:cNvSpPr txBox="1"/>
          <p:nvPr/>
        </p:nvSpPr>
        <p:spPr>
          <a:xfrm>
            <a:off x="3931145" y="9908641"/>
            <a:ext cx="6921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5"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2" name="object 82" descr=""/>
          <p:cNvGrpSpPr/>
          <p:nvPr/>
        </p:nvGrpSpPr>
        <p:grpSpPr>
          <a:xfrm>
            <a:off x="535254" y="4146601"/>
            <a:ext cx="91440" cy="83185"/>
            <a:chOff x="535254" y="4146601"/>
            <a:chExt cx="91440" cy="83185"/>
          </a:xfrm>
        </p:grpSpPr>
        <p:sp>
          <p:nvSpPr>
            <p:cNvPr id="83" name="object 83" descr=""/>
            <p:cNvSpPr/>
            <p:nvPr/>
          </p:nvSpPr>
          <p:spPr>
            <a:xfrm>
              <a:off x="536841" y="414818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10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536841" y="414818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10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5" name="object 85" descr=""/>
          <p:cNvGrpSpPr/>
          <p:nvPr/>
        </p:nvGrpSpPr>
        <p:grpSpPr>
          <a:xfrm>
            <a:off x="1705241" y="4146601"/>
            <a:ext cx="91440" cy="83185"/>
            <a:chOff x="1705241" y="4146601"/>
            <a:chExt cx="91440" cy="83185"/>
          </a:xfrm>
        </p:grpSpPr>
        <p:sp>
          <p:nvSpPr>
            <p:cNvPr id="86" name="object 86" descr=""/>
            <p:cNvSpPr/>
            <p:nvPr/>
          </p:nvSpPr>
          <p:spPr>
            <a:xfrm>
              <a:off x="1706829" y="414818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10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1706829" y="414818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10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8" name="object 88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847181" y="4642434"/>
            <a:ext cx="524979" cy="4311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46646" y="548068"/>
          <a:ext cx="6636384" cy="1443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930"/>
                <a:gridCol w="1922145"/>
                <a:gridCol w="1851660"/>
                <a:gridCol w="1388110"/>
              </a:tblGrid>
              <a:tr h="113030">
                <a:tc>
                  <a:txBody>
                    <a:bodyPr/>
                    <a:lstStyle/>
                    <a:p>
                      <a:pPr marL="31750">
                        <a:lnSpc>
                          <a:spcPts val="78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Архангельск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(8182)63-90-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7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Калининград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(4012)72-03-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78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Нижний</a:t>
                      </a:r>
                      <a:r>
                        <a:rPr dirty="0" sz="8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Новгород</a:t>
                      </a:r>
                      <a:r>
                        <a:rPr dirty="0" sz="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(831)429-08-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77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Смоленск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(4812)29-41-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Астана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+7(7172)727-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Калуга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(4842)92-23-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Новокузнецк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(3843)20-46-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Сочи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(862)225-72-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Белгород</a:t>
                      </a:r>
                      <a:r>
                        <a:rPr dirty="0" sz="8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(4722)40-23-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Кемерово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(3842)65-04-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Новосибирск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(383)227-86-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Ставрополь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(8652)20-65-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Брянск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(4832)59-03-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Киров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(8332)68-02-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Орел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(4862)44-53-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Тверь</a:t>
                      </a:r>
                      <a:r>
                        <a:rPr dirty="0" sz="8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(4822)63-31-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Владивосток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(423)249-28-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Краснодар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(861)203-40-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Оренбург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(3532)37-68-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Томск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(3822)98-41-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Волгоград</a:t>
                      </a:r>
                      <a:r>
                        <a:rPr dirty="0" sz="8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(844)278-03-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Красноярск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(391)204-63-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Пенза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(8412)22-31-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Тула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(4872)74-02-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Вологда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(8172)26-41-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Курск</a:t>
                      </a:r>
                      <a:r>
                        <a:rPr dirty="0" sz="8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(4712)77-13-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Пермь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(342)205-81-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Тюмень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(3452)66-21-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Воронеж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(473)204-51-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Липецк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(4742)52-20-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Ростов-на-</a:t>
                      </a: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Дону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(863)308-18-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Ульяновск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(8422)24-23-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Екатеринбург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(343)384-55-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Магнитогорск</a:t>
                      </a:r>
                      <a:r>
                        <a:rPr dirty="0" sz="800" spc="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(3519)55-03-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Рязань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(4912)46-61-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Уфа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(347)229-48-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Иваново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(4932)77-34-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Москва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(495)268-04-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Самара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(846)206-03-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Челябинск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(351)202-03-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Ижевск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(3412)26-03-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Мурманск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(8152)59-64-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Санкт-Петербург</a:t>
                      </a:r>
                      <a:r>
                        <a:rPr dirty="0" sz="800" spc="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(812)309-46-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Череповец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(8202)49-02-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13030">
                <a:tc>
                  <a:txBody>
                    <a:bodyPr/>
                    <a:lstStyle/>
                    <a:p>
                      <a:pPr marL="31750">
                        <a:lnSpc>
                          <a:spcPts val="79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Казань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(843)206-01-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79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Набережные</a:t>
                      </a:r>
                      <a:r>
                        <a:rPr dirty="0" sz="8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Челны</a:t>
                      </a:r>
                      <a:r>
                        <a:rPr dirty="0" sz="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(8552)20-53-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79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Саратов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(845)249-38-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79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Ярославль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(4852)69-52-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2496235" y="202831"/>
            <a:ext cx="2558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По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вопросам</a:t>
            </a:r>
            <a:r>
              <a:rPr dirty="0" sz="9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продажи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поддержки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обращайтесь: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61413" y="2179269"/>
            <a:ext cx="35032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Единый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адрес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всех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регионов: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dre@nt-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rt.ru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||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www.dunker.nt-</a:t>
            </a:r>
            <a:r>
              <a:rPr dirty="0" sz="900" spc="-20" b="1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rt.ru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http://dunker.nt-rt.ru/</dc:creator>
  <dc:subject>ÿþS</dc:subject>
  <dc:title>ÿþS</dc:title>
  <dcterms:created xsi:type="dcterms:W3CDTF">2023-09-29T11:14:22Z</dcterms:created>
  <dcterms:modified xsi:type="dcterms:W3CDTF">2023-09-29T11:14:22Z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2016-12-02T00:00:00Z</vt:filetime>
  </property>
  <property fmtid="{D5CDD505-2E9C-101B-9397-08002B2CF9AE}" pid="3" name="Creator">
    <vt:lpwstr>Adobe InDesign CC 2015 (Windows)(Infix Pro)</vt:lpwstr>
  </property>
  <property fmtid="{D5CDD505-2E9C-101B-9397-08002B2CF9AE}" pid="4" name="ICNAppName">
    <vt:lpwstr>Infix Pro</vt:lpwstr>
  </property>
  <property fmtid="{D5CDD505-2E9C-101B-9397-08002B2CF9AE}" pid="5" name="ICNAppPlatform">
    <vt:lpwstr>Windows</vt:lpwstr>
  </property>
  <property fmtid="{D5CDD505-2E9C-101B-9397-08002B2CF9AE}" pid="6" name="ICNAppVersion">
    <vt:lpwstr>5.28</vt:lpwstr>
  </property>
  <property fmtid="{D5CDD505-2E9C-101B-9397-08002B2CF9AE}" pid="7" name="LastSaved">
    <vt:filetime>2023-09-29T00:00:00Z</vt:filetime>
  </property>
  <property fmtid="{D5CDD505-2E9C-101B-9397-08002B2CF9AE}" pid="8" name="Producer">
    <vt:lpwstr>3-Heights(TM) PDF Optimization Shell 4.8.25.2 (http://www.pdf-tools.com)</vt:lpwstr>
  </property>
</Properties>
</file>