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BAA3B-03EC-4788-A54D-EF6F0F1D0EA4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A907C-4D09-4222-8826-CB075F1CC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992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8A907C-4D09-4222-8826-CB075F1CC85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497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9ED5-6AA0-42B3-8BAD-3DEE61F98BFC}" type="datetime1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361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E36C-881F-4F58-B402-0FD74229A0FB}" type="datetime1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68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FD51-293B-4323-AE0C-030FAC8518A6}" type="datetime1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86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3E33-EE9C-4C2D-82F7-5C8826997F51}" type="datetime1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218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39BE-75D5-44CE-B574-D6B0E2EC2AC9}" type="datetime1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32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499F-92C6-4705-9504-E0F0D875C95D}" type="datetime1">
              <a:rPr lang="ru-RU" smtClean="0"/>
              <a:t>15.09.2023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65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0A5D-9FDE-4047-AD5A-798140EC42D1}" type="datetime1">
              <a:rPr lang="ru-RU" smtClean="0"/>
              <a:t>15.09.2023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793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B802-A188-4E5B-843F-C2BE5D359E84}" type="datetime1">
              <a:rPr lang="ru-RU" smtClean="0"/>
              <a:t>15.09.2023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68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329A2-945B-450C-BB68-DB9A68C9C53C}" type="datetime1">
              <a:rPr lang="ru-RU" smtClean="0"/>
              <a:t>15.09.2023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436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2F725-64B4-4423-B4D3-30510F8664BB}" type="datetime1">
              <a:rPr lang="ru-RU" smtClean="0"/>
              <a:t>15.09.2023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61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6EE81-4254-4258-8E42-B98219754428}" type="datetime1">
              <a:rPr lang="ru-RU" smtClean="0"/>
              <a:t>15.09.2023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79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DF6D2-FDCA-4986-AB1C-9C2BB51178AC}" type="datetime1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47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Лига прикладных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rgbClr val="C00000"/>
                </a:solidFill>
                <a:latin typeface="Open Sans"/>
              </a:rPr>
              <a:t>кейс-чемпионатов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64" y="399338"/>
            <a:ext cx="1675184" cy="874748"/>
          </a:xfrm>
          <a:prstGeom prst="rect">
            <a:avLst/>
          </a:prstGeom>
        </p:spPr>
      </p:pic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>
              <a:endCxn id="5" idx="1"/>
            </p:cNvCxnSpPr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1</a:t>
            </a:fld>
            <a:endParaRPr lang="ru-RU" sz="1800" dirty="0">
              <a:solidFill>
                <a:schemeClr val="tx2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300496" y="2895047"/>
            <a:ext cx="80648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 algn="ctr"/>
            <a:r>
              <a:rPr lang="ru-RU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«Фиксация металлокорда»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-29368" y="5604048"/>
            <a:ext cx="918078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533400" algn="ctr"/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МашТех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99655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Информация о компании</a:t>
            </a:r>
            <a:r>
              <a:rPr lang="ru-RU" sz="2800" dirty="0">
                <a:solidFill>
                  <a:srgbClr val="C00000"/>
                </a:solidFill>
                <a:latin typeface="Open Sans"/>
              </a:rPr>
              <a:t> </a:t>
            </a: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2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A250E0F-BF92-DE1E-D13D-E2590B7991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202732"/>
            <a:ext cx="5401524" cy="123759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E3F8DE4-0A4A-3EB2-F2A2-C0818675D046}"/>
              </a:ext>
            </a:extLst>
          </p:cNvPr>
          <p:cNvSpPr txBox="1"/>
          <p:nvPr/>
        </p:nvSpPr>
        <p:spPr>
          <a:xfrm>
            <a:off x="313806" y="2282852"/>
            <a:ext cx="8298680" cy="46371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1000"/>
              </a:spcAft>
            </a:pPr>
            <a:r>
              <a:rPr lang="ru-RU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Научно-производственное объединение «Композит» специализируется на научных исследованиях, разработке и внедрении износостойких  резиновых изделий – производстве гусеничных лент для снегоходов, </a:t>
            </a:r>
            <a:r>
              <a:rPr lang="ru-RU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спец.техники</a:t>
            </a:r>
            <a:r>
              <a:rPr lang="ru-RU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с/х техники и производстве резинотканевых трубопроводов  и комплектующих для предприятий горно-обогатительного комплекса и для предприятий,  осуществляющих </a:t>
            </a:r>
            <a:r>
              <a:rPr lang="ru-RU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гидромеханизированные</a:t>
            </a:r>
            <a:r>
              <a:rPr lang="ru-RU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работы.</a:t>
            </a:r>
            <a:br>
              <a:rPr lang="ru-RU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Composit</a:t>
            </a:r>
            <a:r>
              <a:rPr lang="ru-RU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являясь предприятием полного  цикла, имеет собственную лабораторию и  производственную базу по выпуску резиновых  смесей, входной контроль качества сырья и  запатентованные научные разработки.  Оптимальный состав резиновой смеси,  которая является основой всего производства,  разрабатывался совместно с Европейскими  институтами на протяжении нескольких лет. </a:t>
            </a:r>
            <a:br>
              <a:rPr lang="ru-RU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1400" kern="15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Наша миссия – </a:t>
            </a:r>
            <a:r>
              <a:rPr lang="ru-RU" sz="1400" kern="15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найти эффективное решение для каждого клиента</a:t>
            </a:r>
            <a:r>
              <a:rPr lang="ru-RU" sz="1400" kern="15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br>
              <a:rPr lang="ru-RU" sz="1400" kern="1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1400" kern="15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Наша цель – стать мировым лидером по  производству износостойких  трубопроводов и гусеничных  лент.</a:t>
            </a:r>
            <a:endParaRPr lang="ru-RU" sz="1400" kern="15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ru-RU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142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Описание проблемы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3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Описание проблемной ситуации: </a:t>
            </a:r>
            <a:b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</a:br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 algn="just"/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Brutal type"/>
                <a:cs typeface="Brutal type"/>
              </a:rPr>
              <a:t>При сборке заготовки строительной гусеницы с использованием латунированного металлокорда натяжение ослабляется в начале и в конце навивки. Это создает проблемы, так как ослабление натяжения может привести к неэффективной работе гусеницы и повреждению конструкции. Сварочные работы в данном случае осложнены из-за расположения металлокорда на резиновой поверхности.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Brutal type"/>
                <a:cs typeface="Brutal type"/>
              </a:rPr>
              <a:t>П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Brutal type"/>
                <a:cs typeface="Brutal type"/>
              </a:rPr>
              <a:t>ри выполнении сварки высокая температура может повредить резиновую заготовку.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29178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Исходные 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данные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4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Исходные данные</a:t>
            </a:r>
          </a:p>
          <a:p>
            <a:r>
              <a:rPr lang="ru-RU" sz="1800" b="1" kern="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Brutal type"/>
                <a:cs typeface="Brutal type"/>
              </a:rPr>
              <a:t> </a:t>
            </a:r>
            <a:endParaRPr lang="ru-RU" sz="1800" kern="15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800" kern="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Brutal type"/>
                <a:cs typeface="Arial" panose="020B0604020202020204" pitchFamily="34" charset="0"/>
              </a:rPr>
              <a:t>Латунированный металлокорд диаметром 2,0 мм; 2,3 мм; 2,9 мм; 3,65 мм; 4,2 мм; 5,6 мм.</a:t>
            </a:r>
            <a:endParaRPr lang="ru-RU" sz="1800" kern="150" dirty="0">
              <a:effectLst/>
              <a:latin typeface="Arial" panose="020B0604020202020204" pitchFamily="34" charset="0"/>
              <a:ea typeface="OpenSymbol" panose="05010000000000000000" pitchFamily="2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800" kern="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Brutal type"/>
                <a:cs typeface="Arial" panose="020B0604020202020204" pitchFamily="34" charset="0"/>
              </a:rPr>
              <a:t>Резиновая смесь толщиной: 2,5 мм;</a:t>
            </a:r>
            <a:endParaRPr lang="ru-RU" sz="1800" kern="150" dirty="0">
              <a:effectLst/>
              <a:latin typeface="Arial" panose="020B0604020202020204" pitchFamily="34" charset="0"/>
              <a:ea typeface="OpenSymbol" panose="05010000000000000000" pitchFamily="2" charset="0"/>
              <a:cs typeface="Arial" panose="020B0604020202020204" pitchFamily="34" charset="0"/>
            </a:endParaRPr>
          </a:p>
          <a:p>
            <a:pPr lvl="0" algn="just"/>
            <a:endParaRPr lang="ru-RU" sz="1800" kern="150" dirty="0">
              <a:effectLst/>
              <a:latin typeface="Arial" panose="020B0604020202020204" pitchFamily="34" charset="0"/>
              <a:ea typeface="OpenSymbol" panose="05010000000000000000" pitchFamily="2" charset="0"/>
              <a:cs typeface="Arial" panose="020B0604020202020204" pitchFamily="34" charset="0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156326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Задачи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5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Задачи</a:t>
            </a:r>
          </a:p>
          <a:p>
            <a:pPr indent="533400" algn="just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 algn="just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Разработать решение, позволяющее фиксировать металлокорд без возможности его ослабления в процессе сборки гусеницы. 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673533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Требования к решению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6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Требования к решению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 algn="just"/>
            <a:r>
              <a:rPr lang="ru-RU" kern="1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Brutal type"/>
                <a:cs typeface="Arial" panose="020B0604020202020204" pitchFamily="34" charset="0"/>
              </a:rPr>
              <a:t>Материал из которого изготовлен будет фиксировать металлокорд должен обладать высокими адгезионным свойствами к резине;</a:t>
            </a:r>
          </a:p>
          <a:p>
            <a:pPr indent="533400" algn="just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Brutal type"/>
                <a:cs typeface="Arial" panose="020B0604020202020204" pitchFamily="34" charset="0"/>
              </a:rPr>
              <a:t>П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Brutal type"/>
                <a:cs typeface="Arial" panose="020B0604020202020204" pitchFamily="34" charset="0"/>
              </a:rPr>
              <a:t>окрытие материала должно быть устойчивое к температурным изменениям в диапазоне от 5 до 180 градусов.</a:t>
            </a:r>
            <a:endParaRPr lang="ru-RU" kern="150" dirty="0">
              <a:effectLst/>
              <a:latin typeface="Arial" panose="020B0604020202020204" pitchFamily="34" charset="0"/>
              <a:ea typeface="OpenSymbol" panose="05010000000000000000" pitchFamily="2" charset="0"/>
              <a:cs typeface="Arial" panose="020B0604020202020204" pitchFamily="34" charset="0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527549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Дополнительные материалы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7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Ссылки на дополнительные материалы (слайд заполняется при необходимости)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9A0C205-CA9A-E4E8-5C02-3BD08A870739}"/>
              </a:ext>
            </a:extLst>
          </p:cNvPr>
          <p:cNvPicPr/>
          <p:nvPr/>
        </p:nvPicPr>
        <p:blipFill>
          <a:blip r:embed="rId4">
            <a:lum/>
            <a:alphaModFix/>
          </a:blip>
          <a:srcRect t="30096"/>
          <a:stretch>
            <a:fillRect/>
          </a:stretch>
        </p:blipFill>
        <p:spPr>
          <a:xfrm>
            <a:off x="969699" y="2940538"/>
            <a:ext cx="3286125" cy="309181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C3EE0A9-E824-81CB-5D32-691396ED3BD8}"/>
              </a:ext>
            </a:extLst>
          </p:cNvPr>
          <p:cNvPicPr/>
          <p:nvPr/>
        </p:nvPicPr>
        <p:blipFill>
          <a:blip r:embed="rId5">
            <a:lum/>
            <a:alphaModFix/>
          </a:blip>
          <a:srcRect l="19397" t="11047" r="37228" b="12992"/>
          <a:stretch>
            <a:fillRect/>
          </a:stretch>
        </p:blipFill>
        <p:spPr>
          <a:xfrm>
            <a:off x="5436096" y="2830169"/>
            <a:ext cx="2609850" cy="32124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76162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308</Words>
  <Application>Microsoft Office PowerPoint</Application>
  <PresentationFormat>Экран (4:3)</PresentationFormat>
  <Paragraphs>62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Open Sans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Широкова</dc:creator>
  <cp:lastModifiedBy>Захарова НА</cp:lastModifiedBy>
  <cp:revision>20</cp:revision>
  <dcterms:created xsi:type="dcterms:W3CDTF">2023-07-17T09:42:28Z</dcterms:created>
  <dcterms:modified xsi:type="dcterms:W3CDTF">2023-09-15T10:50:41Z</dcterms:modified>
</cp:coreProperties>
</file>