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4" r:id="rId6"/>
    <p:sldId id="265" r:id="rId7"/>
    <p:sldId id="266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A907C-4D09-4222-8826-CB075F1CC85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2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1122471" y="2841172"/>
            <a:ext cx="687710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800" b="1" kern="0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ПОЛУЧЕНИЕ СОЕВОЙ КЛЕТЧАТКИ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наименование секции</a:t>
            </a: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162852" y="1868196"/>
            <a:ext cx="526656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Информация о компании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04F34C-546F-4D83-8D30-A2F6DE58B4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72327" y="2198830"/>
            <a:ext cx="4119345" cy="339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Описание проблемной ситуации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Суспензию соевой клетчатки необходимо разделить на жидкую и твердую фракции. После разделения, твердую фракцию необходимо отжать, а затем высушить.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Исходные данные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9A1705-A04B-4A30-8683-4D90B38CB303}"/>
              </a:ext>
            </a:extLst>
          </p:cNvPr>
          <p:cNvSpPr txBox="1"/>
          <p:nvPr/>
        </p:nvSpPr>
        <p:spPr>
          <a:xfrm>
            <a:off x="535484" y="2691979"/>
            <a:ext cx="4585716" cy="406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25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Физические свойства суспензии:</a:t>
            </a: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766122A4-5FA1-43BC-8919-9663B7656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273863"/>
              </p:ext>
            </p:extLst>
          </p:nvPr>
        </p:nvGraphicFramePr>
        <p:xfrm>
          <a:off x="1336631" y="3189401"/>
          <a:ext cx="5886450" cy="1721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109">
                  <a:extLst>
                    <a:ext uri="{9D8B030D-6E8A-4147-A177-3AD203B41FA5}">
                      <a16:colId xmlns:a16="http://schemas.microsoft.com/office/drawing/2014/main" val="3627682965"/>
                    </a:ext>
                  </a:extLst>
                </a:gridCol>
                <a:gridCol w="3140625">
                  <a:extLst>
                    <a:ext uri="{9D8B030D-6E8A-4147-A177-3AD203B41FA5}">
                      <a16:colId xmlns:a16="http://schemas.microsoft.com/office/drawing/2014/main" val="2027807822"/>
                    </a:ext>
                  </a:extLst>
                </a:gridCol>
                <a:gridCol w="933682">
                  <a:extLst>
                    <a:ext uri="{9D8B030D-6E8A-4147-A177-3AD203B41FA5}">
                      <a16:colId xmlns:a16="http://schemas.microsoft.com/office/drawing/2014/main" val="361007613"/>
                    </a:ext>
                  </a:extLst>
                </a:gridCol>
                <a:gridCol w="1185034">
                  <a:extLst>
                    <a:ext uri="{9D8B030D-6E8A-4147-A177-3AD203B41FA5}">
                      <a16:colId xmlns:a16="http://schemas.microsoft.com/office/drawing/2014/main" val="18461131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Суспензия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Нормативные требования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1022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Массовая доля сухих веществ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10 - 15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45222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Твердые (нерастворимые) вещества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2 - 5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8873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Размер частиц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0,2 - 5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9767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Содержание твердых (нерастворимых) частиц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28 - 30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6163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Плотность раствора при 20 °С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кг/м³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9004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Исходные данные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9A1705-A04B-4A30-8683-4D90B38CB303}"/>
              </a:ext>
            </a:extLst>
          </p:cNvPr>
          <p:cNvSpPr txBox="1"/>
          <p:nvPr/>
        </p:nvSpPr>
        <p:spPr>
          <a:xfrm>
            <a:off x="535484" y="2691979"/>
            <a:ext cx="7708924" cy="406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25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Физические свойства твердой фракции после разделения: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1F71DDE-5B08-46A0-86E7-8E67F2DFA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517713"/>
              </p:ext>
            </p:extLst>
          </p:nvPr>
        </p:nvGraphicFramePr>
        <p:xfrm>
          <a:off x="1232731" y="3424106"/>
          <a:ext cx="5886450" cy="1528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109">
                  <a:extLst>
                    <a:ext uri="{9D8B030D-6E8A-4147-A177-3AD203B41FA5}">
                      <a16:colId xmlns:a16="http://schemas.microsoft.com/office/drawing/2014/main" val="2362455359"/>
                    </a:ext>
                  </a:extLst>
                </a:gridCol>
                <a:gridCol w="3140625">
                  <a:extLst>
                    <a:ext uri="{9D8B030D-6E8A-4147-A177-3AD203B41FA5}">
                      <a16:colId xmlns:a16="http://schemas.microsoft.com/office/drawing/2014/main" val="3763340481"/>
                    </a:ext>
                  </a:extLst>
                </a:gridCol>
                <a:gridCol w="933682">
                  <a:extLst>
                    <a:ext uri="{9D8B030D-6E8A-4147-A177-3AD203B41FA5}">
                      <a16:colId xmlns:a16="http://schemas.microsoft.com/office/drawing/2014/main" val="1495160177"/>
                    </a:ext>
                  </a:extLst>
                </a:gridCol>
                <a:gridCol w="1185034">
                  <a:extLst>
                    <a:ext uri="{9D8B030D-6E8A-4147-A177-3AD203B41FA5}">
                      <a16:colId xmlns:a16="http://schemas.microsoft.com/office/drawing/2014/main" val="39901834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Суспензия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Нормативные требования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0948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Содержание сухого вещества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15 - 18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0555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Размер частиц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0,02 - 0,05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4954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Внешний вид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Густая кашеобразная масса (яблочное пюре)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887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97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Исходные данные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9A1705-A04B-4A30-8683-4D90B38CB303}"/>
              </a:ext>
            </a:extLst>
          </p:cNvPr>
          <p:cNvSpPr txBox="1"/>
          <p:nvPr/>
        </p:nvSpPr>
        <p:spPr>
          <a:xfrm>
            <a:off x="535484" y="2691979"/>
            <a:ext cx="7708924" cy="406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25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Физические свойства твердой фракции после отжима: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3E266E1-F084-406C-B249-6CC06374C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306165"/>
              </p:ext>
            </p:extLst>
          </p:nvPr>
        </p:nvGraphicFramePr>
        <p:xfrm>
          <a:off x="1336631" y="3412658"/>
          <a:ext cx="5886450" cy="1528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109">
                  <a:extLst>
                    <a:ext uri="{9D8B030D-6E8A-4147-A177-3AD203B41FA5}">
                      <a16:colId xmlns:a16="http://schemas.microsoft.com/office/drawing/2014/main" val="3145669376"/>
                    </a:ext>
                  </a:extLst>
                </a:gridCol>
                <a:gridCol w="3140625">
                  <a:extLst>
                    <a:ext uri="{9D8B030D-6E8A-4147-A177-3AD203B41FA5}">
                      <a16:colId xmlns:a16="http://schemas.microsoft.com/office/drawing/2014/main" val="3811755023"/>
                    </a:ext>
                  </a:extLst>
                </a:gridCol>
                <a:gridCol w="933682">
                  <a:extLst>
                    <a:ext uri="{9D8B030D-6E8A-4147-A177-3AD203B41FA5}">
                      <a16:colId xmlns:a16="http://schemas.microsoft.com/office/drawing/2014/main" val="232139800"/>
                    </a:ext>
                  </a:extLst>
                </a:gridCol>
                <a:gridCol w="1185034">
                  <a:extLst>
                    <a:ext uri="{9D8B030D-6E8A-4147-A177-3AD203B41FA5}">
                      <a16:colId xmlns:a16="http://schemas.microsoft.com/office/drawing/2014/main" val="33329466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Суспензия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Нормативные требования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2779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Содержание сухого вещества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29 - 30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775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Размер частиц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0,02 - 0,05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7005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Внешний вид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Густая кашеобразная масса (манная каша)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681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67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Исходные данные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9A1705-A04B-4A30-8683-4D90B38CB303}"/>
              </a:ext>
            </a:extLst>
          </p:cNvPr>
          <p:cNvSpPr txBox="1"/>
          <p:nvPr/>
        </p:nvSpPr>
        <p:spPr>
          <a:xfrm>
            <a:off x="535484" y="2691979"/>
            <a:ext cx="7708924" cy="406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25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Физические свойства сухой соевой клетчатки: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4B4B25E-C5E6-4B56-A60F-E7ABE9255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550083"/>
              </p:ext>
            </p:extLst>
          </p:nvPr>
        </p:nvGraphicFramePr>
        <p:xfrm>
          <a:off x="1446721" y="3212976"/>
          <a:ext cx="5886450" cy="1071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109">
                  <a:extLst>
                    <a:ext uri="{9D8B030D-6E8A-4147-A177-3AD203B41FA5}">
                      <a16:colId xmlns:a16="http://schemas.microsoft.com/office/drawing/2014/main" val="1563214556"/>
                    </a:ext>
                  </a:extLst>
                </a:gridCol>
                <a:gridCol w="3140625">
                  <a:extLst>
                    <a:ext uri="{9D8B030D-6E8A-4147-A177-3AD203B41FA5}">
                      <a16:colId xmlns:a16="http://schemas.microsoft.com/office/drawing/2014/main" val="613551350"/>
                    </a:ext>
                  </a:extLst>
                </a:gridCol>
                <a:gridCol w="933682">
                  <a:extLst>
                    <a:ext uri="{9D8B030D-6E8A-4147-A177-3AD203B41FA5}">
                      <a16:colId xmlns:a16="http://schemas.microsoft.com/office/drawing/2014/main" val="2248439028"/>
                    </a:ext>
                  </a:extLst>
                </a:gridCol>
                <a:gridCol w="1185034">
                  <a:extLst>
                    <a:ext uri="{9D8B030D-6E8A-4147-A177-3AD203B41FA5}">
                      <a16:colId xmlns:a16="http://schemas.microsoft.com/office/drawing/2014/main" val="22983709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Суспензия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Нормативные требования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498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Влажность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253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Размер частиц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мкм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5 - 50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0546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Внешний вид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366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357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8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Задачи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155193-B401-41F7-B9FC-CC7A5DC21C35}"/>
              </a:ext>
            </a:extLst>
          </p:cNvPr>
          <p:cNvSpPr txBox="1"/>
          <p:nvPr/>
        </p:nvSpPr>
        <p:spPr>
          <a:xfrm>
            <a:off x="649376" y="2429758"/>
            <a:ext cx="7992888" cy="2899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800" b="1" kern="0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Задача</a:t>
            </a:r>
          </a:p>
          <a:p>
            <a:pPr indent="449580" algn="just">
              <a:lnSpc>
                <a:spcPct val="125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Предложите линию для получения сухого продукта, средства автоматизированного контроля, расположение основных и вспомогательных единиц оборудования, необходимые для производства коммуникации. Опишите базовые принципы.</a:t>
            </a:r>
          </a:p>
          <a:p>
            <a:pPr indent="450215" algn="just">
              <a:lnSpc>
                <a:spcPct val="125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обосновать предложенные решения по оборудованию для разделения, транспортировки и отделения влаги с учетом физических свойств продукта. </a:t>
            </a: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9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Требования к решению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03E4AF-5FB2-4651-AC01-C02C786EA5D7}"/>
              </a:ext>
            </a:extLst>
          </p:cNvPr>
          <p:cNvSpPr txBox="1"/>
          <p:nvPr/>
        </p:nvSpPr>
        <p:spPr>
          <a:xfrm>
            <a:off x="838476" y="3105834"/>
            <a:ext cx="7776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Предоставьте технологическую схему и эскизный проект линии с пояснениями работы оборудования.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308</Words>
  <Application>Microsoft Office PowerPoint</Application>
  <PresentationFormat>Экран (4:3)</PresentationFormat>
  <Paragraphs>168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MS Gothic</vt:lpstr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13</cp:revision>
  <dcterms:created xsi:type="dcterms:W3CDTF">2023-07-17T09:42:28Z</dcterms:created>
  <dcterms:modified xsi:type="dcterms:W3CDTF">2023-09-26T12:49:44Z</dcterms:modified>
</cp:coreProperties>
</file>