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A907C-4D09-4222-8826-CB075F1CC85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6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tb.ru/" TargetMode="External"/><Relationship Id="rId4" Type="http://schemas.openxmlformats.org/officeDocument/2006/relationships/hyperlink" Target="https://trends-rbc-ru.turbopages.org/trends.rbc.ru/s/trends/education/60c2656a9a7947fa697076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2871232"/>
            <a:ext cx="68771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«Проведение уроков финансовой грамотности в молодежной аудитории»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57199" y="5927877"/>
            <a:ext cx="8543345" cy="4794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Школа финансов и управление </a:t>
            </a: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Банк ВТБ –системообразующий государственный универсальный российский банк, один из лидеров рынка финансовых услуг. Ведет свою историю с 1990 г., является вторым по величине активов банком России. Является надежным работодателем для 54 тыс. специалистов.</a:t>
            </a:r>
          </a:p>
          <a:p>
            <a:pPr indent="533400"/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Банк ВТБ представлен подразделениями головной организации в Москве и Санкт-Петербурге и разветвленной сетью по всей территории России.</a:t>
            </a:r>
          </a:p>
          <a:p>
            <a:pPr indent="533400"/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Внутри банка функционируют три бизнес-блока: корпоративно-инвестиционный, розничный и блок среднего и малого бизнеса.</a:t>
            </a:r>
          </a:p>
          <a:p>
            <a:pPr indent="533400"/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Миссия банка: Мы помогаем людям воплощать их планы, создавая лучшие финансовые решения. Мы – команда профессионалов, работающих для наших клиентов и всей страны.</a:t>
            </a:r>
          </a:p>
          <a:p>
            <a:pPr indent="533400"/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82" y="3068960"/>
            <a:ext cx="1906094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b="1" u="sng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Описание проблемной ситуации:</a:t>
            </a:r>
          </a:p>
          <a:p>
            <a:pPr indent="533400"/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indent="533400"/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В текущих реалиях развития цифровых технологий важной составляющей функций финансовых учреждений является проведение мероприятий по финансовой грамотности для населения. В рамках которых происходит информирование о том как:</a:t>
            </a:r>
          </a:p>
          <a:p>
            <a:pPr marL="285750" indent="-285750">
              <a:buFontTx/>
              <a:buChar char="-"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правильно сформировать финансовые привычки и эффективно управлять личными финансами,</a:t>
            </a:r>
          </a:p>
          <a:p>
            <a:pPr marL="285750" indent="-285750">
              <a:buFontTx/>
              <a:buChar char="-"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использовать новые технологии с выгодой для себя,</a:t>
            </a:r>
          </a:p>
          <a:p>
            <a:pPr marL="285750" indent="-285750">
              <a:buFontTx/>
              <a:buChar char="-"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приумножить средства с помощью инструментов сбережения и инвестирования,</a:t>
            </a:r>
          </a:p>
          <a:p>
            <a:pPr marL="285750" indent="-285750">
              <a:buFontTx/>
              <a:buChar char="-"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распознать финансовых мошенников в цифровом мире и обезопасить себя.</a:t>
            </a:r>
          </a:p>
          <a:p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           Каждый сегмент населения требует индивидуального подхода.</a:t>
            </a:r>
          </a:p>
          <a:p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           Возникает вопрос, как наиболее эффективно проводить уроки финансовой грамотности в молодежных аудиториях? Как сделать этот процесс доступным, увлекательным, интересным, полезным с точки зрения наполнения и форматом донесения информации до молодежи, в </a:t>
            </a:r>
            <a:r>
              <a:rPr lang="ru-RU" sz="1400" i="1" dirty="0" err="1">
                <a:solidFill>
                  <a:schemeClr val="tx2">
                    <a:lumMod val="75000"/>
                  </a:schemeClr>
                </a:solidFill>
                <a:latin typeface="Open Sans"/>
              </a:rPr>
              <a:t>т.ч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. студентов.</a:t>
            </a:r>
          </a:p>
          <a:p>
            <a:pPr indent="533400"/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indent="533400"/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060848"/>
            <a:ext cx="813395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b="1" i="1" u="sng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Исходные данные</a:t>
            </a:r>
          </a:p>
          <a:p>
            <a:pPr indent="533400"/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indent="533400"/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Для  решения обозначенной проблемы, необходимо проработать три направления:</a:t>
            </a:r>
          </a:p>
          <a:p>
            <a:pPr indent="533400"/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Разработать  План проведения урока финансовой грамотности для молодежного сегмента на примере студенческой аудитории.</a:t>
            </a:r>
          </a:p>
          <a:p>
            <a:pPr marL="342900" indent="-342900">
              <a:buAutoNum type="arabicPeriod"/>
            </a:pPr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Предложить формат проведения урока финансовой грамотности и график проведения мероприятия в рамках одного ВУЗа для наибольшего охвата требуемой аудитории.</a:t>
            </a:r>
          </a:p>
          <a:p>
            <a:pPr marL="342900" indent="-342900">
              <a:buAutoNum type="arabicPeriod"/>
            </a:pPr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Предложить возможные доработки банковских продуктов с учетом наиболее эффективного использования их  молодежным сегментом.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1882353"/>
            <a:ext cx="81339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b="1" i="1" u="sng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Задачи:</a:t>
            </a:r>
          </a:p>
          <a:p>
            <a:pPr indent="533400"/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indent="533400"/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Составить План для проведения финансовой грамотности для студентов, используя 5 шагов дизайн-мышления (</a:t>
            </a:r>
            <a:r>
              <a:rPr lang="ru-RU" sz="1400" i="1" dirty="0" err="1">
                <a:solidFill>
                  <a:schemeClr val="tx2">
                    <a:lumMod val="75000"/>
                  </a:schemeClr>
                </a:solidFill>
                <a:latin typeface="Open Sans"/>
              </a:rPr>
              <a:t>эмпатия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, фокусировка, генерация идей, </a:t>
            </a:r>
            <a:r>
              <a:rPr lang="ru-RU" sz="1400" i="1" dirty="0" err="1">
                <a:solidFill>
                  <a:schemeClr val="tx2">
                    <a:lumMod val="75000"/>
                  </a:schemeClr>
                </a:solidFill>
                <a:latin typeface="Open Sans"/>
              </a:rPr>
              <a:t>прототипирование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 и тестирование) на примере продуктовой линейки банка ВТБ.</a:t>
            </a:r>
          </a:p>
          <a:p>
            <a:pPr marL="342900" indent="-342900">
              <a:buAutoNum type="arabicPeriod"/>
            </a:pPr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Составить График проведения Дней финансовой грамотности на примере конкретного ВУЗа с наибольшим режимом комфорта для студентов и преподавателей.</a:t>
            </a:r>
          </a:p>
          <a:p>
            <a:pPr marL="342900" indent="-342900">
              <a:buAutoNum type="arabicPeriod"/>
            </a:pPr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marL="342900" indent="-342900">
              <a:buFontTx/>
              <a:buAutoNum type="arabicPeriod"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Подготовить предложения по возможным доработкам банковских продуктов с учетом наиболее эффективного использования их  молодежным сегментом.</a:t>
            </a:r>
          </a:p>
          <a:p>
            <a:pPr marL="342900" indent="-342900">
              <a:buAutoNum type="arabicPeriod"/>
            </a:pPr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marL="342900" indent="-342900">
              <a:buAutoNum type="arabicPeriod"/>
            </a:pPr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marL="342900" indent="-342900">
              <a:buAutoNum type="arabicPeriod"/>
            </a:pPr>
            <a:endParaRPr lang="ru-RU" sz="1400" i="1" dirty="0">
              <a:solidFill>
                <a:schemeClr val="tx2">
                  <a:lumMod val="7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b="1" i="1" u="sng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Требования к решению</a:t>
            </a:r>
          </a:p>
          <a:p>
            <a:pPr indent="533400"/>
            <a:endParaRPr lang="ru-RU" sz="1400" b="1" i="1" u="sng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  <a:p>
            <a:pPr indent="533400"/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Итоги решения кейса изложить в трех документах:</a:t>
            </a:r>
          </a:p>
          <a:p>
            <a:pPr marL="342900" indent="-342900">
              <a:buAutoNum type="arabicPeriod"/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План проведения урока финансовой грамотности изложить в формате презентации</a:t>
            </a:r>
          </a:p>
          <a:p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       ( приветствуется креативный подход).</a:t>
            </a:r>
          </a:p>
          <a:p>
            <a:pPr marL="342900" indent="-342900">
              <a:buAutoNum type="arabicPeriod" startAt="2"/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Формат и график проведения уроков финансовой грамотности – в произвольной форме на усмотрение участников.</a:t>
            </a:r>
          </a:p>
          <a:p>
            <a:pPr marL="342900" indent="-342900">
              <a:buAutoNum type="arabicPeriod" startAt="3"/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Предложения по  возможной  доработки банковских продуктов для наибольшей востребованности  у  молодежного сегмента – в произвольной форме, на усмотрение участников.</a:t>
            </a:r>
          </a:p>
          <a:p>
            <a:pPr marL="342900" indent="-342900">
              <a:buAutoNum type="arabicPeriod" startAt="3"/>
            </a:pPr>
            <a:endParaRPr lang="ru-RU" sz="1400" i="1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  <a:p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       Уроки финансовой грамотности строить на примере продуктовой линейки банка ВТБ.</a:t>
            </a:r>
          </a:p>
          <a:p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       </a:t>
            </a:r>
          </a:p>
          <a:p>
            <a:pPr indent="533400"/>
            <a:endParaRPr lang="ru-RU" sz="2000" i="1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b="1" i="1" u="sng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Ссылки на дополнительные материалы :</a:t>
            </a:r>
          </a:p>
          <a:p>
            <a:pPr indent="533400"/>
            <a:endParaRPr lang="ru-RU" sz="1400" b="1" u="sng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  <a:p>
            <a:pPr indent="533400"/>
            <a:endParaRPr lang="ru-RU" sz="1400" b="1" u="sng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Материалы по дизайн-мышлению размещены по ссылке </a:t>
            </a:r>
            <a:r>
              <a:rPr lang="ru-RU" sz="1400" i="1" u="sng" dirty="0">
                <a:solidFill>
                  <a:srgbClr val="7030A0"/>
                </a:solidFill>
                <a:hlinkClick r:id="rId4"/>
              </a:rPr>
              <a:t>https://trends-rbc-</a:t>
            </a:r>
          </a:p>
          <a:p>
            <a:r>
              <a:rPr lang="ru-RU" sz="1400" i="1" u="sng" dirty="0">
                <a:solidFill>
                  <a:srgbClr val="7030A0"/>
                </a:solidFill>
                <a:hlinkClick r:id="rId4"/>
              </a:rPr>
              <a:t>ru.turbopages.org/trends.rbc.ru/s/</a:t>
            </a:r>
            <a:r>
              <a:rPr lang="ru-RU" sz="1400" i="1" u="sng" dirty="0" err="1">
                <a:solidFill>
                  <a:srgbClr val="7030A0"/>
                </a:solidFill>
                <a:hlinkClick r:id="rId4"/>
              </a:rPr>
              <a:t>trends</a:t>
            </a:r>
            <a:r>
              <a:rPr lang="ru-RU" sz="1400" i="1" u="sng" dirty="0">
                <a:solidFill>
                  <a:srgbClr val="7030A0"/>
                </a:solidFill>
                <a:hlinkClick r:id="rId4"/>
              </a:rPr>
              <a:t>/</a:t>
            </a:r>
            <a:r>
              <a:rPr lang="ru-RU" sz="1400" i="1" u="sng" dirty="0" err="1">
                <a:solidFill>
                  <a:srgbClr val="7030A0"/>
                </a:solidFill>
                <a:hlinkClick r:id="rId4"/>
              </a:rPr>
              <a:t>education</a:t>
            </a:r>
            <a:r>
              <a:rPr lang="ru-RU" sz="1400" i="1" u="sng" dirty="0">
                <a:solidFill>
                  <a:srgbClr val="7030A0"/>
                </a:solidFill>
                <a:hlinkClick r:id="rId4"/>
              </a:rPr>
              <a:t>/60c2656a9a7947fa697076de</a:t>
            </a:r>
            <a:endParaRPr lang="ru-RU" sz="1400" i="1" dirty="0">
              <a:solidFill>
                <a:srgbClr val="7030A0"/>
              </a:solidFill>
              <a:latin typeface="Open Sans"/>
            </a:endParaRPr>
          </a:p>
          <a:p>
            <a:endParaRPr lang="ru-RU" sz="1400" i="1" dirty="0">
              <a:solidFill>
                <a:srgbClr val="7030A0"/>
              </a:solidFill>
              <a:latin typeface="Open Sans"/>
            </a:endParaRPr>
          </a:p>
          <a:p>
            <a:endParaRPr lang="ru-RU" sz="1400" i="1" dirty="0">
              <a:solidFill>
                <a:srgbClr val="7030A0"/>
              </a:solidFill>
              <a:latin typeface="Open Sans"/>
            </a:endParaRPr>
          </a:p>
          <a:p>
            <a:r>
              <a:rPr lang="ru-RU" sz="1400" i="1">
                <a:solidFill>
                  <a:schemeClr val="accent1">
                    <a:lumMod val="50000"/>
                  </a:schemeClr>
                </a:solidFill>
                <a:latin typeface="Open Sans"/>
              </a:rPr>
              <a:t>2.  Материалы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по продуктовой линейке банка ВТБ размещены на сайте </a:t>
            </a:r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/>
                <a:hlinkClick r:id="rId5"/>
              </a:rPr>
              <a:t>https://vtb.ru</a:t>
            </a:r>
            <a:endParaRPr lang="ru-RU" sz="1400" i="1" dirty="0">
              <a:solidFill>
                <a:schemeClr val="tx2">
                  <a:lumMod val="60000"/>
                  <a:lumOff val="40000"/>
                </a:schemeClr>
              </a:solidFill>
              <a:latin typeface="Open Sans"/>
            </a:endParaRPr>
          </a:p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514</Words>
  <Application>Microsoft Office PowerPoint</Application>
  <PresentationFormat>Экран (4:3)</PresentationFormat>
  <Paragraphs>118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50</cp:revision>
  <cp:lastPrinted>2023-09-26T09:28:07Z</cp:lastPrinted>
  <dcterms:created xsi:type="dcterms:W3CDTF">2023-07-17T09:42:28Z</dcterms:created>
  <dcterms:modified xsi:type="dcterms:W3CDTF">2023-09-26T12:57:55Z</dcterms:modified>
</cp:coreProperties>
</file>